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74"/>
  </p:notesMasterIdLst>
  <p:handoutMasterIdLst>
    <p:handoutMasterId r:id="rId75"/>
  </p:handoutMasterIdLst>
  <p:sldIdLst>
    <p:sldId id="274" r:id="rId5"/>
    <p:sldId id="297" r:id="rId6"/>
    <p:sldId id="268" r:id="rId7"/>
    <p:sldId id="328" r:id="rId8"/>
    <p:sldId id="394" r:id="rId9"/>
    <p:sldId id="395" r:id="rId10"/>
    <p:sldId id="396" r:id="rId11"/>
    <p:sldId id="397" r:id="rId12"/>
    <p:sldId id="398" r:id="rId13"/>
    <p:sldId id="399" r:id="rId14"/>
    <p:sldId id="329" r:id="rId15"/>
    <p:sldId id="351" r:id="rId16"/>
    <p:sldId id="400" r:id="rId17"/>
    <p:sldId id="401" r:id="rId18"/>
    <p:sldId id="402" r:id="rId19"/>
    <p:sldId id="403" r:id="rId20"/>
    <p:sldId id="404" r:id="rId21"/>
    <p:sldId id="405" r:id="rId22"/>
    <p:sldId id="407" r:id="rId23"/>
    <p:sldId id="410" r:id="rId24"/>
    <p:sldId id="408" r:id="rId25"/>
    <p:sldId id="406" r:id="rId26"/>
    <p:sldId id="409" r:id="rId27"/>
    <p:sldId id="411" r:id="rId28"/>
    <p:sldId id="412" r:id="rId29"/>
    <p:sldId id="413" r:id="rId30"/>
    <p:sldId id="414" r:id="rId31"/>
    <p:sldId id="415" r:id="rId32"/>
    <p:sldId id="416" r:id="rId33"/>
    <p:sldId id="417" r:id="rId34"/>
    <p:sldId id="418" r:id="rId35"/>
    <p:sldId id="422" r:id="rId36"/>
    <p:sldId id="419" r:id="rId37"/>
    <p:sldId id="420" r:id="rId38"/>
    <p:sldId id="421" r:id="rId39"/>
    <p:sldId id="330" r:id="rId40"/>
    <p:sldId id="344" r:id="rId41"/>
    <p:sldId id="428" r:id="rId42"/>
    <p:sldId id="423" r:id="rId43"/>
    <p:sldId id="424" r:id="rId44"/>
    <p:sldId id="425" r:id="rId45"/>
    <p:sldId id="426" r:id="rId46"/>
    <p:sldId id="427"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272" r:id="rId73"/>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09.12.2025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09.12.2025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sX0" fmla="*/ 0 w 1558756"/>
              <a:gd name="csY0" fmla="*/ 0 h 174659"/>
              <a:gd name="csX1" fmla="*/ 550760 w 1558756"/>
              <a:gd name="csY1" fmla="*/ 0 h 174659"/>
              <a:gd name="csX2" fmla="*/ 1085933 w 1558756"/>
              <a:gd name="csY2" fmla="*/ 0 h 174659"/>
              <a:gd name="csX3" fmla="*/ 1558756 w 1558756"/>
              <a:gd name="csY3" fmla="*/ 0 h 174659"/>
              <a:gd name="csX4" fmla="*/ 1558756 w 1558756"/>
              <a:gd name="csY4" fmla="*/ 174659 h 174659"/>
              <a:gd name="csX5" fmla="*/ 1070346 w 1558756"/>
              <a:gd name="csY5" fmla="*/ 174659 h 174659"/>
              <a:gd name="csX6" fmla="*/ 550760 w 1558756"/>
              <a:gd name="csY6" fmla="*/ 174659 h 174659"/>
              <a:gd name="csX7" fmla="*/ 0 w 1558756"/>
              <a:gd name="csY7" fmla="*/ 174659 h 174659"/>
              <a:gd name="csX8" fmla="*/ 0 w 1558756"/>
              <a:gd name="csY8" fmla="*/ 0 h 174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10762247" cy="2604653"/>
          </a:xfrm>
        </p:spPr>
        <p:txBody>
          <a:bodyPr/>
          <a:lstStyle/>
          <a:p>
            <a:pPr lvl="1"/>
            <a:r>
              <a:rPr lang="cs-CZ" dirty="0"/>
              <a:t>Ondřej Frinta</a:t>
            </a:r>
            <a:endParaRPr lang="en-US" dirty="0"/>
          </a:p>
          <a:p>
            <a:r>
              <a:rPr lang="en-US" sz="5400" dirty="0"/>
              <a:t>Parents and Children. Parental responsibility. Maintenance and Support Duty. Foster Care.</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F5F56-5857-F9CF-1E63-BA1C56D785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AC96E4A-C037-C466-4651-DD92CD7BC3A7}"/>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B4609F6F-83C7-0852-ACE4-81D97DB32E31}"/>
              </a:ext>
            </a:extLst>
          </p:cNvPr>
          <p:cNvSpPr>
            <a:spLocks noGrp="1"/>
          </p:cNvSpPr>
          <p:nvPr>
            <p:ph sz="quarter" idx="13"/>
          </p:nvPr>
        </p:nvSpPr>
        <p:spPr>
          <a:xfrm>
            <a:off x="838200" y="2212429"/>
            <a:ext cx="10515600" cy="3964534"/>
          </a:xfrm>
        </p:spPr>
        <p:txBody>
          <a:bodyPr>
            <a:normAutofit lnSpcReduction="10000"/>
          </a:bodyPr>
          <a:lstStyle/>
          <a:p>
            <a:pPr algn="just"/>
            <a:r>
              <a:rPr lang="cs-CZ" b="1" dirty="0"/>
              <a:t>Terminology</a:t>
            </a:r>
          </a:p>
          <a:p>
            <a:pPr algn="just"/>
            <a:endParaRPr lang="cs-CZ" b="1" dirty="0"/>
          </a:p>
          <a:p>
            <a:r>
              <a:rPr lang="cs-CZ" dirty="0"/>
              <a:t>ABGB 1811: </a:t>
            </a:r>
            <a:r>
              <a:rPr lang="cs-CZ" b="1" dirty="0" err="1"/>
              <a:t>paternal</a:t>
            </a:r>
            <a:r>
              <a:rPr lang="cs-CZ" b="1" dirty="0"/>
              <a:t> </a:t>
            </a:r>
            <a:r>
              <a:rPr lang="cs-CZ" b="1" dirty="0" err="1"/>
              <a:t>authority</a:t>
            </a:r>
            <a:r>
              <a:rPr lang="cs-CZ" b="1" dirty="0"/>
              <a:t> </a:t>
            </a:r>
            <a:r>
              <a:rPr lang="cs-CZ" dirty="0"/>
              <a:t>(= </a:t>
            </a:r>
            <a:r>
              <a:rPr lang="cs-CZ" dirty="0" err="1"/>
              <a:t>only</a:t>
            </a:r>
            <a:r>
              <a:rPr lang="cs-CZ" dirty="0"/>
              <a:t> </a:t>
            </a:r>
            <a:r>
              <a:rPr lang="cs-CZ" dirty="0" err="1"/>
              <a:t>father</a:t>
            </a:r>
            <a:r>
              <a:rPr lang="cs-CZ" dirty="0"/>
              <a:t>)</a:t>
            </a:r>
          </a:p>
          <a:p>
            <a:endParaRPr lang="cs-CZ" dirty="0"/>
          </a:p>
          <a:p>
            <a:r>
              <a:rPr lang="cs-CZ" dirty="0" err="1"/>
              <a:t>Act</a:t>
            </a:r>
            <a:r>
              <a:rPr lang="cs-CZ" dirty="0"/>
              <a:t> No. 265/1919 </a:t>
            </a:r>
            <a:r>
              <a:rPr lang="cs-CZ" dirty="0" err="1"/>
              <a:t>Coll</a:t>
            </a:r>
            <a:r>
              <a:rPr lang="cs-CZ" dirty="0"/>
              <a:t>., on </a:t>
            </a:r>
            <a:r>
              <a:rPr lang="cs-CZ" dirty="0" err="1"/>
              <a:t>Family</a:t>
            </a:r>
            <a:r>
              <a:rPr lang="cs-CZ" dirty="0"/>
              <a:t> </a:t>
            </a:r>
            <a:r>
              <a:rPr lang="cs-CZ" dirty="0" err="1"/>
              <a:t>Law</a:t>
            </a:r>
            <a:r>
              <a:rPr lang="cs-CZ" dirty="0"/>
              <a:t>: </a:t>
            </a:r>
            <a:r>
              <a:rPr lang="cs-CZ" b="1" dirty="0" err="1"/>
              <a:t>parental</a:t>
            </a:r>
            <a:r>
              <a:rPr lang="cs-CZ" b="1" dirty="0"/>
              <a:t> </a:t>
            </a:r>
            <a:r>
              <a:rPr lang="cs-CZ" b="1" dirty="0" err="1"/>
              <a:t>authority</a:t>
            </a:r>
            <a:r>
              <a:rPr lang="cs-CZ" b="1" dirty="0"/>
              <a:t> </a:t>
            </a:r>
            <a:r>
              <a:rPr lang="cs-CZ" dirty="0"/>
              <a:t>(= </a:t>
            </a:r>
            <a:r>
              <a:rPr lang="cs-CZ" dirty="0" err="1"/>
              <a:t>both</a:t>
            </a:r>
            <a:r>
              <a:rPr lang="cs-CZ" dirty="0"/>
              <a:t> </a:t>
            </a:r>
            <a:r>
              <a:rPr lang="cs-CZ" dirty="0" err="1"/>
              <a:t>parents</a:t>
            </a:r>
            <a:r>
              <a:rPr lang="cs-CZ" dirty="0"/>
              <a:t>)</a:t>
            </a:r>
          </a:p>
          <a:p>
            <a:endParaRPr lang="cs-CZ" b="1" dirty="0"/>
          </a:p>
          <a:p>
            <a:r>
              <a:rPr lang="cs-CZ" dirty="0" err="1"/>
              <a:t>Act</a:t>
            </a:r>
            <a:r>
              <a:rPr lang="cs-CZ" dirty="0"/>
              <a:t> No. 94/1963 </a:t>
            </a:r>
            <a:r>
              <a:rPr lang="cs-CZ" dirty="0" err="1"/>
              <a:t>Coll</a:t>
            </a:r>
            <a:r>
              <a:rPr lang="cs-CZ" dirty="0"/>
              <a:t>., on </a:t>
            </a:r>
            <a:r>
              <a:rPr lang="cs-CZ" dirty="0" err="1"/>
              <a:t>Family</a:t>
            </a:r>
            <a:r>
              <a:rPr lang="cs-CZ" dirty="0"/>
              <a:t>: </a:t>
            </a:r>
            <a:r>
              <a:rPr lang="en-US" dirty="0"/>
              <a:t>list of rights and </a:t>
            </a:r>
            <a:r>
              <a:rPr lang="cs-CZ" dirty="0" err="1"/>
              <a:t>duties</a:t>
            </a:r>
            <a:r>
              <a:rPr lang="cs-CZ" dirty="0"/>
              <a:t> </a:t>
            </a:r>
            <a:r>
              <a:rPr lang="cs-CZ" dirty="0" err="1"/>
              <a:t>of</a:t>
            </a:r>
            <a:r>
              <a:rPr lang="cs-CZ" dirty="0"/>
              <a:t> </a:t>
            </a:r>
            <a:r>
              <a:rPr lang="cs-CZ" dirty="0" err="1"/>
              <a:t>parents</a:t>
            </a:r>
            <a:r>
              <a:rPr lang="en-US" dirty="0"/>
              <a:t> </a:t>
            </a:r>
            <a:r>
              <a:rPr lang="en-US" b="1" dirty="0"/>
              <a:t>without a title</a:t>
            </a:r>
            <a:endParaRPr lang="cs-CZ" b="1" dirty="0"/>
          </a:p>
          <a:p>
            <a:r>
              <a:rPr lang="cs-CZ" dirty="0" err="1"/>
              <a:t>Act</a:t>
            </a:r>
            <a:r>
              <a:rPr lang="cs-CZ" dirty="0"/>
              <a:t> No. 94/1963 </a:t>
            </a:r>
            <a:r>
              <a:rPr lang="cs-CZ" dirty="0" err="1"/>
              <a:t>Coll</a:t>
            </a:r>
            <a:r>
              <a:rPr lang="cs-CZ" dirty="0"/>
              <a:t>., on </a:t>
            </a:r>
            <a:r>
              <a:rPr lang="cs-CZ" dirty="0" err="1"/>
              <a:t>Family</a:t>
            </a:r>
            <a:r>
              <a:rPr lang="cs-CZ" dirty="0"/>
              <a:t> (</a:t>
            </a:r>
            <a:r>
              <a:rPr lang="cs-CZ" dirty="0" err="1"/>
              <a:t>after</a:t>
            </a:r>
            <a:r>
              <a:rPr lang="cs-CZ" dirty="0"/>
              <a:t> </a:t>
            </a:r>
            <a:r>
              <a:rPr lang="cs-CZ" dirty="0" err="1"/>
              <a:t>amendment</a:t>
            </a:r>
            <a:r>
              <a:rPr lang="cs-CZ" dirty="0"/>
              <a:t> </a:t>
            </a:r>
            <a:r>
              <a:rPr lang="cs-CZ" dirty="0" err="1"/>
              <a:t>mady</a:t>
            </a:r>
            <a:r>
              <a:rPr lang="cs-CZ" dirty="0"/>
              <a:t> by </a:t>
            </a:r>
            <a:r>
              <a:rPr lang="cs-CZ" dirty="0" err="1"/>
              <a:t>Act</a:t>
            </a:r>
            <a:r>
              <a:rPr lang="cs-CZ" dirty="0"/>
              <a:t> No. 91/1998 </a:t>
            </a:r>
            <a:r>
              <a:rPr lang="cs-CZ" dirty="0" err="1"/>
              <a:t>Coll</a:t>
            </a:r>
            <a:r>
              <a:rPr lang="cs-CZ" dirty="0"/>
              <a:t>.): </a:t>
            </a:r>
            <a:r>
              <a:rPr lang="cs-CZ" b="1" dirty="0" err="1"/>
              <a:t>parental</a:t>
            </a:r>
            <a:r>
              <a:rPr lang="cs-CZ" b="1" dirty="0"/>
              <a:t> </a:t>
            </a:r>
            <a:r>
              <a:rPr lang="cs-CZ" b="1" dirty="0" err="1"/>
              <a:t>responsibility</a:t>
            </a:r>
            <a:r>
              <a:rPr lang="cs-CZ" b="1" dirty="0"/>
              <a:t> </a:t>
            </a:r>
            <a:r>
              <a:rPr lang="cs-CZ" dirty="0"/>
              <a:t>(</a:t>
            </a:r>
            <a:r>
              <a:rPr lang="cs-CZ" dirty="0" err="1"/>
              <a:t>cf</a:t>
            </a:r>
            <a:r>
              <a:rPr lang="cs-CZ" dirty="0"/>
              <a:t>. Art. 5 </a:t>
            </a:r>
            <a:r>
              <a:rPr lang="cs-CZ" dirty="0" err="1"/>
              <a:t>of</a:t>
            </a:r>
            <a:r>
              <a:rPr lang="cs-CZ" dirty="0"/>
              <a:t> </a:t>
            </a:r>
            <a:r>
              <a:rPr lang="en-US" dirty="0"/>
              <a:t>Convention on the Rights of the Child</a:t>
            </a:r>
            <a:r>
              <a:rPr lang="cs-CZ" dirty="0"/>
              <a:t>; CZ: „rodičovská </a:t>
            </a:r>
            <a:r>
              <a:rPr lang="cs-CZ" dirty="0">
                <a:solidFill>
                  <a:srgbClr val="FF0000"/>
                </a:solidFill>
              </a:rPr>
              <a:t>zo</a:t>
            </a:r>
            <a:r>
              <a:rPr lang="cs-CZ" dirty="0"/>
              <a:t>dpovědnost“)</a:t>
            </a:r>
          </a:p>
          <a:p>
            <a:endParaRPr lang="cs-CZ" dirty="0"/>
          </a:p>
          <a:p>
            <a:r>
              <a:rPr lang="cs-CZ" dirty="0"/>
              <a:t>Civil </a:t>
            </a:r>
            <a:r>
              <a:rPr lang="cs-CZ" dirty="0" err="1"/>
              <a:t>Code</a:t>
            </a:r>
            <a:r>
              <a:rPr lang="cs-CZ" dirty="0"/>
              <a:t> 2012: </a:t>
            </a:r>
            <a:r>
              <a:rPr lang="cs-CZ" b="1" dirty="0" err="1"/>
              <a:t>parental</a:t>
            </a:r>
            <a:r>
              <a:rPr lang="cs-CZ" b="1" dirty="0"/>
              <a:t> </a:t>
            </a:r>
            <a:r>
              <a:rPr lang="cs-CZ" b="1" dirty="0" err="1"/>
              <a:t>responsibility</a:t>
            </a:r>
            <a:r>
              <a:rPr lang="cs-CZ" b="1" dirty="0"/>
              <a:t> </a:t>
            </a:r>
            <a:r>
              <a:rPr lang="cs-CZ" dirty="0"/>
              <a:t>(CZ: „rodičovská </a:t>
            </a:r>
            <a:r>
              <a:rPr lang="cs-CZ" dirty="0">
                <a:solidFill>
                  <a:srgbClr val="FF0000"/>
                </a:solidFill>
              </a:rPr>
              <a:t>o</a:t>
            </a:r>
            <a:r>
              <a:rPr lang="cs-CZ" dirty="0"/>
              <a:t>dpovědnost“)</a:t>
            </a:r>
            <a:endParaRPr lang="en-US" dirty="0"/>
          </a:p>
        </p:txBody>
      </p:sp>
    </p:spTree>
    <p:extLst>
      <p:ext uri="{BB962C8B-B14F-4D97-AF65-F5344CB8AC3E}">
        <p14:creationId xmlns:p14="http://schemas.microsoft.com/office/powerpoint/2010/main" val="222410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9E48A-D288-E665-06B2-9BBD67132FA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390EE01-2EF5-D359-97C0-BB7DB3138503}"/>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Tree>
    <p:extLst>
      <p:ext uri="{BB962C8B-B14F-4D97-AF65-F5344CB8AC3E}">
        <p14:creationId xmlns:p14="http://schemas.microsoft.com/office/powerpoint/2010/main" val="168966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5604-BBEE-D4B5-7E77-01F1DFA655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1E76B15-10B4-5720-8B5D-E7B6205DB25E}"/>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095AA26-DE63-1D0A-6028-BAD4B518642B}"/>
              </a:ext>
            </a:extLst>
          </p:cNvPr>
          <p:cNvSpPr>
            <a:spLocks noGrp="1"/>
          </p:cNvSpPr>
          <p:nvPr>
            <p:ph sz="quarter" idx="13"/>
          </p:nvPr>
        </p:nvSpPr>
        <p:spPr>
          <a:xfrm>
            <a:off x="838200" y="2212429"/>
            <a:ext cx="10515600" cy="3964534"/>
          </a:xfrm>
        </p:spPr>
        <p:txBody>
          <a:bodyPr>
            <a:normAutofit/>
          </a:bodyPr>
          <a:lstStyle/>
          <a:p>
            <a:pPr algn="just"/>
            <a:r>
              <a:rPr lang="cs-CZ" b="1" dirty="0" err="1"/>
              <a:t>Fundamental</a:t>
            </a:r>
            <a:r>
              <a:rPr lang="cs-CZ" b="1" dirty="0"/>
              <a:t> </a:t>
            </a:r>
            <a:r>
              <a:rPr lang="cs-CZ" b="1" dirty="0" err="1"/>
              <a:t>characteristics</a:t>
            </a:r>
            <a:r>
              <a:rPr lang="cs-CZ" b="1" dirty="0"/>
              <a:t>:</a:t>
            </a:r>
          </a:p>
          <a:p>
            <a:pPr algn="just"/>
            <a:endParaRPr lang="cs-CZ" b="1" dirty="0"/>
          </a:p>
          <a:p>
            <a:pPr marL="457200" indent="-457200" algn="just">
              <a:buAutoNum type="arabicParenR"/>
            </a:pPr>
            <a:r>
              <a:rPr lang="en-US" dirty="0"/>
              <a:t>The </a:t>
            </a:r>
            <a:r>
              <a:rPr lang="cs-CZ" dirty="0" err="1"/>
              <a:t>duties</a:t>
            </a:r>
            <a:r>
              <a:rPr lang="cs-CZ" dirty="0"/>
              <a:t> </a:t>
            </a:r>
            <a:r>
              <a:rPr lang="en-US" dirty="0"/>
              <a:t>and rights of parents and children towards each other </a:t>
            </a:r>
            <a:r>
              <a:rPr lang="en-US" b="1" dirty="0"/>
              <a:t>are mutual</a:t>
            </a:r>
            <a:r>
              <a:rPr lang="en-US" dirty="0"/>
              <a:t>. </a:t>
            </a:r>
            <a:endParaRPr lang="cs-CZ" dirty="0"/>
          </a:p>
          <a:p>
            <a:pPr marL="457200" indent="-457200" algn="just">
              <a:buAutoNum type="arabicParenR"/>
            </a:pPr>
            <a:endParaRPr lang="cs-CZ" dirty="0"/>
          </a:p>
          <a:p>
            <a:pPr marL="457200" indent="-457200" algn="just">
              <a:buAutoNum type="arabicParenR"/>
            </a:pPr>
            <a:r>
              <a:rPr lang="en-US" dirty="0"/>
              <a:t>They cannot be waived and are therefore "inalienable"</a:t>
            </a:r>
            <a:endParaRPr lang="cs-CZ" dirty="0"/>
          </a:p>
          <a:p>
            <a:pPr algn="just"/>
            <a:r>
              <a:rPr lang="cs-CZ" dirty="0"/>
              <a:t>	(w</a:t>
            </a:r>
            <a:r>
              <a:rPr lang="en-US" dirty="0" err="1"/>
              <a:t>aivers</a:t>
            </a:r>
            <a:r>
              <a:rPr lang="en-US" dirty="0"/>
              <a:t> are disregarded</a:t>
            </a:r>
            <a:r>
              <a:rPr lang="cs-CZ" dirty="0"/>
              <a:t> </a:t>
            </a:r>
            <a:r>
              <a:rPr lang="en-US" dirty="0"/>
              <a:t>►</a:t>
            </a:r>
            <a:r>
              <a:rPr lang="cs-CZ" dirty="0" err="1"/>
              <a:t>putative</a:t>
            </a:r>
            <a:r>
              <a:rPr lang="cs-CZ" dirty="0"/>
              <a:t> </a:t>
            </a:r>
            <a:r>
              <a:rPr lang="cs-CZ" dirty="0" err="1"/>
              <a:t>juridical</a:t>
            </a:r>
            <a:r>
              <a:rPr lang="cs-CZ" dirty="0"/>
              <a:t> </a:t>
            </a:r>
            <a:r>
              <a:rPr lang="cs-CZ" dirty="0" err="1"/>
              <a:t>act</a:t>
            </a:r>
            <a:r>
              <a:rPr lang="en-US" dirty="0"/>
              <a:t>)</a:t>
            </a:r>
            <a:endParaRPr lang="cs-CZ" dirty="0"/>
          </a:p>
          <a:p>
            <a:pPr marL="457200" indent="-457200" algn="just">
              <a:buAutoNum type="arabicParenR"/>
            </a:pPr>
            <a:endParaRPr lang="cs-CZ" dirty="0"/>
          </a:p>
          <a:p>
            <a:pPr marL="457200" indent="-457200" algn="just">
              <a:buFont typeface="+mj-lt"/>
              <a:buAutoNum type="arabicParenR" startAt="3"/>
            </a:pPr>
            <a:r>
              <a:rPr lang="en-US" dirty="0"/>
              <a:t>The existence of mutual obligations and rights serves a specific purpose = ensuring the moral and material well-being of the child.</a:t>
            </a:r>
            <a:endParaRPr lang="cs-CZ" dirty="0"/>
          </a:p>
        </p:txBody>
      </p:sp>
    </p:spTree>
    <p:extLst>
      <p:ext uri="{BB962C8B-B14F-4D97-AF65-F5344CB8AC3E}">
        <p14:creationId xmlns:p14="http://schemas.microsoft.com/office/powerpoint/2010/main" val="344338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1BAF-268A-B383-F675-5FD786CD330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EF32EB-7879-D876-FAD2-D568D2D2CFB2}"/>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42844FF4-1AD7-C8B7-5A7E-07F9ADC4B72D}"/>
              </a:ext>
            </a:extLst>
          </p:cNvPr>
          <p:cNvSpPr>
            <a:spLocks noGrp="1"/>
          </p:cNvSpPr>
          <p:nvPr>
            <p:ph sz="quarter" idx="13"/>
          </p:nvPr>
        </p:nvSpPr>
        <p:spPr>
          <a:xfrm>
            <a:off x="838200" y="2212429"/>
            <a:ext cx="10515600" cy="3964534"/>
          </a:xfrm>
        </p:spPr>
        <p:txBody>
          <a:bodyPr>
            <a:normAutofit/>
          </a:bodyPr>
          <a:lstStyle/>
          <a:p>
            <a:pPr algn="just"/>
            <a:r>
              <a:rPr lang="en-US" b="1" dirty="0"/>
              <a:t>Reasons for expressing the purpose of parental </a:t>
            </a:r>
            <a:r>
              <a:rPr lang="cs-CZ" b="1" dirty="0" err="1"/>
              <a:t>duties</a:t>
            </a:r>
            <a:r>
              <a:rPr lang="cs-CZ" b="1" dirty="0"/>
              <a:t> and </a:t>
            </a:r>
            <a:r>
              <a:rPr lang="en-US" b="1" dirty="0"/>
              <a:t>rights:</a:t>
            </a:r>
            <a:endParaRPr lang="cs-CZ" b="1" dirty="0"/>
          </a:p>
          <a:p>
            <a:pPr marL="457200" indent="-457200" algn="just">
              <a:buAutoNum type="arabicParenR"/>
            </a:pPr>
            <a:endParaRPr lang="cs-CZ" b="1" dirty="0"/>
          </a:p>
          <a:p>
            <a:pPr marL="457200" indent="-457200" algn="just">
              <a:buAutoNum type="arabicParenR"/>
            </a:pPr>
            <a:r>
              <a:rPr lang="en-US" b="1" dirty="0"/>
              <a:t>Propaedeutic (educational) </a:t>
            </a:r>
            <a:r>
              <a:rPr lang="en-US" dirty="0"/>
              <a:t>effect of legal norms</a:t>
            </a:r>
            <a:endParaRPr lang="cs-CZ" dirty="0"/>
          </a:p>
          <a:p>
            <a:pPr marL="457200" indent="-457200" algn="just">
              <a:buAutoNum type="arabicParenR"/>
            </a:pPr>
            <a:endParaRPr lang="cs-CZ" b="1" dirty="0"/>
          </a:p>
          <a:p>
            <a:pPr marL="457200" indent="-457200" algn="just">
              <a:buAutoNum type="arabicParenR"/>
            </a:pPr>
            <a:r>
              <a:rPr lang="en-US" b="1" dirty="0"/>
              <a:t>Emphasis on the rule of interpretation: </a:t>
            </a:r>
            <a:r>
              <a:rPr lang="en-US" dirty="0"/>
              <a:t>If the exercise of parental </a:t>
            </a:r>
            <a:r>
              <a:rPr lang="cs-CZ" dirty="0" err="1"/>
              <a:t>duties</a:t>
            </a:r>
            <a:r>
              <a:rPr lang="en-US" dirty="0"/>
              <a:t> and, in particular, parental rights towards the child does not fulfill this legal purpose (the best interests of the child!), then it constitutes unlawful behavior, an abuse of rights</a:t>
            </a:r>
            <a:r>
              <a:rPr lang="cs-CZ" dirty="0"/>
              <a:t> </a:t>
            </a:r>
          </a:p>
          <a:p>
            <a:pPr algn="just"/>
            <a:r>
              <a:rPr lang="cs-CZ" dirty="0"/>
              <a:t>	</a:t>
            </a:r>
            <a:r>
              <a:rPr lang="en-US" dirty="0"/>
              <a:t>(► and the application of appropriate sanctions must be considered)</a:t>
            </a:r>
          </a:p>
        </p:txBody>
      </p:sp>
    </p:spTree>
    <p:extLst>
      <p:ext uri="{BB962C8B-B14F-4D97-AF65-F5344CB8AC3E}">
        <p14:creationId xmlns:p14="http://schemas.microsoft.com/office/powerpoint/2010/main" val="318358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550F6-C720-DD1A-ADAD-7C5403A0CF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F9E373-529B-A6B0-527F-EF25ACEC6EA4}"/>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74D7F848-48C3-3468-E3EE-C139EA14DF9E}"/>
              </a:ext>
            </a:extLst>
          </p:cNvPr>
          <p:cNvSpPr>
            <a:spLocks noGrp="1"/>
          </p:cNvSpPr>
          <p:nvPr>
            <p:ph sz="quarter" idx="13"/>
          </p:nvPr>
        </p:nvSpPr>
        <p:spPr>
          <a:xfrm>
            <a:off x="838200" y="2212429"/>
            <a:ext cx="10515600" cy="3964534"/>
          </a:xfrm>
        </p:spPr>
        <p:txBody>
          <a:bodyPr>
            <a:normAutofit/>
          </a:bodyPr>
          <a:lstStyle/>
          <a:p>
            <a:pPr algn="just"/>
            <a:r>
              <a:rPr lang="en-US" b="1" dirty="0"/>
              <a:t>protective nature of parental duties and rights</a:t>
            </a:r>
            <a:endParaRPr lang="cs-CZ" b="1" dirty="0"/>
          </a:p>
          <a:p>
            <a:pPr algn="just"/>
            <a:endParaRPr lang="cs-CZ" b="1" dirty="0"/>
          </a:p>
          <a:p>
            <a:pPr algn="just"/>
            <a:r>
              <a:rPr lang="en-US" dirty="0"/>
              <a:t>the essence is </a:t>
            </a:r>
            <a:r>
              <a:rPr lang="en-US" b="1" dirty="0"/>
              <a:t>to protect a minor child </a:t>
            </a:r>
            <a:r>
              <a:rPr lang="en-US" dirty="0"/>
              <a:t>who is unable to manage their own affairs and pursue their own interests for a long period of time</a:t>
            </a:r>
            <a:endParaRPr lang="cs-CZ" dirty="0"/>
          </a:p>
          <a:p>
            <a:pPr algn="just"/>
            <a:endParaRPr lang="cs-CZ" b="1" dirty="0"/>
          </a:p>
          <a:p>
            <a:pPr algn="just"/>
            <a:r>
              <a:rPr lang="en-US" dirty="0"/>
              <a:t>if it is in the child's best interests, </a:t>
            </a:r>
            <a:r>
              <a:rPr lang="en-US" b="1" dirty="0"/>
              <a:t>the parent must exercise their duties </a:t>
            </a:r>
            <a:r>
              <a:rPr lang="en-US" dirty="0"/>
              <a:t>(and rights) and </a:t>
            </a:r>
            <a:r>
              <a:rPr lang="en-US" b="1" dirty="0"/>
              <a:t>cannot remain inactive </a:t>
            </a:r>
            <a:endParaRPr lang="cs-CZ" b="1" dirty="0"/>
          </a:p>
          <a:p>
            <a:pPr algn="just"/>
            <a:endParaRPr lang="cs-CZ" b="1" dirty="0"/>
          </a:p>
          <a:p>
            <a:pPr algn="just"/>
            <a:r>
              <a:rPr lang="cs-CZ" b="1" dirty="0" err="1"/>
              <a:t>if</a:t>
            </a:r>
            <a:r>
              <a:rPr lang="cs-CZ" b="1" dirty="0"/>
              <a:t> not </a:t>
            </a:r>
            <a:r>
              <a:rPr lang="en-US" b="1" dirty="0"/>
              <a:t>► state intervention</a:t>
            </a:r>
            <a:endParaRPr lang="en-US" dirty="0"/>
          </a:p>
        </p:txBody>
      </p:sp>
    </p:spTree>
    <p:extLst>
      <p:ext uri="{BB962C8B-B14F-4D97-AF65-F5344CB8AC3E}">
        <p14:creationId xmlns:p14="http://schemas.microsoft.com/office/powerpoint/2010/main" val="103026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B1733-9F36-7BBE-4804-635104537D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25909F-39FD-7CBE-BD79-45D45A1D7B6D}"/>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F0878032-DCFD-8022-E792-6DF6AB3638E9}"/>
              </a:ext>
            </a:extLst>
          </p:cNvPr>
          <p:cNvSpPr>
            <a:spLocks noGrp="1"/>
          </p:cNvSpPr>
          <p:nvPr>
            <p:ph sz="quarter" idx="13"/>
          </p:nvPr>
        </p:nvSpPr>
        <p:spPr>
          <a:xfrm>
            <a:off x="838200" y="2212429"/>
            <a:ext cx="10515600" cy="3964534"/>
          </a:xfrm>
        </p:spPr>
        <p:txBody>
          <a:bodyPr>
            <a:normAutofit/>
          </a:bodyPr>
          <a:lstStyle/>
          <a:p>
            <a:pPr algn="just"/>
            <a:r>
              <a:rPr lang="en-US" b="1" dirty="0"/>
              <a:t>A child is </a:t>
            </a:r>
            <a:r>
              <a:rPr lang="en-US" b="1" dirty="0">
                <a:solidFill>
                  <a:srgbClr val="FF0000"/>
                </a:solidFill>
              </a:rPr>
              <a:t>not a passive object</a:t>
            </a:r>
            <a:r>
              <a:rPr lang="en-US" b="1" dirty="0"/>
              <a:t> of upbringing; in the parent-child relationship, </a:t>
            </a:r>
            <a:r>
              <a:rPr lang="en-US" b="1" dirty="0">
                <a:solidFill>
                  <a:srgbClr val="00B050"/>
                </a:solidFill>
              </a:rPr>
              <a:t>the</a:t>
            </a:r>
            <a:r>
              <a:rPr lang="en-US" b="1" dirty="0"/>
              <a:t> </a:t>
            </a:r>
            <a:r>
              <a:rPr lang="en-US" b="1" dirty="0">
                <a:solidFill>
                  <a:srgbClr val="00B050"/>
                </a:solidFill>
              </a:rPr>
              <a:t>child is an equal subject</a:t>
            </a:r>
            <a:r>
              <a:rPr lang="en-US" b="1" dirty="0"/>
              <a:t>.</a:t>
            </a:r>
            <a:endParaRPr lang="cs-CZ" b="1" dirty="0"/>
          </a:p>
          <a:p>
            <a:pPr algn="just"/>
            <a:r>
              <a:rPr lang="en-US" dirty="0"/>
              <a:t>= Concept of parental responsibility based on the democratic upbringing of the child.</a:t>
            </a:r>
            <a:endParaRPr lang="cs-CZ" dirty="0"/>
          </a:p>
          <a:p>
            <a:pPr algn="just"/>
            <a:r>
              <a:rPr lang="cs-CZ" dirty="0"/>
              <a:t>= </a:t>
            </a:r>
            <a:r>
              <a:rPr lang="en-US" dirty="0"/>
              <a:t>Emphasis on the right </a:t>
            </a:r>
            <a:r>
              <a:rPr lang="cs-CZ" dirty="0" err="1"/>
              <a:t>of</a:t>
            </a:r>
            <a:r>
              <a:rPr lang="cs-CZ" dirty="0"/>
              <a:t> </a:t>
            </a:r>
            <a:r>
              <a:rPr lang="cs-CZ" dirty="0" err="1"/>
              <a:t>the</a:t>
            </a:r>
            <a:r>
              <a:rPr lang="cs-CZ" dirty="0"/>
              <a:t> </a:t>
            </a:r>
            <a:r>
              <a:rPr lang="cs-CZ" dirty="0" err="1"/>
              <a:t>child</a:t>
            </a:r>
            <a:r>
              <a:rPr lang="cs-CZ" dirty="0"/>
              <a:t> </a:t>
            </a:r>
            <a:r>
              <a:rPr lang="en-US" dirty="0"/>
              <a:t>to information and the right to be heard.</a:t>
            </a:r>
            <a:endParaRPr lang="cs-CZ" dirty="0"/>
          </a:p>
          <a:p>
            <a:pPr algn="just"/>
            <a:endParaRPr lang="cs-CZ" b="1" dirty="0"/>
          </a:p>
          <a:p>
            <a:pPr algn="just"/>
            <a:r>
              <a:rPr lang="en-US" dirty="0"/>
              <a:t>Compare developments in the area of religious </a:t>
            </a:r>
            <a:r>
              <a:rPr lang="cs-CZ" dirty="0" err="1"/>
              <a:t>belief</a:t>
            </a:r>
            <a:r>
              <a:rPr lang="en-US" dirty="0"/>
              <a:t>:</a:t>
            </a:r>
            <a:endParaRPr lang="cs-CZ" dirty="0"/>
          </a:p>
          <a:p>
            <a:pPr algn="just"/>
            <a:r>
              <a:rPr lang="en-US" dirty="0"/>
              <a:t>Sect</a:t>
            </a:r>
            <a:r>
              <a:rPr lang="cs-CZ" dirty="0"/>
              <a:t>.</a:t>
            </a:r>
            <a:r>
              <a:rPr lang="en-US" dirty="0"/>
              <a:t> 3 of Act No. 308/1991 Coll., </a:t>
            </a:r>
            <a:r>
              <a:rPr lang="cs-CZ" dirty="0"/>
              <a:t>(</a:t>
            </a:r>
            <a:r>
              <a:rPr lang="cs-CZ" dirty="0" err="1"/>
              <a:t>replealed</a:t>
            </a:r>
            <a:r>
              <a:rPr lang="cs-CZ" dirty="0"/>
              <a:t>)</a:t>
            </a:r>
            <a:r>
              <a:rPr lang="en-US" dirty="0"/>
              <a:t>: legal guardians </a:t>
            </a:r>
            <a:r>
              <a:rPr lang="en-US" b="1" dirty="0">
                <a:solidFill>
                  <a:srgbClr val="FF0000"/>
                </a:solidFill>
              </a:rPr>
              <a:t>decide</a:t>
            </a:r>
            <a:r>
              <a:rPr lang="en-US" dirty="0"/>
              <a:t> on the religious education of children under 15 years of age.</a:t>
            </a:r>
            <a:r>
              <a:rPr lang="cs-CZ" dirty="0"/>
              <a:t> </a:t>
            </a:r>
            <a:r>
              <a:rPr lang="en-US" b="1" dirty="0">
                <a:solidFill>
                  <a:srgbClr val="FF0000"/>
                </a:solidFill>
              </a:rPr>
              <a:t>X</a:t>
            </a:r>
            <a:r>
              <a:rPr lang="en-US" dirty="0"/>
              <a:t> Sect</a:t>
            </a:r>
            <a:r>
              <a:rPr lang="cs-CZ" dirty="0"/>
              <a:t>.</a:t>
            </a:r>
            <a:r>
              <a:rPr lang="en-US" dirty="0"/>
              <a:t> 2</a:t>
            </a:r>
            <a:r>
              <a:rPr lang="cs-CZ" dirty="0"/>
              <a:t> para </a:t>
            </a:r>
            <a:r>
              <a:rPr lang="en-US" dirty="0"/>
              <a:t>2 of Act No. 3/2002 Coll.: The </a:t>
            </a:r>
            <a:r>
              <a:rPr lang="en-US" b="1" dirty="0"/>
              <a:t>right of minor children to freedom of religion or to be without religion </a:t>
            </a:r>
            <a:r>
              <a:rPr lang="en-US" b="1" dirty="0">
                <a:solidFill>
                  <a:srgbClr val="00B050"/>
                </a:solidFill>
              </a:rPr>
              <a:t>is guaranteed</a:t>
            </a:r>
            <a:r>
              <a:rPr lang="en-US" dirty="0"/>
              <a:t>. The legal guardians of minor children </a:t>
            </a:r>
            <a:r>
              <a:rPr lang="en-US" b="1" dirty="0">
                <a:solidFill>
                  <a:srgbClr val="00B050"/>
                </a:solidFill>
              </a:rPr>
              <a:t>may regulate </a:t>
            </a:r>
            <a:r>
              <a:rPr lang="cs-CZ" b="1" dirty="0">
                <a:solidFill>
                  <a:srgbClr val="FF0000"/>
                </a:solidFill>
              </a:rPr>
              <a:t>(not </a:t>
            </a:r>
            <a:r>
              <a:rPr lang="cs-CZ" b="1" dirty="0" err="1">
                <a:solidFill>
                  <a:srgbClr val="FF0000"/>
                </a:solidFill>
              </a:rPr>
              <a:t>decide</a:t>
            </a:r>
            <a:r>
              <a:rPr lang="cs-CZ" b="1" dirty="0">
                <a:solidFill>
                  <a:srgbClr val="FF0000"/>
                </a:solidFill>
              </a:rPr>
              <a:t>!) </a:t>
            </a:r>
            <a:r>
              <a:rPr lang="en-US" dirty="0"/>
              <a:t>the exercise of this right in a manner appropriate to the developing abilities of minor children.</a:t>
            </a:r>
          </a:p>
        </p:txBody>
      </p:sp>
    </p:spTree>
    <p:extLst>
      <p:ext uri="{BB962C8B-B14F-4D97-AF65-F5344CB8AC3E}">
        <p14:creationId xmlns:p14="http://schemas.microsoft.com/office/powerpoint/2010/main" val="105200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6B2D7-568A-9412-4E57-EAF4E56BBCB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3DFF25-A9D4-D5B2-5CE9-64406F0F8897}"/>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1CAEE1A9-36AE-D17D-51F2-E153871E8D9C}"/>
              </a:ext>
            </a:extLst>
          </p:cNvPr>
          <p:cNvSpPr>
            <a:spLocks noGrp="1"/>
          </p:cNvSpPr>
          <p:nvPr>
            <p:ph sz="quarter" idx="13"/>
          </p:nvPr>
        </p:nvSpPr>
        <p:spPr>
          <a:xfrm>
            <a:off x="838200" y="2212429"/>
            <a:ext cx="10515600" cy="3964534"/>
          </a:xfrm>
        </p:spPr>
        <p:txBody>
          <a:bodyPr>
            <a:normAutofit/>
          </a:bodyPr>
          <a:lstStyle/>
          <a:p>
            <a:pPr marL="457200" indent="-457200" algn="just">
              <a:buAutoNum type="arabicParenR"/>
            </a:pPr>
            <a:r>
              <a:rPr lang="cs-CZ" b="1" dirty="0" err="1"/>
              <a:t>Rights</a:t>
            </a:r>
            <a:r>
              <a:rPr lang="cs-CZ" b="1" dirty="0"/>
              <a:t> </a:t>
            </a:r>
            <a:r>
              <a:rPr lang="cs-CZ" b="1" dirty="0" err="1"/>
              <a:t>of</a:t>
            </a:r>
            <a:r>
              <a:rPr lang="cs-CZ" b="1" dirty="0"/>
              <a:t> </a:t>
            </a:r>
            <a:r>
              <a:rPr lang="cs-CZ" b="1" dirty="0" err="1"/>
              <a:t>personal</a:t>
            </a:r>
            <a:r>
              <a:rPr lang="cs-CZ" b="1" dirty="0"/>
              <a:t> s</a:t>
            </a:r>
            <a:r>
              <a:rPr lang="en-US" b="1" dirty="0"/>
              <a:t>tatus</a:t>
            </a:r>
            <a:endParaRPr lang="cs-CZ" b="1" dirty="0"/>
          </a:p>
          <a:p>
            <a:pPr marL="457200" indent="-457200" algn="just">
              <a:buAutoNum type="arabicParenR"/>
            </a:pPr>
            <a:endParaRPr lang="cs-CZ" b="1" dirty="0"/>
          </a:p>
          <a:p>
            <a:pPr marL="457200" indent="-457200" algn="just">
              <a:buAutoNum type="arabicParenR"/>
            </a:pPr>
            <a:r>
              <a:rPr lang="en-US" b="1" dirty="0"/>
              <a:t>Rights related to the child's personality</a:t>
            </a:r>
            <a:endParaRPr lang="cs-CZ" b="1" dirty="0"/>
          </a:p>
          <a:p>
            <a:pPr marL="457200" indent="-457200" algn="just">
              <a:buAutoNum type="arabicParenR"/>
            </a:pPr>
            <a:endParaRPr lang="cs-CZ" b="1" dirty="0"/>
          </a:p>
          <a:p>
            <a:pPr marL="457200" indent="-457200" algn="just">
              <a:buAutoNum type="arabicParenR"/>
            </a:pPr>
            <a:r>
              <a:rPr lang="en-US" b="1" dirty="0"/>
              <a:t>Rights of a personal nature </a:t>
            </a:r>
            <a:r>
              <a:rPr lang="en-US" dirty="0"/>
              <a:t>(Sect</a:t>
            </a:r>
            <a:r>
              <a:rPr lang="cs-CZ" dirty="0"/>
              <a:t>s.</a:t>
            </a:r>
            <a:r>
              <a:rPr lang="en-US" dirty="0"/>
              <a:t> 857, 883)</a:t>
            </a:r>
            <a:endParaRPr lang="cs-CZ" dirty="0"/>
          </a:p>
          <a:p>
            <a:pPr marL="457200" indent="-457200" algn="just">
              <a:buAutoNum type="arabicParenR"/>
            </a:pPr>
            <a:endParaRPr lang="cs-CZ" dirty="0"/>
          </a:p>
          <a:p>
            <a:pPr marL="457200" indent="-457200" algn="just">
              <a:buAutoNum type="arabicParenR"/>
            </a:pPr>
            <a:r>
              <a:rPr lang="cs-CZ" b="1" dirty="0" err="1"/>
              <a:t>Duties</a:t>
            </a:r>
            <a:r>
              <a:rPr lang="en-US" b="1" dirty="0"/>
              <a:t> and rights that constitute </a:t>
            </a:r>
            <a:r>
              <a:rPr lang="en-US" b="1" dirty="0">
                <a:solidFill>
                  <a:schemeClr val="accent1"/>
                </a:solidFill>
              </a:rPr>
              <a:t>parental responsibility </a:t>
            </a:r>
            <a:r>
              <a:rPr lang="en-US" dirty="0"/>
              <a:t>(Sect</a:t>
            </a:r>
            <a:r>
              <a:rPr lang="cs-CZ" dirty="0"/>
              <a:t>.</a:t>
            </a:r>
            <a:r>
              <a:rPr lang="en-US" dirty="0"/>
              <a:t> 858 of the Civil Code)</a:t>
            </a:r>
            <a:endParaRPr lang="cs-CZ" dirty="0"/>
          </a:p>
          <a:p>
            <a:pPr marL="457200" indent="-457200" algn="just">
              <a:buAutoNum type="arabicParenR"/>
            </a:pPr>
            <a:endParaRPr lang="cs-CZ" dirty="0"/>
          </a:p>
          <a:p>
            <a:pPr marL="457200" indent="-457200" algn="just">
              <a:buAutoNum type="arabicParenR"/>
            </a:pPr>
            <a:r>
              <a:rPr lang="cs-CZ" b="1" dirty="0"/>
              <a:t>Duty to m</a:t>
            </a:r>
            <a:r>
              <a:rPr lang="en-US" b="1" dirty="0" err="1"/>
              <a:t>aint</a:t>
            </a:r>
            <a:r>
              <a:rPr lang="cs-CZ" b="1" dirty="0" err="1"/>
              <a:t>ain</a:t>
            </a:r>
            <a:r>
              <a:rPr lang="en-US" b="1" dirty="0"/>
              <a:t> </a:t>
            </a:r>
            <a:r>
              <a:rPr lang="cs-CZ" b="1" dirty="0"/>
              <a:t>and support </a:t>
            </a:r>
            <a:r>
              <a:rPr lang="en-US" dirty="0"/>
              <a:t>= </a:t>
            </a:r>
            <a:r>
              <a:rPr lang="cs-CZ" dirty="0" err="1"/>
              <a:t>duties</a:t>
            </a:r>
            <a:r>
              <a:rPr lang="en-US" dirty="0"/>
              <a:t> and rights of a </a:t>
            </a:r>
            <a:r>
              <a:rPr lang="cs-CZ" dirty="0" err="1"/>
              <a:t>mixed</a:t>
            </a:r>
            <a:r>
              <a:rPr lang="cs-CZ" dirty="0"/>
              <a:t> (</a:t>
            </a:r>
            <a:r>
              <a:rPr lang="en-US" dirty="0"/>
              <a:t>personal</a:t>
            </a:r>
            <a:r>
              <a:rPr lang="cs-CZ" dirty="0"/>
              <a:t>-</a:t>
            </a:r>
            <a:r>
              <a:rPr lang="en-US" dirty="0"/>
              <a:t>property</a:t>
            </a:r>
            <a:r>
              <a:rPr lang="cs-CZ" dirty="0"/>
              <a:t>)</a:t>
            </a:r>
            <a:r>
              <a:rPr lang="en-US" dirty="0"/>
              <a:t> nature</a:t>
            </a:r>
          </a:p>
        </p:txBody>
      </p:sp>
    </p:spTree>
    <p:extLst>
      <p:ext uri="{BB962C8B-B14F-4D97-AF65-F5344CB8AC3E}">
        <p14:creationId xmlns:p14="http://schemas.microsoft.com/office/powerpoint/2010/main" val="420394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BFB91-A900-8B80-80AD-83755599894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A69E99-3037-F920-625C-E48AAD6477C0}"/>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8597461-152C-FDD8-5036-BC30CDA41A22}"/>
              </a:ext>
            </a:extLst>
          </p:cNvPr>
          <p:cNvSpPr>
            <a:spLocks noGrp="1"/>
          </p:cNvSpPr>
          <p:nvPr>
            <p:ph sz="quarter" idx="13"/>
          </p:nvPr>
        </p:nvSpPr>
        <p:spPr>
          <a:xfrm>
            <a:off x="838200" y="2212429"/>
            <a:ext cx="10515600" cy="3964534"/>
          </a:xfrm>
        </p:spPr>
        <p:txBody>
          <a:bodyPr>
            <a:normAutofit/>
          </a:bodyPr>
          <a:lstStyle/>
          <a:p>
            <a:pPr algn="just"/>
            <a:r>
              <a:rPr lang="cs-CZ" b="1" dirty="0" err="1"/>
              <a:t>Rights</a:t>
            </a:r>
            <a:r>
              <a:rPr lang="cs-CZ" b="1" dirty="0"/>
              <a:t> </a:t>
            </a:r>
            <a:r>
              <a:rPr lang="cs-CZ" b="1" dirty="0" err="1"/>
              <a:t>of</a:t>
            </a:r>
            <a:r>
              <a:rPr lang="cs-CZ" b="1" dirty="0"/>
              <a:t> </a:t>
            </a:r>
            <a:r>
              <a:rPr lang="cs-CZ" b="1" dirty="0" err="1"/>
              <a:t>personal</a:t>
            </a:r>
            <a:r>
              <a:rPr lang="cs-CZ" b="1" dirty="0"/>
              <a:t> status</a:t>
            </a:r>
          </a:p>
          <a:p>
            <a:pPr algn="just"/>
            <a:endParaRPr lang="cs-CZ" dirty="0"/>
          </a:p>
          <a:p>
            <a:pPr marL="457200" indent="-457200" algn="just">
              <a:buAutoNum type="arabicParenR"/>
            </a:pPr>
            <a:r>
              <a:rPr lang="cs-CZ" dirty="0"/>
              <a:t>Duty</a:t>
            </a:r>
            <a:r>
              <a:rPr lang="en-US" dirty="0"/>
              <a:t> and right </a:t>
            </a:r>
            <a:r>
              <a:rPr lang="en-US" b="1" dirty="0"/>
              <a:t>to determine the child's first name and surname</a:t>
            </a:r>
            <a:r>
              <a:rPr lang="cs-CZ" b="1" dirty="0"/>
              <a:t> </a:t>
            </a:r>
            <a:r>
              <a:rPr lang="cs-CZ" dirty="0"/>
              <a:t>(</a:t>
            </a:r>
            <a:r>
              <a:rPr lang="cs-CZ" dirty="0" err="1"/>
              <a:t>Sect</a:t>
            </a:r>
            <a:r>
              <a:rPr lang="cs-CZ" dirty="0"/>
              <a:t>.</a:t>
            </a:r>
            <a:r>
              <a:rPr lang="en-US" dirty="0"/>
              <a:t> 860 et seq.</a:t>
            </a:r>
            <a:r>
              <a:rPr lang="cs-CZ" dirty="0"/>
              <a:t>)</a:t>
            </a:r>
          </a:p>
          <a:p>
            <a:pPr marL="457200" indent="-457200" algn="just">
              <a:buAutoNum type="arabicParenR"/>
            </a:pPr>
            <a:endParaRPr lang="cs-CZ" dirty="0"/>
          </a:p>
          <a:p>
            <a:pPr marL="457200" indent="-457200" algn="just">
              <a:buAutoNum type="arabicParenR"/>
            </a:pPr>
            <a:r>
              <a:rPr lang="en-US" dirty="0"/>
              <a:t>Right </a:t>
            </a:r>
            <a:r>
              <a:rPr lang="en-US" b="1" dirty="0"/>
              <a:t>to consent to the adoption </a:t>
            </a:r>
            <a:r>
              <a:rPr lang="en-US" dirty="0"/>
              <a:t>of a child </a:t>
            </a:r>
            <a:r>
              <a:rPr lang="cs-CZ" dirty="0"/>
              <a:t>(</a:t>
            </a:r>
            <a:r>
              <a:rPr lang="cs-CZ" dirty="0" err="1"/>
              <a:t>Sect</a:t>
            </a:r>
            <a:r>
              <a:rPr lang="cs-CZ" dirty="0"/>
              <a:t>.</a:t>
            </a:r>
            <a:r>
              <a:rPr lang="en-US" dirty="0"/>
              <a:t> 809 et seq.</a:t>
            </a:r>
            <a:r>
              <a:rPr lang="cs-CZ" dirty="0"/>
              <a:t>)</a:t>
            </a:r>
          </a:p>
          <a:p>
            <a:pPr marL="457200" indent="-457200" algn="just">
              <a:buAutoNum type="arabicParenR"/>
            </a:pPr>
            <a:endParaRPr lang="cs-CZ" dirty="0"/>
          </a:p>
          <a:p>
            <a:pPr marL="457200" indent="-457200" algn="just">
              <a:buAutoNum type="arabicParenR"/>
            </a:pPr>
            <a:r>
              <a:rPr lang="en-US" dirty="0"/>
              <a:t>Right </a:t>
            </a:r>
            <a:r>
              <a:rPr lang="en-US" b="1" dirty="0"/>
              <a:t>to declare parenthood </a:t>
            </a:r>
            <a:r>
              <a:rPr lang="cs-CZ" dirty="0"/>
              <a:t>(d</a:t>
            </a:r>
            <a:r>
              <a:rPr lang="en-US" dirty="0" err="1"/>
              <a:t>etermination</a:t>
            </a:r>
            <a:r>
              <a:rPr lang="en-US" dirty="0"/>
              <a:t> of paternity pursuant to </a:t>
            </a:r>
            <a:r>
              <a:rPr lang="cs-CZ" dirty="0" err="1"/>
              <a:t>Sects</a:t>
            </a:r>
            <a:r>
              <a:rPr lang="cs-CZ" dirty="0"/>
              <a:t>.</a:t>
            </a:r>
            <a:r>
              <a:rPr lang="en-US" dirty="0"/>
              <a:t> 777, 778</a:t>
            </a:r>
            <a:r>
              <a:rPr lang="cs-CZ" dirty="0"/>
              <a:t>)</a:t>
            </a:r>
          </a:p>
          <a:p>
            <a:pPr marL="457200" indent="-457200" algn="just">
              <a:buAutoNum type="arabicParenR"/>
            </a:pPr>
            <a:endParaRPr lang="cs-CZ" dirty="0"/>
          </a:p>
          <a:p>
            <a:pPr marL="457200" indent="-457200" algn="just">
              <a:buAutoNum type="arabicParenR"/>
            </a:pPr>
            <a:endParaRPr lang="cs-CZ" dirty="0"/>
          </a:p>
          <a:p>
            <a:pPr algn="just"/>
            <a:r>
              <a:rPr lang="en-US" b="1" i="1" dirty="0">
                <a:solidFill>
                  <a:srgbClr val="FF0000"/>
                </a:solidFill>
              </a:rPr>
              <a:t>Only the first is both a </a:t>
            </a:r>
            <a:r>
              <a:rPr lang="cs-CZ" b="1" i="1" dirty="0">
                <a:solidFill>
                  <a:srgbClr val="FF0000"/>
                </a:solidFill>
              </a:rPr>
              <a:t>DUTY</a:t>
            </a:r>
            <a:r>
              <a:rPr lang="en-US" b="1" i="1" dirty="0">
                <a:solidFill>
                  <a:srgbClr val="FF0000"/>
                </a:solidFill>
              </a:rPr>
              <a:t> and a right!</a:t>
            </a:r>
          </a:p>
        </p:txBody>
      </p:sp>
    </p:spTree>
    <p:extLst>
      <p:ext uri="{BB962C8B-B14F-4D97-AF65-F5344CB8AC3E}">
        <p14:creationId xmlns:p14="http://schemas.microsoft.com/office/powerpoint/2010/main" val="126151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BA283-5089-2552-5367-ED458387B1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3F27B70-016B-5A22-F593-0FAA108FC05E}"/>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1E6D8143-2A44-D9B1-549A-4745E5109F4A}"/>
              </a:ext>
            </a:extLst>
          </p:cNvPr>
          <p:cNvSpPr>
            <a:spLocks noGrp="1"/>
          </p:cNvSpPr>
          <p:nvPr>
            <p:ph sz="quarter" idx="13"/>
          </p:nvPr>
        </p:nvSpPr>
        <p:spPr>
          <a:xfrm>
            <a:off x="838200" y="2212429"/>
            <a:ext cx="10515600" cy="3964534"/>
          </a:xfrm>
        </p:spPr>
        <p:txBody>
          <a:bodyPr>
            <a:normAutofit/>
          </a:bodyPr>
          <a:lstStyle/>
          <a:p>
            <a:pPr algn="just"/>
            <a:r>
              <a:rPr lang="en-US" b="1" dirty="0"/>
              <a:t>Rights related to the child's personality</a:t>
            </a:r>
            <a:endParaRPr lang="cs-CZ" b="1" dirty="0"/>
          </a:p>
          <a:p>
            <a:pPr algn="just"/>
            <a:endParaRPr lang="cs-CZ" b="1" dirty="0"/>
          </a:p>
          <a:p>
            <a:pPr algn="just"/>
            <a:r>
              <a:rPr lang="cs-CZ" dirty="0"/>
              <a:t>= </a:t>
            </a:r>
            <a:r>
              <a:rPr lang="en-US" dirty="0"/>
              <a:t>primarily natural rights protecting individual values of human personality</a:t>
            </a:r>
            <a:r>
              <a:rPr lang="cs-CZ" dirty="0"/>
              <a:t>:</a:t>
            </a:r>
          </a:p>
          <a:p>
            <a:pPr algn="just"/>
            <a:endParaRPr lang="cs-CZ" dirty="0"/>
          </a:p>
          <a:p>
            <a:pPr algn="just"/>
            <a:r>
              <a:rPr lang="en-US" dirty="0"/>
              <a:t>► health</a:t>
            </a:r>
            <a:endParaRPr lang="cs-CZ" dirty="0"/>
          </a:p>
          <a:p>
            <a:pPr algn="just"/>
            <a:r>
              <a:rPr lang="en-US" dirty="0"/>
              <a:t>► life</a:t>
            </a:r>
            <a:endParaRPr lang="cs-CZ" dirty="0"/>
          </a:p>
          <a:p>
            <a:pPr algn="just"/>
            <a:r>
              <a:rPr lang="en-US" dirty="0"/>
              <a:t>► dignity</a:t>
            </a:r>
            <a:r>
              <a:rPr lang="cs-CZ" dirty="0"/>
              <a:t> </a:t>
            </a:r>
          </a:p>
          <a:p>
            <a:pPr algn="just"/>
            <a:r>
              <a:rPr lang="en-US" dirty="0"/>
              <a:t>► the appearance of the child</a:t>
            </a:r>
            <a:r>
              <a:rPr lang="cs-CZ" dirty="0"/>
              <a:t> </a:t>
            </a:r>
          </a:p>
          <a:p>
            <a:pPr algn="just"/>
            <a:endParaRPr lang="cs-CZ" dirty="0"/>
          </a:p>
          <a:p>
            <a:pPr algn="just"/>
            <a:r>
              <a:rPr lang="cs-CZ" dirty="0"/>
              <a:t>(and </a:t>
            </a:r>
            <a:r>
              <a:rPr lang="cs-CZ" dirty="0" err="1"/>
              <a:t>the</a:t>
            </a:r>
            <a:r>
              <a:rPr lang="cs-CZ" dirty="0"/>
              <a:t> </a:t>
            </a:r>
            <a:r>
              <a:rPr lang="cs-CZ" dirty="0" err="1"/>
              <a:t>protection</a:t>
            </a:r>
            <a:r>
              <a:rPr lang="cs-CZ" dirty="0"/>
              <a:t> </a:t>
            </a:r>
            <a:r>
              <a:rPr lang="cs-CZ" dirty="0" err="1"/>
              <a:t>of</a:t>
            </a:r>
            <a:r>
              <a:rPr lang="cs-CZ" dirty="0"/>
              <a:t> these)</a:t>
            </a:r>
          </a:p>
        </p:txBody>
      </p:sp>
    </p:spTree>
    <p:extLst>
      <p:ext uri="{BB962C8B-B14F-4D97-AF65-F5344CB8AC3E}">
        <p14:creationId xmlns:p14="http://schemas.microsoft.com/office/powerpoint/2010/main" val="16349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A18AA-295F-CD7B-E3E2-7C09E5C0E97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4F0C0B6-70B0-1E60-1A10-9B5FC5E131C0}"/>
              </a:ext>
            </a:extLst>
          </p:cNvPr>
          <p:cNvSpPr>
            <a:spLocks noGrp="1"/>
          </p:cNvSpPr>
          <p:nvPr>
            <p:ph type="title"/>
          </p:nvPr>
        </p:nvSpPr>
        <p:spPr>
          <a:xfrm>
            <a:off x="838200" y="1036717"/>
            <a:ext cx="10515600" cy="992057"/>
          </a:xfrm>
        </p:spPr>
        <p:txBody>
          <a:bodyPr/>
          <a:lstStyle/>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AD8DAA30-78B8-18F6-04A1-B2FE6EAAB30C}"/>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Rights of a personal nature</a:t>
            </a:r>
            <a:endParaRPr lang="cs-CZ" b="1" dirty="0"/>
          </a:p>
          <a:p>
            <a:pPr algn="just"/>
            <a:endParaRPr lang="cs-CZ" b="1" dirty="0"/>
          </a:p>
          <a:p>
            <a:r>
              <a:rPr lang="cs-CZ" dirty="0" err="1"/>
              <a:t>Sect</a:t>
            </a:r>
            <a:r>
              <a:rPr lang="cs-CZ" dirty="0"/>
              <a:t>. 857:</a:t>
            </a:r>
          </a:p>
          <a:p>
            <a:r>
              <a:rPr lang="en-US" dirty="0"/>
              <a:t>(1) </a:t>
            </a:r>
            <a:r>
              <a:rPr lang="en-US" b="1" dirty="0"/>
              <a:t>A child is required to heed his parents. </a:t>
            </a:r>
          </a:p>
          <a:p>
            <a:r>
              <a:rPr lang="en-US" dirty="0"/>
              <a:t>(2) Until a child acquires legal capacity, his </a:t>
            </a:r>
            <a:r>
              <a:rPr lang="en-US" b="1" dirty="0"/>
              <a:t>parents have the right to direct their child’s </a:t>
            </a:r>
            <a:r>
              <a:rPr lang="en-US" b="1" dirty="0" err="1"/>
              <a:t>behaviour</a:t>
            </a:r>
            <a:r>
              <a:rPr lang="en-US" b="1" dirty="0"/>
              <a:t> using methods of upbringing</a:t>
            </a:r>
            <a:r>
              <a:rPr lang="en-US" dirty="0"/>
              <a:t>, as appropriate to the developing abilities, including limitations in order to protect the morals, health and rights of the child as well as the rights of other persons and public order. </a:t>
            </a:r>
            <a:r>
              <a:rPr lang="en-US" b="1" dirty="0"/>
              <a:t>The child is obliged to conform to those methods.</a:t>
            </a:r>
            <a:endParaRPr lang="cs-CZ" b="1" dirty="0"/>
          </a:p>
          <a:p>
            <a:endParaRPr lang="cs-CZ" dirty="0"/>
          </a:p>
          <a:p>
            <a:r>
              <a:rPr lang="cs-CZ" dirty="0" err="1"/>
              <a:t>Sect</a:t>
            </a:r>
            <a:r>
              <a:rPr lang="cs-CZ" dirty="0"/>
              <a:t>. 883: </a:t>
            </a:r>
            <a:r>
              <a:rPr lang="en-US" dirty="0"/>
              <a:t>Parents and child are obliged </a:t>
            </a:r>
            <a:r>
              <a:rPr lang="en-US" b="1" dirty="0"/>
              <a:t>to help and support each other and respect each other’s dignity. </a:t>
            </a:r>
            <a:endParaRPr lang="cs-CZ" b="1" dirty="0"/>
          </a:p>
        </p:txBody>
      </p:sp>
    </p:spTree>
    <p:extLst>
      <p:ext uri="{BB962C8B-B14F-4D97-AF65-F5344CB8AC3E}">
        <p14:creationId xmlns:p14="http://schemas.microsoft.com/office/powerpoint/2010/main" val="37123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Parents</a:t>
            </a:r>
            <a:r>
              <a:rPr lang="cs-CZ" dirty="0"/>
              <a:t> and </a:t>
            </a:r>
            <a:r>
              <a:rPr lang="cs-CZ" dirty="0" err="1"/>
              <a:t>Children</a:t>
            </a:r>
            <a:endParaRPr lang="cs-CZ" dirty="0"/>
          </a:p>
          <a:p>
            <a:r>
              <a:rPr lang="cs-CZ" dirty="0" err="1"/>
              <a:t>Duties</a:t>
            </a:r>
            <a:r>
              <a:rPr lang="cs-CZ" dirty="0"/>
              <a:t> and </a:t>
            </a:r>
            <a:r>
              <a:rPr lang="cs-CZ" dirty="0" err="1"/>
              <a:t>Rights</a:t>
            </a:r>
            <a:r>
              <a:rPr lang="cs-CZ" dirty="0"/>
              <a:t> </a:t>
            </a:r>
            <a:r>
              <a:rPr lang="cs-CZ" dirty="0" err="1"/>
              <a:t>of</a:t>
            </a:r>
            <a:r>
              <a:rPr lang="cs-CZ" dirty="0"/>
              <a:t> </a:t>
            </a:r>
            <a:r>
              <a:rPr lang="cs-CZ" dirty="0" err="1"/>
              <a:t>Parents</a:t>
            </a:r>
            <a:r>
              <a:rPr lang="cs-CZ" dirty="0"/>
              <a:t> and </a:t>
            </a:r>
            <a:r>
              <a:rPr lang="cs-CZ" dirty="0" err="1"/>
              <a:t>Children</a:t>
            </a:r>
            <a:endParaRPr lang="cs-CZ" dirty="0"/>
          </a:p>
          <a:p>
            <a:r>
              <a:rPr lang="cs-CZ" dirty="0" err="1"/>
              <a:t>Parental</a:t>
            </a:r>
            <a:r>
              <a:rPr lang="cs-CZ" dirty="0"/>
              <a:t> </a:t>
            </a:r>
            <a:r>
              <a:rPr lang="cs-CZ" dirty="0" err="1"/>
              <a:t>Responsibility</a:t>
            </a:r>
            <a:endParaRPr lang="cs-CZ" dirty="0"/>
          </a:p>
          <a:p>
            <a:r>
              <a:rPr lang="cs-CZ" dirty="0"/>
              <a:t>Duty to </a:t>
            </a:r>
            <a:r>
              <a:rPr lang="cs-CZ" dirty="0" err="1"/>
              <a:t>Maintain</a:t>
            </a:r>
            <a:r>
              <a:rPr lang="cs-CZ" dirty="0"/>
              <a:t> and Support</a:t>
            </a:r>
          </a:p>
          <a:p>
            <a:r>
              <a:rPr lang="cs-CZ" dirty="0" err="1"/>
              <a:t>Foster</a:t>
            </a:r>
            <a:r>
              <a:rPr lang="cs-CZ" dirty="0"/>
              <a:t> Care</a:t>
            </a:r>
          </a:p>
          <a:p>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9746B-6187-549D-5A8E-F056FF813B5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CBBA564F-77D3-D3BF-4253-D4ADBF498E9B}"/>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err="1"/>
              <a:t>Parental</a:t>
            </a:r>
            <a:r>
              <a:rPr lang="cs-CZ" dirty="0"/>
              <a:t> </a:t>
            </a:r>
            <a:r>
              <a:rPr lang="cs-CZ" dirty="0" err="1"/>
              <a:t>Responsibility</a:t>
            </a:r>
            <a:endParaRPr lang="cs-CZ" dirty="0"/>
          </a:p>
        </p:txBody>
      </p:sp>
    </p:spTree>
    <p:extLst>
      <p:ext uri="{BB962C8B-B14F-4D97-AF65-F5344CB8AC3E}">
        <p14:creationId xmlns:p14="http://schemas.microsoft.com/office/powerpoint/2010/main" val="190999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9A11-5C64-230F-D471-401DA9C8B4C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9AC834D-4C46-3565-52ED-C16F23E96E3C}"/>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6CA6AC9E-D38E-7DD4-59CE-082BBA6F1B39}"/>
              </a:ext>
            </a:extLst>
          </p:cNvPr>
          <p:cNvSpPr>
            <a:spLocks noGrp="1"/>
          </p:cNvSpPr>
          <p:nvPr>
            <p:ph sz="quarter" idx="13"/>
          </p:nvPr>
        </p:nvSpPr>
        <p:spPr>
          <a:xfrm>
            <a:off x="838200" y="2212429"/>
            <a:ext cx="10515600" cy="3964534"/>
          </a:xfrm>
        </p:spPr>
        <p:txBody>
          <a:bodyPr>
            <a:normAutofit/>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Scope</a:t>
            </a:r>
            <a:r>
              <a:rPr lang="cs-CZ" b="1" dirty="0"/>
              <a:t> </a:t>
            </a:r>
            <a:r>
              <a:rPr lang="cs-CZ" dirty="0"/>
              <a:t>(</a:t>
            </a:r>
            <a:r>
              <a:rPr lang="cs-CZ" dirty="0" err="1"/>
              <a:t>Sect</a:t>
            </a:r>
            <a:r>
              <a:rPr lang="cs-CZ" dirty="0"/>
              <a:t>. 858):</a:t>
            </a:r>
          </a:p>
          <a:p>
            <a:pPr algn="just"/>
            <a:endParaRPr lang="cs-CZ" dirty="0"/>
          </a:p>
          <a:p>
            <a:pPr algn="just"/>
            <a:r>
              <a:rPr lang="en-US" dirty="0"/>
              <a:t>► </a:t>
            </a:r>
            <a:r>
              <a:rPr lang="en-US" b="1" dirty="0"/>
              <a:t>caring for the child</a:t>
            </a:r>
            <a:r>
              <a:rPr lang="en-US" dirty="0"/>
              <a:t>, including, in particular caring for his or her health and physical, emotional, intellectual, and moral development </a:t>
            </a:r>
            <a:r>
              <a:rPr lang="en-US" b="1" dirty="0">
                <a:solidFill>
                  <a:srgbClr val="FF0000"/>
                </a:solidFill>
              </a:rPr>
              <a:t>without corporal punishment, mental suffering, or other humiliating measures, </a:t>
            </a:r>
            <a:endParaRPr lang="cs-CZ" b="1" dirty="0">
              <a:solidFill>
                <a:srgbClr val="FF0000"/>
              </a:solidFill>
            </a:endParaRPr>
          </a:p>
          <a:p>
            <a:pPr algn="just"/>
            <a:endParaRPr lang="cs-CZ" dirty="0"/>
          </a:p>
          <a:p>
            <a:pPr algn="just"/>
            <a:r>
              <a:rPr lang="en-US" dirty="0"/>
              <a:t>►</a:t>
            </a:r>
            <a:r>
              <a:rPr lang="en-US" b="1" dirty="0"/>
              <a:t> the protection of the child, </a:t>
            </a:r>
            <a:endParaRPr lang="cs-CZ" b="1" dirty="0"/>
          </a:p>
        </p:txBody>
      </p:sp>
    </p:spTree>
    <p:extLst>
      <p:ext uri="{BB962C8B-B14F-4D97-AF65-F5344CB8AC3E}">
        <p14:creationId xmlns:p14="http://schemas.microsoft.com/office/powerpoint/2010/main" val="234142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9679C-0D92-9EFF-6288-1BDD33DF50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EB67C-8CB4-7C5B-019B-E34016BF0732}"/>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B353EF4-E023-974E-74C8-6F107E80BB05}"/>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Scope</a:t>
            </a:r>
            <a:r>
              <a:rPr lang="cs-CZ" b="1" dirty="0"/>
              <a:t> </a:t>
            </a:r>
            <a:r>
              <a:rPr lang="cs-CZ" dirty="0"/>
              <a:t>(</a:t>
            </a:r>
            <a:r>
              <a:rPr lang="cs-CZ" dirty="0" err="1"/>
              <a:t>Sect</a:t>
            </a:r>
            <a:r>
              <a:rPr lang="cs-CZ" dirty="0"/>
              <a:t>. 858):</a:t>
            </a:r>
          </a:p>
          <a:p>
            <a:pPr algn="just"/>
            <a:endParaRPr lang="cs-CZ" dirty="0"/>
          </a:p>
          <a:p>
            <a:pPr algn="just"/>
            <a:r>
              <a:rPr lang="en-US" dirty="0"/>
              <a:t>► </a:t>
            </a:r>
            <a:r>
              <a:rPr lang="en-US" b="1" dirty="0"/>
              <a:t>maintaining contact with the child</a:t>
            </a:r>
            <a:r>
              <a:rPr lang="en-US" dirty="0"/>
              <a:t>, including </a:t>
            </a:r>
            <a:r>
              <a:rPr lang="en-US" b="1" dirty="0"/>
              <a:t>personal contact</a:t>
            </a:r>
            <a:r>
              <a:rPr lang="en-US" dirty="0"/>
              <a:t>, </a:t>
            </a:r>
            <a:r>
              <a:rPr lang="en-US" b="1" dirty="0">
                <a:solidFill>
                  <a:schemeClr val="accent1"/>
                </a:solidFill>
              </a:rPr>
              <a:t>indirect contact </a:t>
            </a:r>
            <a:r>
              <a:rPr lang="en-US" dirty="0"/>
              <a:t>through means of remote communication, mutual </a:t>
            </a:r>
            <a:r>
              <a:rPr lang="en-US" b="1" dirty="0"/>
              <a:t>provision of all essential information </a:t>
            </a:r>
            <a:r>
              <a:rPr lang="en-US" dirty="0"/>
              <a:t>about the child between parents, and provision of all essential information about the parents to the child, </a:t>
            </a:r>
            <a:endParaRPr lang="cs-CZ" dirty="0"/>
          </a:p>
          <a:p>
            <a:pPr algn="just"/>
            <a:r>
              <a:rPr lang="en-US" dirty="0"/>
              <a:t>► ensuring his </a:t>
            </a:r>
            <a:r>
              <a:rPr lang="en-US" b="1" dirty="0"/>
              <a:t>upbringing and education</a:t>
            </a:r>
            <a:r>
              <a:rPr lang="en-US" dirty="0"/>
              <a:t>, </a:t>
            </a:r>
            <a:endParaRPr lang="cs-CZ" dirty="0"/>
          </a:p>
          <a:p>
            <a:pPr algn="just"/>
            <a:r>
              <a:rPr lang="en-US" dirty="0"/>
              <a:t>► </a:t>
            </a:r>
            <a:r>
              <a:rPr lang="en-US" b="1" dirty="0"/>
              <a:t>determining the place of his residence</a:t>
            </a:r>
            <a:r>
              <a:rPr lang="en-US" dirty="0"/>
              <a:t>, </a:t>
            </a:r>
            <a:endParaRPr lang="cs-CZ" dirty="0"/>
          </a:p>
          <a:p>
            <a:pPr algn="just"/>
            <a:r>
              <a:rPr lang="en-US" dirty="0"/>
              <a:t>► </a:t>
            </a:r>
            <a:r>
              <a:rPr lang="en-US" b="1" dirty="0"/>
              <a:t>representing </a:t>
            </a:r>
            <a:r>
              <a:rPr lang="en-US" dirty="0"/>
              <a:t>him and </a:t>
            </a:r>
            <a:endParaRPr lang="cs-CZ" dirty="0"/>
          </a:p>
          <a:p>
            <a:pPr algn="just"/>
            <a:r>
              <a:rPr lang="en-US" dirty="0"/>
              <a:t>► </a:t>
            </a:r>
            <a:r>
              <a:rPr lang="en-US" b="1" dirty="0"/>
              <a:t>administering his assets and liabilities</a:t>
            </a:r>
            <a:endParaRPr lang="cs-CZ" b="1" dirty="0"/>
          </a:p>
        </p:txBody>
      </p:sp>
    </p:spTree>
    <p:extLst>
      <p:ext uri="{BB962C8B-B14F-4D97-AF65-F5344CB8AC3E}">
        <p14:creationId xmlns:p14="http://schemas.microsoft.com/office/powerpoint/2010/main" val="43253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64671-5A95-7451-7053-8B3AF30E75E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72BA01E-8617-B59B-8D4D-8E50DF9E6CD4}"/>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1E8D00D-707B-2270-00B0-5D905F7238A9}"/>
              </a:ext>
            </a:extLst>
          </p:cNvPr>
          <p:cNvSpPr>
            <a:spLocks noGrp="1"/>
          </p:cNvSpPr>
          <p:nvPr>
            <p:ph sz="quarter" idx="13"/>
          </p:nvPr>
        </p:nvSpPr>
        <p:spPr>
          <a:xfrm>
            <a:off x="838200" y="2212429"/>
            <a:ext cx="10515600" cy="3964534"/>
          </a:xfrm>
        </p:spPr>
        <p:txBody>
          <a:bodyPr>
            <a:normAutofit/>
          </a:bodyPr>
          <a:lstStyle/>
          <a:p>
            <a:pPr algn="just"/>
            <a:r>
              <a:rPr lang="cs-CZ" b="1" dirty="0" err="1"/>
              <a:t>Parental</a:t>
            </a:r>
            <a:r>
              <a:rPr lang="cs-CZ" b="1" dirty="0"/>
              <a:t> </a:t>
            </a:r>
            <a:r>
              <a:rPr lang="cs-CZ" b="1" dirty="0" err="1"/>
              <a:t>Responsibility</a:t>
            </a:r>
            <a:r>
              <a:rPr lang="cs-CZ" dirty="0"/>
              <a:t> (</a:t>
            </a:r>
            <a:r>
              <a:rPr lang="cs-CZ" dirty="0" err="1"/>
              <a:t>Sect</a:t>
            </a:r>
            <a:r>
              <a:rPr lang="cs-CZ" dirty="0"/>
              <a:t>. 865 et </a:t>
            </a:r>
            <a:r>
              <a:rPr lang="cs-CZ" dirty="0" err="1"/>
              <a:t>seq</a:t>
            </a:r>
            <a:r>
              <a:rPr lang="cs-CZ" dirty="0"/>
              <a:t>.)</a:t>
            </a:r>
          </a:p>
          <a:p>
            <a:pPr algn="just"/>
            <a:endParaRPr lang="cs-CZ" b="1" dirty="0"/>
          </a:p>
          <a:p>
            <a:pPr algn="just"/>
            <a:r>
              <a:rPr lang="cs-CZ" b="1" dirty="0" err="1"/>
              <a:t>Duration</a:t>
            </a:r>
            <a:r>
              <a:rPr lang="cs-CZ" b="1" dirty="0"/>
              <a:t> </a:t>
            </a:r>
            <a:r>
              <a:rPr lang="cs-CZ" dirty="0"/>
              <a:t>(</a:t>
            </a:r>
            <a:r>
              <a:rPr lang="cs-CZ" dirty="0" err="1"/>
              <a:t>Sect</a:t>
            </a:r>
            <a:r>
              <a:rPr lang="cs-CZ" dirty="0"/>
              <a:t>. 858):</a:t>
            </a:r>
          </a:p>
          <a:p>
            <a:pPr algn="just"/>
            <a:endParaRPr lang="cs-CZ" dirty="0"/>
          </a:p>
          <a:p>
            <a:pPr algn="just"/>
            <a:r>
              <a:rPr lang="en-US" b="1" dirty="0">
                <a:solidFill>
                  <a:srgbClr val="FF0000"/>
                </a:solidFill>
              </a:rPr>
              <a:t>created</a:t>
            </a:r>
            <a:r>
              <a:rPr lang="en-US" dirty="0"/>
              <a:t> upon the </a:t>
            </a:r>
            <a:r>
              <a:rPr lang="en-US" b="1" dirty="0"/>
              <a:t>child’s birth </a:t>
            </a:r>
            <a:r>
              <a:rPr lang="en-US" dirty="0"/>
              <a:t>and </a:t>
            </a:r>
            <a:endParaRPr lang="cs-CZ" dirty="0"/>
          </a:p>
          <a:p>
            <a:pPr algn="just"/>
            <a:endParaRPr lang="cs-CZ" dirty="0"/>
          </a:p>
          <a:p>
            <a:pPr algn="just"/>
            <a:r>
              <a:rPr lang="en-US" b="1" dirty="0">
                <a:solidFill>
                  <a:srgbClr val="FF0000"/>
                </a:solidFill>
              </a:rPr>
              <a:t>extinguished </a:t>
            </a:r>
            <a:r>
              <a:rPr lang="en-US" dirty="0"/>
              <a:t>upon the </a:t>
            </a:r>
            <a:r>
              <a:rPr lang="en-US" b="1" dirty="0"/>
              <a:t>child acquiring full legal capacity</a:t>
            </a:r>
            <a:r>
              <a:rPr lang="en-US" dirty="0"/>
              <a:t>.</a:t>
            </a:r>
            <a:endParaRPr lang="cs-CZ" dirty="0"/>
          </a:p>
        </p:txBody>
      </p:sp>
    </p:spTree>
    <p:extLst>
      <p:ext uri="{BB962C8B-B14F-4D97-AF65-F5344CB8AC3E}">
        <p14:creationId xmlns:p14="http://schemas.microsoft.com/office/powerpoint/2010/main" val="310707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AEBAD-32DB-1CCB-F41A-3B99200BF1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25A14F-B203-CAFF-A943-4FACCDDAA7E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23FBCCF-EFF0-AFFD-8045-857DDA5E38BC}"/>
              </a:ext>
            </a:extLst>
          </p:cNvPr>
          <p:cNvSpPr>
            <a:spLocks noGrp="1"/>
          </p:cNvSpPr>
          <p:nvPr>
            <p:ph sz="quarter" idx="13"/>
          </p:nvPr>
        </p:nvSpPr>
        <p:spPr>
          <a:xfrm>
            <a:off x="838200" y="2212429"/>
            <a:ext cx="10515600" cy="3964534"/>
          </a:xfrm>
        </p:spPr>
        <p:txBody>
          <a:bodyPr>
            <a:normAutofit/>
          </a:bodyPr>
          <a:lstStyle/>
          <a:p>
            <a:pPr algn="just"/>
            <a:r>
              <a:rPr lang="en-US" dirty="0"/>
              <a:t>Preliminary measures for placing a child in a diagnostic institution</a:t>
            </a:r>
            <a:endParaRPr lang="cs-CZ" dirty="0"/>
          </a:p>
          <a:p>
            <a:pPr algn="just"/>
            <a:endParaRPr lang="cs-CZ" b="1" dirty="0"/>
          </a:p>
          <a:p>
            <a:pPr algn="just"/>
            <a:r>
              <a:rPr lang="cs-CZ" dirty="0"/>
              <a:t>40. </a:t>
            </a:r>
            <a:r>
              <a:rPr lang="en-GB" dirty="0"/>
              <a:t>[…]</a:t>
            </a:r>
            <a:r>
              <a:rPr lang="en-US" dirty="0"/>
              <a:t>. Intervention in the exercise of parental responsibility </a:t>
            </a:r>
            <a:r>
              <a:rPr lang="en-US" b="1" dirty="0"/>
              <a:t>must therefore be preceded by </a:t>
            </a:r>
            <a:r>
              <a:rPr lang="en-US" dirty="0"/>
              <a:t>preventive action on the part of the social and legal protection of children authority, which consists of discussing existing problems with parents and their children, thoroughly mapping the children's circumstances, requesting reports from doctors, schools, extended family, etc. and in </a:t>
            </a:r>
            <a:r>
              <a:rPr lang="en-US" b="1" dirty="0"/>
              <a:t>the use of milder educational measures not involving the placement of children outside the family. </a:t>
            </a:r>
            <a:r>
              <a:rPr lang="en-GB" dirty="0"/>
              <a:t>[…]</a:t>
            </a:r>
            <a:r>
              <a:rPr lang="en-US" dirty="0"/>
              <a:t>.</a:t>
            </a:r>
          </a:p>
          <a:p>
            <a:pPr algn="just"/>
            <a:endParaRPr lang="en-US" dirty="0"/>
          </a:p>
          <a:p>
            <a:pPr algn="r"/>
            <a:r>
              <a:rPr lang="cs-CZ" dirty="0"/>
              <a:t>C</a:t>
            </a:r>
            <a:r>
              <a:rPr lang="en-GB" dirty="0"/>
              <a:t>C</a:t>
            </a:r>
            <a:r>
              <a:rPr lang="cs-CZ" dirty="0"/>
              <a:t> Case No I. ÚS 1393/17</a:t>
            </a:r>
          </a:p>
        </p:txBody>
      </p:sp>
    </p:spTree>
    <p:extLst>
      <p:ext uri="{BB962C8B-B14F-4D97-AF65-F5344CB8AC3E}">
        <p14:creationId xmlns:p14="http://schemas.microsoft.com/office/powerpoint/2010/main" val="373738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C7D3A-2529-AED4-49E0-B20A979439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262BA4-4977-881C-488B-FAA7EAD5C3FE}"/>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EA879C00-C8E6-5067-7D4D-519C5026133B}"/>
              </a:ext>
            </a:extLst>
          </p:cNvPr>
          <p:cNvSpPr>
            <a:spLocks noGrp="1"/>
          </p:cNvSpPr>
          <p:nvPr>
            <p:ph sz="quarter" idx="13"/>
          </p:nvPr>
        </p:nvSpPr>
        <p:spPr>
          <a:xfrm>
            <a:off x="838200" y="2212429"/>
            <a:ext cx="10515600" cy="3964534"/>
          </a:xfrm>
        </p:spPr>
        <p:txBody>
          <a:bodyPr>
            <a:normAutofit/>
          </a:bodyPr>
          <a:lstStyle/>
          <a:p>
            <a:pPr algn="just"/>
            <a:endParaRPr lang="en-US" dirty="0"/>
          </a:p>
          <a:p>
            <a:pPr algn="just"/>
            <a:r>
              <a:rPr lang="en-US" dirty="0"/>
              <a:t>The seriousness of </a:t>
            </a:r>
            <a:r>
              <a:rPr lang="en-US" i="1" dirty="0"/>
              <a:t>[neglecting of parental responsibility]</a:t>
            </a:r>
            <a:r>
              <a:rPr lang="en-US" dirty="0"/>
              <a:t> </a:t>
            </a:r>
            <a:r>
              <a:rPr lang="en-US" b="1" dirty="0"/>
              <a:t>can also be inferred from the attitude of the child itself – </a:t>
            </a:r>
            <a:r>
              <a:rPr lang="en-US" b="1" dirty="0">
                <a:solidFill>
                  <a:srgbClr val="FF0000"/>
                </a:solidFill>
              </a:rPr>
              <a:t>where it is able to express its opinion </a:t>
            </a:r>
            <a:r>
              <a:rPr lang="en-US" dirty="0"/>
              <a:t>– because, alongside the other parent, </a:t>
            </a:r>
            <a:r>
              <a:rPr lang="en-US" b="1" dirty="0"/>
              <a:t>it is primarily the child whose rights guaranteed in Article 8 of the Convention on the Rights of the Child […] are seriously affected by the neglect of parental responsibility </a:t>
            </a:r>
            <a:r>
              <a:rPr lang="en-US" dirty="0"/>
              <a:t>[…]; A similar conclusion regarding the consideration of the child's attitude can also be accepted for the situation of assessing the intensity of parental responsibility abuse or its exercise.</a:t>
            </a:r>
          </a:p>
          <a:p>
            <a:pPr algn="just"/>
            <a:endParaRPr lang="en-US" dirty="0"/>
          </a:p>
          <a:p>
            <a:pPr algn="r"/>
            <a:r>
              <a:rPr lang="en-GB" dirty="0"/>
              <a:t>SC</a:t>
            </a:r>
            <a:r>
              <a:rPr lang="cs-CZ" dirty="0"/>
              <a:t> Case No </a:t>
            </a:r>
            <a:r>
              <a:rPr lang="en-GB" dirty="0"/>
              <a:t>24 </a:t>
            </a:r>
            <a:r>
              <a:rPr lang="en-GB" dirty="0" err="1"/>
              <a:t>Cdo</a:t>
            </a:r>
            <a:r>
              <a:rPr lang="en-GB" dirty="0"/>
              <a:t> 80/2020</a:t>
            </a:r>
            <a:endParaRPr lang="cs-CZ" dirty="0"/>
          </a:p>
        </p:txBody>
      </p:sp>
    </p:spTree>
    <p:extLst>
      <p:ext uri="{BB962C8B-B14F-4D97-AF65-F5344CB8AC3E}">
        <p14:creationId xmlns:p14="http://schemas.microsoft.com/office/powerpoint/2010/main" val="387523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23B1-5232-9B67-5F6B-4657F5DFDC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13DF3E2-1DA1-7A3C-6824-759513105E37}"/>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D88AD733-C775-D058-0204-A18B4A7BADB8}"/>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r>
              <a:rPr lang="cs-CZ" dirty="0" err="1"/>
              <a:t>Sect</a:t>
            </a:r>
            <a:r>
              <a:rPr lang="cs-CZ" dirty="0"/>
              <a:t>. 869: (1) </a:t>
            </a:r>
            <a:r>
              <a:rPr lang="en-US" dirty="0"/>
              <a:t>If a parent is prevented from exercising his parental responsibility </a:t>
            </a:r>
            <a:r>
              <a:rPr lang="en-US" b="1" dirty="0"/>
              <a:t>by a serious circumstance</a:t>
            </a:r>
            <a:r>
              <a:rPr lang="en-US" dirty="0"/>
              <a:t> and there are reasons to believe that it is necessary in the best interests of the child, </a:t>
            </a:r>
            <a:r>
              <a:rPr lang="en-US" b="1" dirty="0"/>
              <a:t>a court </a:t>
            </a:r>
            <a:r>
              <a:rPr lang="en-US" b="1" dirty="0">
                <a:solidFill>
                  <a:srgbClr val="FF0000"/>
                </a:solidFill>
              </a:rPr>
              <a:t>may</a:t>
            </a:r>
            <a:r>
              <a:rPr lang="en-US" b="1" dirty="0"/>
              <a:t> </a:t>
            </a:r>
            <a:r>
              <a:rPr lang="en-US" dirty="0"/>
              <a:t>decide that the exercise of parental responsibility of the parent be</a:t>
            </a:r>
            <a:r>
              <a:rPr lang="en-US" b="1" dirty="0"/>
              <a:t> suspended. </a:t>
            </a:r>
            <a:endParaRPr lang="cs-CZ" b="1" dirty="0"/>
          </a:p>
          <a:p>
            <a:pPr algn="just"/>
            <a:r>
              <a:rPr lang="cs-CZ" dirty="0"/>
              <a:t>(2) </a:t>
            </a:r>
            <a:r>
              <a:rPr lang="en-US" dirty="0"/>
              <a:t>If it is in the child's best interests, </a:t>
            </a:r>
            <a:r>
              <a:rPr lang="en-US" b="1" dirty="0"/>
              <a:t>the court </a:t>
            </a:r>
            <a:r>
              <a:rPr lang="en-US" b="1" dirty="0">
                <a:solidFill>
                  <a:srgbClr val="FF0000"/>
                </a:solidFill>
              </a:rPr>
              <a:t>shall</a:t>
            </a:r>
            <a:r>
              <a:rPr lang="en-US" b="1" dirty="0"/>
              <a:t> decide to suspend the exercise of parental responsibility</a:t>
            </a:r>
            <a:r>
              <a:rPr lang="en-US" dirty="0"/>
              <a:t> by a parent </a:t>
            </a:r>
            <a:r>
              <a:rPr lang="en-US" b="1" dirty="0"/>
              <a:t>if the exercise of that responsibility threatens to disrupt the child's emotional or psychological development </a:t>
            </a:r>
            <a:r>
              <a:rPr lang="en-US" dirty="0"/>
              <a:t>and if this threat cannot be averted by other means.</a:t>
            </a:r>
            <a:endParaRPr lang="cs-CZ" dirty="0"/>
          </a:p>
          <a:p>
            <a:pPr algn="just"/>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250549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2C06-3B52-3E0C-E0B4-67FDBC92C5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041B466-E3F4-5D52-9B43-C6201BCB711A}"/>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171E2856-B897-C456-174C-E44C783C75D4}"/>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dirty="0"/>
          </a:p>
          <a:p>
            <a:pPr algn="just"/>
            <a:r>
              <a:rPr lang="cs-CZ" dirty="0" err="1"/>
              <a:t>Sect</a:t>
            </a:r>
            <a:r>
              <a:rPr lang="cs-CZ" dirty="0"/>
              <a:t>. 793: </a:t>
            </a:r>
            <a:r>
              <a:rPr lang="en-US" dirty="0"/>
              <a:t>If required by the evident interest of the child and in order to fulfil the provisions guaranteeing fundamental human rights, a court may, even of its own motion, initiate proceedings on a denial of paternity if paternity has been determined by an affirmative statement of both parents, but the child’s father determined in this manner cannot be his father. </a:t>
            </a:r>
            <a:r>
              <a:rPr lang="en-US" b="1" dirty="0"/>
              <a:t>At the same time, the court shall also typically </a:t>
            </a:r>
            <a:r>
              <a:rPr lang="en-US" b="1" dirty="0">
                <a:solidFill>
                  <a:srgbClr val="FF0000"/>
                </a:solidFill>
              </a:rPr>
              <a:t>suspend the exercise of parental responsibility.</a:t>
            </a:r>
            <a:r>
              <a:rPr lang="en-US" b="1" dirty="0"/>
              <a:t> </a:t>
            </a:r>
            <a:endParaRPr lang="cs-CZ" b="1" dirty="0"/>
          </a:p>
          <a:p>
            <a:pPr algn="just"/>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(but </a:t>
            </a:r>
            <a:r>
              <a:rPr lang="cs-CZ" b="1" dirty="0" err="1">
                <a:solidFill>
                  <a:srgbClr val="FF0000"/>
                </a:solidFill>
              </a:rPr>
              <a:t>the</a:t>
            </a:r>
            <a:r>
              <a:rPr lang="cs-CZ" b="1" dirty="0">
                <a:solidFill>
                  <a:srgbClr val="FF0000"/>
                </a:solidFill>
              </a:rPr>
              <a:t> </a:t>
            </a:r>
            <a:r>
              <a:rPr lang="cs-CZ" b="1" dirty="0" err="1">
                <a:solidFill>
                  <a:srgbClr val="FF0000"/>
                </a:solidFill>
              </a:rPr>
              <a:t>denial</a:t>
            </a:r>
            <a:r>
              <a:rPr lang="cs-CZ" b="1" dirty="0">
                <a:solidFill>
                  <a:srgbClr val="FF0000"/>
                </a:solidFill>
              </a:rPr>
              <a:t> </a:t>
            </a:r>
            <a:r>
              <a:rPr lang="cs-CZ" b="1" dirty="0" err="1">
                <a:solidFill>
                  <a:srgbClr val="FF0000"/>
                </a:solidFill>
              </a:rPr>
              <a:t>of</a:t>
            </a:r>
            <a:r>
              <a:rPr lang="cs-CZ" b="1" dirty="0">
                <a:solidFill>
                  <a:srgbClr val="FF0000"/>
                </a:solidFill>
              </a:rPr>
              <a:t> paternity </a:t>
            </a:r>
            <a:r>
              <a:rPr lang="cs-CZ" b="1" dirty="0" err="1">
                <a:solidFill>
                  <a:srgbClr val="FF0000"/>
                </a:solidFill>
              </a:rPr>
              <a:t>does</a:t>
            </a:r>
            <a:r>
              <a:rPr lang="cs-CZ" b="1" dirty="0">
                <a:solidFill>
                  <a:srgbClr val="FF0000"/>
                </a:solidFill>
              </a:rPr>
              <a:t>) !!!</a:t>
            </a:r>
          </a:p>
        </p:txBody>
      </p:sp>
    </p:spTree>
    <p:extLst>
      <p:ext uri="{BB962C8B-B14F-4D97-AF65-F5344CB8AC3E}">
        <p14:creationId xmlns:p14="http://schemas.microsoft.com/office/powerpoint/2010/main" val="298443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BA9B4-6E95-12F5-354B-283734CAA5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89D423-E714-FCBE-75C4-B0E3DB90F0B7}"/>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CE857597-DC3A-5BD2-F404-CDFA87012DEB}"/>
              </a:ext>
            </a:extLst>
          </p:cNvPr>
          <p:cNvSpPr>
            <a:spLocks noGrp="1"/>
          </p:cNvSpPr>
          <p:nvPr>
            <p:ph sz="quarter" idx="13"/>
          </p:nvPr>
        </p:nvSpPr>
        <p:spPr>
          <a:xfrm>
            <a:off x="838200" y="2212429"/>
            <a:ext cx="10515600" cy="3964534"/>
          </a:xfrm>
        </p:spPr>
        <p:txBody>
          <a:bodyPr>
            <a:normAutofit lnSpcReduction="10000"/>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r>
              <a:rPr lang="cs-CZ" b="1" dirty="0">
                <a:solidFill>
                  <a:srgbClr val="FF0000"/>
                </a:solidFill>
              </a:rPr>
              <a:t>X </a:t>
            </a:r>
            <a:r>
              <a:rPr lang="cs-CZ" b="1" dirty="0" err="1">
                <a:solidFill>
                  <a:srgbClr val="FF0000"/>
                </a:solidFill>
              </a:rPr>
              <a:t>distinguish</a:t>
            </a:r>
            <a:r>
              <a:rPr lang="cs-CZ" b="1" dirty="0">
                <a:solidFill>
                  <a:srgbClr val="FF0000"/>
                </a:solidFill>
              </a:rPr>
              <a:t>:</a:t>
            </a:r>
            <a:r>
              <a:rPr lang="cs-CZ" dirty="0"/>
              <a:t> </a:t>
            </a:r>
            <a:r>
              <a:rPr lang="cs-CZ" dirty="0" err="1"/>
              <a:t>suspension</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a:t>by </a:t>
            </a:r>
            <a:r>
              <a:rPr lang="cs-CZ" b="1" dirty="0" err="1"/>
              <a:t>the</a:t>
            </a:r>
            <a:r>
              <a:rPr lang="cs-CZ" b="1" dirty="0"/>
              <a:t> </a:t>
            </a:r>
            <a:r>
              <a:rPr lang="cs-CZ" b="1" dirty="0" err="1"/>
              <a:t>operation</a:t>
            </a:r>
            <a:r>
              <a:rPr lang="cs-CZ" b="1" dirty="0"/>
              <a:t> </a:t>
            </a:r>
            <a:r>
              <a:rPr lang="cs-CZ" b="1" dirty="0" err="1"/>
              <a:t>of</a:t>
            </a:r>
            <a:r>
              <a:rPr lang="cs-CZ" b="1" dirty="0"/>
              <a:t> </a:t>
            </a:r>
            <a:r>
              <a:rPr lang="cs-CZ" b="1" dirty="0" err="1"/>
              <a:t>law</a:t>
            </a:r>
            <a:r>
              <a:rPr lang="cs-CZ" b="1" dirty="0"/>
              <a:t> (</a:t>
            </a:r>
            <a:r>
              <a:rPr lang="cs-CZ" b="1" i="1" dirty="0"/>
              <a:t>ex lege</a:t>
            </a:r>
            <a:r>
              <a:rPr lang="cs-CZ" b="1" dirty="0"/>
              <a:t>)</a:t>
            </a:r>
          </a:p>
          <a:p>
            <a:pPr algn="just"/>
            <a:r>
              <a:rPr lang="en-US" dirty="0"/>
              <a:t>► </a:t>
            </a:r>
            <a:r>
              <a:rPr lang="cs-CZ" dirty="0" err="1"/>
              <a:t>Sect</a:t>
            </a:r>
            <a:r>
              <a:rPr lang="cs-CZ" dirty="0"/>
              <a:t>. 825: </a:t>
            </a:r>
            <a:r>
              <a:rPr lang="en-US" dirty="0"/>
              <a:t>After three months from the date on which consent to adoption was given, the exercise of rights and duties stemming from </a:t>
            </a:r>
            <a:r>
              <a:rPr lang="en-US" b="1" dirty="0"/>
              <a:t>parental responsibility is suspended</a:t>
            </a:r>
            <a:r>
              <a:rPr lang="en-US" dirty="0"/>
              <a:t>; […]</a:t>
            </a:r>
            <a:r>
              <a:rPr lang="cs-CZ" dirty="0"/>
              <a:t>.</a:t>
            </a:r>
          </a:p>
          <a:p>
            <a:pPr algn="just"/>
            <a:r>
              <a:rPr lang="en-US" dirty="0"/>
              <a:t>►</a:t>
            </a:r>
            <a:r>
              <a:rPr lang="cs-CZ" dirty="0"/>
              <a:t> </a:t>
            </a:r>
            <a:r>
              <a:rPr lang="cs-CZ" dirty="0" err="1"/>
              <a:t>Sect</a:t>
            </a:r>
            <a:r>
              <a:rPr lang="cs-CZ" dirty="0"/>
              <a:t>. 868 para 1: </a:t>
            </a:r>
            <a:r>
              <a:rPr lang="en-US" dirty="0"/>
              <a:t>The </a:t>
            </a:r>
            <a:r>
              <a:rPr lang="en-US" b="1" dirty="0"/>
              <a:t>exercise of parental responsibility of a minor parent </a:t>
            </a:r>
            <a:r>
              <a:rPr lang="en-US" dirty="0"/>
              <a:t>who has not previously acquired full legal capacity by having been granted legal capacity or having entered into marriage </a:t>
            </a:r>
            <a:r>
              <a:rPr lang="en-US" b="1" dirty="0"/>
              <a:t>is suspended </a:t>
            </a:r>
            <a:r>
              <a:rPr lang="en-US" dirty="0"/>
              <a:t>until such time as the minor parent acquires full legal capacity</a:t>
            </a:r>
            <a:r>
              <a:rPr lang="cs-CZ" dirty="0"/>
              <a:t> </a:t>
            </a:r>
            <a:r>
              <a:rPr lang="cs-CZ" dirty="0">
                <a:solidFill>
                  <a:srgbClr val="FF0000"/>
                </a:solidFill>
              </a:rPr>
              <a:t>(</a:t>
            </a:r>
            <a:r>
              <a:rPr lang="cs-CZ" dirty="0" err="1">
                <a:solidFill>
                  <a:srgbClr val="FF0000"/>
                </a:solidFill>
              </a:rPr>
              <a:t>note</a:t>
            </a:r>
            <a:r>
              <a:rPr lang="cs-CZ" dirty="0">
                <a:solidFill>
                  <a:srgbClr val="FF0000"/>
                </a:solidFill>
              </a:rPr>
              <a:t>: ex lege)</a:t>
            </a:r>
            <a:r>
              <a:rPr lang="en-US" dirty="0"/>
              <a:t>; this does not apply to the exercise of right and duty to care for the child, </a:t>
            </a:r>
            <a:r>
              <a:rPr lang="en-US" b="1" dirty="0"/>
              <a:t>unless a court,</a:t>
            </a:r>
            <a:r>
              <a:rPr lang="en-US" dirty="0"/>
              <a:t> having regard to the personality of the parent, </a:t>
            </a:r>
            <a:r>
              <a:rPr lang="en-US" b="1" dirty="0"/>
              <a:t>decides that the exercise of this right and duty is also suspended</a:t>
            </a:r>
            <a:r>
              <a:rPr lang="en-US" dirty="0"/>
              <a:t> until such time as the parent acquires full legal capacity</a:t>
            </a:r>
            <a:r>
              <a:rPr lang="cs-CZ" dirty="0"/>
              <a:t> </a:t>
            </a:r>
            <a:r>
              <a:rPr lang="cs-CZ" dirty="0">
                <a:solidFill>
                  <a:srgbClr val="FF0000"/>
                </a:solidFill>
              </a:rPr>
              <a:t>(</a:t>
            </a:r>
            <a:r>
              <a:rPr lang="cs-CZ" dirty="0" err="1">
                <a:solidFill>
                  <a:srgbClr val="FF0000"/>
                </a:solidFill>
              </a:rPr>
              <a:t>note</a:t>
            </a:r>
            <a:r>
              <a:rPr lang="cs-CZ" dirty="0">
                <a:solidFill>
                  <a:srgbClr val="FF0000"/>
                </a:solidFill>
              </a:rPr>
              <a:t>: </a:t>
            </a:r>
            <a:r>
              <a:rPr lang="cs-CZ" dirty="0" err="1">
                <a:solidFill>
                  <a:srgbClr val="FF0000"/>
                </a:solidFill>
              </a:rPr>
              <a:t>court</a:t>
            </a:r>
            <a:r>
              <a:rPr lang="cs-CZ" dirty="0">
                <a:solidFill>
                  <a:srgbClr val="FF0000"/>
                </a:solidFill>
              </a:rPr>
              <a:t> </a:t>
            </a:r>
            <a:r>
              <a:rPr lang="cs-CZ" dirty="0" err="1">
                <a:solidFill>
                  <a:srgbClr val="FF0000"/>
                </a:solidFill>
              </a:rPr>
              <a:t>intervention</a:t>
            </a:r>
            <a:r>
              <a:rPr lang="cs-CZ" dirty="0">
                <a:solidFill>
                  <a:srgbClr val="FF0000"/>
                </a:solidFill>
              </a:rPr>
              <a:t>)</a:t>
            </a:r>
            <a:r>
              <a:rPr lang="en-US" dirty="0"/>
              <a:t>. </a:t>
            </a:r>
            <a:endParaRPr lang="cs-CZ" dirty="0"/>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141625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8EC5-2FC6-D97E-F678-686AE20F7E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29EAA1F-F3D0-6A82-5047-CEC27C9D919F}"/>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832377AF-0C4C-1625-AB87-D767591929E7}"/>
              </a:ext>
            </a:extLst>
          </p:cNvPr>
          <p:cNvSpPr>
            <a:spLocks noGrp="1"/>
          </p:cNvSpPr>
          <p:nvPr>
            <p:ph sz="quarter" idx="13"/>
          </p:nvPr>
        </p:nvSpPr>
        <p:spPr>
          <a:xfrm>
            <a:off x="838200" y="2212429"/>
            <a:ext cx="10515600" cy="3964534"/>
          </a:xfrm>
        </p:spPr>
        <p:txBody>
          <a:bodyPr>
            <a:normAutofit/>
          </a:bodyPr>
          <a:lstStyle/>
          <a:p>
            <a:pPr algn="just"/>
            <a:r>
              <a:rPr lang="cs-CZ" b="1" dirty="0" err="1"/>
              <a:t>Suspension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b="1" dirty="0">
                <a:solidFill>
                  <a:srgbClr val="FF0000"/>
                </a:solidFill>
              </a:rPr>
              <a:t>X </a:t>
            </a:r>
            <a:r>
              <a:rPr lang="cs-CZ" b="1" dirty="0" err="1">
                <a:solidFill>
                  <a:srgbClr val="FF0000"/>
                </a:solidFill>
              </a:rPr>
              <a:t>distinguish</a:t>
            </a:r>
            <a:r>
              <a:rPr lang="cs-CZ" b="1" dirty="0">
                <a:solidFill>
                  <a:srgbClr val="FF0000"/>
                </a:solidFill>
              </a:rPr>
              <a:t>:</a:t>
            </a:r>
            <a:r>
              <a:rPr lang="cs-CZ" dirty="0"/>
              <a:t> </a:t>
            </a:r>
            <a:r>
              <a:rPr lang="cs-CZ" dirty="0" err="1"/>
              <a:t>suspension</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a:t>by </a:t>
            </a:r>
            <a:r>
              <a:rPr lang="cs-CZ" b="1" dirty="0" err="1"/>
              <a:t>the</a:t>
            </a:r>
            <a:r>
              <a:rPr lang="cs-CZ" b="1" dirty="0"/>
              <a:t> </a:t>
            </a:r>
            <a:r>
              <a:rPr lang="cs-CZ" b="1" dirty="0" err="1"/>
              <a:t>operation</a:t>
            </a:r>
            <a:r>
              <a:rPr lang="cs-CZ" b="1" dirty="0"/>
              <a:t> </a:t>
            </a:r>
            <a:r>
              <a:rPr lang="cs-CZ" b="1" dirty="0" err="1"/>
              <a:t>of</a:t>
            </a:r>
            <a:r>
              <a:rPr lang="cs-CZ" b="1" dirty="0"/>
              <a:t> </a:t>
            </a:r>
            <a:r>
              <a:rPr lang="cs-CZ" b="1" dirty="0" err="1"/>
              <a:t>law</a:t>
            </a:r>
            <a:r>
              <a:rPr lang="cs-CZ" b="1" dirty="0"/>
              <a:t> (</a:t>
            </a:r>
            <a:r>
              <a:rPr lang="cs-CZ" b="1" i="1" dirty="0"/>
              <a:t>ex lege</a:t>
            </a:r>
            <a:r>
              <a:rPr lang="cs-CZ" b="1" dirty="0"/>
              <a:t>)</a:t>
            </a:r>
          </a:p>
          <a:p>
            <a:pPr algn="just"/>
            <a:endParaRPr lang="cs-CZ" dirty="0"/>
          </a:p>
          <a:p>
            <a:pPr algn="just"/>
            <a:r>
              <a:rPr lang="en-US" dirty="0"/>
              <a:t>►</a:t>
            </a:r>
            <a:r>
              <a:rPr lang="cs-CZ" dirty="0"/>
              <a:t> </a:t>
            </a:r>
            <a:r>
              <a:rPr lang="cs-CZ" dirty="0" err="1"/>
              <a:t>Sect</a:t>
            </a:r>
            <a:r>
              <a:rPr lang="cs-CZ" dirty="0"/>
              <a:t>. 868 para 2: </a:t>
            </a:r>
            <a:r>
              <a:rPr lang="en-US" b="1" dirty="0"/>
              <a:t>The exercise of parental responsibility of a parent whose legal capacity has been limited in this area is suspended </a:t>
            </a:r>
            <a:r>
              <a:rPr lang="en-US" dirty="0"/>
              <a:t>for the duration of such limitation, </a:t>
            </a:r>
            <a:r>
              <a:rPr lang="en-US" b="1" dirty="0"/>
              <a:t>unless a court decides </a:t>
            </a:r>
            <a:r>
              <a:rPr lang="en-US" dirty="0"/>
              <a:t>that the exercise of the parent’s rights and duties relating to the care for the child and personal contact with the child is to be retained with regard to his personality. </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340534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Parents</a:t>
            </a:r>
            <a:r>
              <a:rPr lang="cs-CZ" dirty="0"/>
              <a:t> and </a:t>
            </a:r>
            <a:r>
              <a:rPr lang="cs-CZ" dirty="0" err="1"/>
              <a:t>Children</a:t>
            </a:r>
            <a:endParaRPr lang="cs-CZ"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BDD1D-9F88-6921-F4A1-FC7FA247F89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DF7528-DEBF-87A2-4B5A-35CC085678A4}"/>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7E361608-81F1-BC6D-A950-1FF85C997B42}"/>
              </a:ext>
            </a:extLst>
          </p:cNvPr>
          <p:cNvSpPr>
            <a:spLocks noGrp="1"/>
          </p:cNvSpPr>
          <p:nvPr>
            <p:ph sz="quarter" idx="13"/>
          </p:nvPr>
        </p:nvSpPr>
        <p:spPr>
          <a:xfrm>
            <a:off x="838200" y="2212429"/>
            <a:ext cx="10515600" cy="3964534"/>
          </a:xfrm>
        </p:spPr>
        <p:txBody>
          <a:bodyPr>
            <a:normAutofit/>
          </a:bodyPr>
          <a:lstStyle/>
          <a:p>
            <a:pPr algn="just"/>
            <a:r>
              <a:rPr lang="cs-CZ" b="1" dirty="0" err="1"/>
              <a:t>Limitation</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dirty="0" err="1"/>
              <a:t>Sect</a:t>
            </a:r>
            <a:r>
              <a:rPr lang="cs-CZ" dirty="0"/>
              <a:t>. 870: </a:t>
            </a:r>
            <a:r>
              <a:rPr lang="en-US" dirty="0"/>
              <a:t>If a parent does not exercise his parental responsibility properly and if required by the interests of the child, </a:t>
            </a:r>
            <a:r>
              <a:rPr lang="en-US" b="1" dirty="0"/>
              <a:t>a court shall </a:t>
            </a:r>
            <a:r>
              <a:rPr lang="en-US" b="1" dirty="0">
                <a:solidFill>
                  <a:srgbClr val="FF0000"/>
                </a:solidFill>
              </a:rPr>
              <a:t>limit </a:t>
            </a:r>
            <a:r>
              <a:rPr lang="en-US" b="1" dirty="0"/>
              <a:t>his parental responsibility or its exercise</a:t>
            </a:r>
            <a:r>
              <a:rPr lang="en-US" dirty="0"/>
              <a:t>, while determining the scope of this limitation.</a:t>
            </a:r>
            <a:endParaRPr lang="cs-CZ" dirty="0"/>
          </a:p>
          <a:p>
            <a:pPr algn="just"/>
            <a:endParaRPr lang="cs-CZ" b="1" dirty="0">
              <a:solidFill>
                <a:srgbClr val="FF0000"/>
              </a:solidFill>
            </a:endParaRPr>
          </a:p>
          <a:p>
            <a:pPr algn="just"/>
            <a:r>
              <a:rPr lang="cs-CZ" dirty="0"/>
              <a:t>e. g. </a:t>
            </a:r>
            <a:r>
              <a:rPr lang="cs-CZ" dirty="0" err="1"/>
              <a:t>the</a:t>
            </a:r>
            <a:r>
              <a:rPr lang="cs-CZ" dirty="0"/>
              <a:t> duty/</a:t>
            </a:r>
            <a:r>
              <a:rPr lang="cs-CZ" dirty="0" err="1"/>
              <a:t>right</a:t>
            </a:r>
            <a:r>
              <a:rPr lang="cs-CZ" dirty="0"/>
              <a:t> to </a:t>
            </a:r>
            <a:r>
              <a:rPr lang="cs-CZ" dirty="0" err="1"/>
              <a:t>administer</a:t>
            </a:r>
            <a:r>
              <a:rPr lang="cs-CZ" dirty="0"/>
              <a:t> </a:t>
            </a:r>
            <a:r>
              <a:rPr lang="cs-CZ" dirty="0" err="1"/>
              <a:t>the</a:t>
            </a:r>
            <a:r>
              <a:rPr lang="cs-CZ" dirty="0"/>
              <a:t> </a:t>
            </a:r>
            <a:r>
              <a:rPr lang="cs-CZ" dirty="0" err="1"/>
              <a:t>property</a:t>
            </a:r>
            <a:r>
              <a:rPr lang="cs-CZ" dirty="0"/>
              <a:t> </a:t>
            </a:r>
            <a:r>
              <a:rPr lang="cs-CZ" dirty="0" err="1"/>
              <a:t>of</a:t>
            </a:r>
            <a:r>
              <a:rPr lang="cs-CZ" dirty="0"/>
              <a:t> </a:t>
            </a:r>
            <a:r>
              <a:rPr lang="cs-CZ" dirty="0" err="1"/>
              <a:t>the</a:t>
            </a:r>
            <a:r>
              <a:rPr lang="cs-CZ" dirty="0"/>
              <a:t> </a:t>
            </a:r>
            <a:r>
              <a:rPr lang="cs-CZ" dirty="0" err="1"/>
              <a:t>child</a:t>
            </a:r>
            <a:r>
              <a:rPr lang="cs-CZ" dirty="0"/>
              <a:t> </a:t>
            </a:r>
            <a:r>
              <a:rPr lang="cs-CZ" dirty="0" err="1"/>
              <a:t>will</a:t>
            </a:r>
            <a:r>
              <a:rPr lang="cs-CZ" dirty="0"/>
              <a:t> </a:t>
            </a:r>
            <a:r>
              <a:rPr lang="cs-CZ" dirty="0" err="1"/>
              <a:t>be</a:t>
            </a:r>
            <a:r>
              <a:rPr lang="cs-CZ" dirty="0"/>
              <a:t> limited, </a:t>
            </a:r>
            <a:r>
              <a:rPr lang="cs-CZ" dirty="0" err="1"/>
              <a:t>the</a:t>
            </a:r>
            <a:r>
              <a:rPr lang="cs-CZ" dirty="0"/>
              <a:t> duty/</a:t>
            </a:r>
            <a:r>
              <a:rPr lang="cs-CZ" dirty="0" err="1"/>
              <a:t>right</a:t>
            </a:r>
            <a:r>
              <a:rPr lang="cs-CZ" dirty="0"/>
              <a:t> to </a:t>
            </a:r>
            <a:r>
              <a:rPr lang="cs-CZ" dirty="0" err="1"/>
              <a:t>represent</a:t>
            </a:r>
            <a:r>
              <a:rPr lang="cs-CZ" dirty="0"/>
              <a:t> a </a:t>
            </a:r>
            <a:r>
              <a:rPr lang="cs-CZ" dirty="0" err="1"/>
              <a:t>child</a:t>
            </a:r>
            <a:r>
              <a:rPr lang="cs-CZ" dirty="0"/>
              <a:t>…</a:t>
            </a:r>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406045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989C4-515F-1DC2-2604-680340F450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C4FFD5-8AFC-BC2A-70BF-93C41CC4B6F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80F07A32-42C5-92B2-2620-A2F4E22CFE1C}"/>
              </a:ext>
            </a:extLst>
          </p:cNvPr>
          <p:cNvSpPr>
            <a:spLocks noGrp="1"/>
          </p:cNvSpPr>
          <p:nvPr>
            <p:ph sz="quarter" idx="13"/>
          </p:nvPr>
        </p:nvSpPr>
        <p:spPr>
          <a:xfrm>
            <a:off x="838200" y="2212429"/>
            <a:ext cx="10515600" cy="3964534"/>
          </a:xfrm>
        </p:spPr>
        <p:txBody>
          <a:bodyPr>
            <a:normAutofit/>
          </a:bodyPr>
          <a:lstStyle/>
          <a:p>
            <a:pPr algn="just"/>
            <a:r>
              <a:rPr lang="cs-CZ" b="1" dirty="0" err="1"/>
              <a:t>Relieving</a:t>
            </a:r>
            <a:r>
              <a:rPr lang="cs-CZ" b="1" dirty="0"/>
              <a:t> </a:t>
            </a:r>
            <a:r>
              <a:rPr lang="cs-CZ" b="1" dirty="0" err="1"/>
              <a:t>of</a:t>
            </a:r>
            <a:r>
              <a:rPr lang="cs-CZ" b="1" dirty="0"/>
              <a:t> </a:t>
            </a:r>
            <a:r>
              <a:rPr lang="cs-CZ" b="1" dirty="0" err="1"/>
              <a:t>Parental</a:t>
            </a:r>
            <a:r>
              <a:rPr lang="cs-CZ" b="1" dirty="0"/>
              <a:t> </a:t>
            </a:r>
            <a:r>
              <a:rPr lang="cs-CZ" b="1" dirty="0" err="1"/>
              <a:t>Responsibility</a:t>
            </a:r>
            <a:endParaRPr lang="cs-CZ" b="1" dirty="0"/>
          </a:p>
          <a:p>
            <a:pPr algn="just"/>
            <a:endParaRPr lang="cs-CZ" b="1" dirty="0">
              <a:solidFill>
                <a:srgbClr val="FF0000"/>
              </a:solidFill>
            </a:endParaRPr>
          </a:p>
          <a:p>
            <a:pPr algn="just"/>
            <a:r>
              <a:rPr lang="cs-CZ" dirty="0" err="1"/>
              <a:t>Sect</a:t>
            </a:r>
            <a:r>
              <a:rPr lang="cs-CZ" dirty="0"/>
              <a:t>. 871: </a:t>
            </a:r>
            <a:r>
              <a:rPr lang="en-US" dirty="0"/>
              <a:t>If a parent </a:t>
            </a:r>
            <a:r>
              <a:rPr lang="en-US" b="1" dirty="0"/>
              <a:t>abuses or seriously neglects </a:t>
            </a:r>
            <a:r>
              <a:rPr lang="en-US" dirty="0"/>
              <a:t>his parental responsibility or its exercise, </a:t>
            </a:r>
            <a:r>
              <a:rPr lang="en-US" b="1" dirty="0"/>
              <a:t>a court shall </a:t>
            </a:r>
            <a:r>
              <a:rPr lang="en-US" b="1" dirty="0">
                <a:solidFill>
                  <a:srgbClr val="FF0000"/>
                </a:solidFill>
              </a:rPr>
              <a:t>relieve </a:t>
            </a:r>
            <a:r>
              <a:rPr lang="en-US" b="1" dirty="0"/>
              <a:t>him of his parental responsibility</a:t>
            </a:r>
            <a:r>
              <a:rPr lang="en-US" dirty="0"/>
              <a:t>.</a:t>
            </a:r>
            <a:endParaRPr lang="cs-CZ" b="1" dirty="0">
              <a:solidFill>
                <a:srgbClr val="FF0000"/>
              </a:solidFill>
            </a:endParaRPr>
          </a:p>
          <a:p>
            <a:pPr algn="just"/>
            <a:endParaRPr lang="cs-CZ" dirty="0"/>
          </a:p>
          <a:p>
            <a:pPr algn="just"/>
            <a:r>
              <a:rPr lang="cs-CZ" dirty="0"/>
              <a:t>+ </a:t>
            </a:r>
            <a:r>
              <a:rPr lang="en-US" dirty="0"/>
              <a:t>The right of parents to personal </a:t>
            </a:r>
            <a:r>
              <a:rPr lang="cs-CZ" dirty="0" err="1"/>
              <a:t>contact</a:t>
            </a:r>
            <a:r>
              <a:rPr lang="en-US" dirty="0"/>
              <a:t> with their child is preserved only if the court so decides, taking into account the interests of the child (Sect</a:t>
            </a:r>
            <a:r>
              <a:rPr lang="cs-CZ" dirty="0"/>
              <a:t>.</a:t>
            </a:r>
            <a:r>
              <a:rPr lang="en-US" dirty="0"/>
              <a:t> 872).</a:t>
            </a:r>
            <a:endParaRPr lang="cs-CZ" dirty="0"/>
          </a:p>
          <a:p>
            <a:pPr algn="just"/>
            <a:r>
              <a:rPr lang="cs-CZ" dirty="0"/>
              <a:t>+ </a:t>
            </a:r>
            <a:r>
              <a:rPr lang="en-US" dirty="0"/>
              <a:t>The court may also decide to deprive the parents of all or some of their rights under Sect</a:t>
            </a:r>
            <a:r>
              <a:rPr lang="cs-CZ" dirty="0"/>
              <a:t>.</a:t>
            </a:r>
            <a:r>
              <a:rPr lang="en-US" dirty="0"/>
              <a:t> 856 = status rights (in particular, </a:t>
            </a:r>
            <a:r>
              <a:rPr lang="en-US" dirty="0">
                <a:solidFill>
                  <a:srgbClr val="FF0000"/>
                </a:solidFill>
              </a:rPr>
              <a:t>the right to consent to the adoption of a child!</a:t>
            </a:r>
            <a:r>
              <a:rPr lang="en-US" dirty="0"/>
              <a:t>).</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does</a:t>
            </a:r>
            <a:r>
              <a:rPr lang="cs-CZ" b="1" dirty="0">
                <a:solidFill>
                  <a:srgbClr val="FF0000"/>
                </a:solidFill>
              </a:rPr>
              <a:t> not </a:t>
            </a:r>
            <a:r>
              <a:rPr lang="cs-CZ" b="1" dirty="0" err="1">
                <a:solidFill>
                  <a:srgbClr val="FF0000"/>
                </a:solidFill>
              </a:rPr>
              <a:t>affect</a:t>
            </a:r>
            <a:r>
              <a:rPr lang="cs-CZ" b="1" dirty="0">
                <a:solidFill>
                  <a:srgbClr val="FF0000"/>
                </a:solidFill>
              </a:rPr>
              <a:t> </a:t>
            </a:r>
            <a:r>
              <a:rPr lang="cs-CZ" b="1" dirty="0" err="1">
                <a:solidFill>
                  <a:srgbClr val="FF0000"/>
                </a:solidFill>
              </a:rPr>
              <a:t>the</a:t>
            </a:r>
            <a:r>
              <a:rPr lang="cs-CZ" b="1" dirty="0">
                <a:solidFill>
                  <a:srgbClr val="FF0000"/>
                </a:solidFill>
              </a:rPr>
              <a:t> duty to support and </a:t>
            </a:r>
            <a:r>
              <a:rPr lang="cs-CZ" b="1" dirty="0" err="1">
                <a:solidFill>
                  <a:srgbClr val="FF0000"/>
                </a:solidFill>
              </a:rPr>
              <a:t>maintain</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p>
        </p:txBody>
      </p:sp>
    </p:spTree>
    <p:extLst>
      <p:ext uri="{BB962C8B-B14F-4D97-AF65-F5344CB8AC3E}">
        <p14:creationId xmlns:p14="http://schemas.microsoft.com/office/powerpoint/2010/main" val="197935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8632-C2AF-894F-1156-B463065854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A8A54E8-9D4F-0199-9CE8-B6176A0A8E23}"/>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r>
              <a:rPr lang="cs-CZ" dirty="0"/>
              <a:t> – </a:t>
            </a:r>
            <a:r>
              <a:rPr lang="cs-CZ" dirty="0" err="1"/>
              <a:t>Court</a:t>
            </a:r>
            <a:r>
              <a:rPr lang="cs-CZ" dirty="0"/>
              <a:t> </a:t>
            </a:r>
            <a:r>
              <a:rPr lang="cs-CZ" dirty="0" err="1"/>
              <a:t>Interventions</a:t>
            </a:r>
            <a:endParaRPr lang="cs-CZ" dirty="0"/>
          </a:p>
        </p:txBody>
      </p:sp>
      <p:sp>
        <p:nvSpPr>
          <p:cNvPr id="4" name="Zástupný text 3">
            <a:extLst>
              <a:ext uri="{FF2B5EF4-FFF2-40B4-BE49-F238E27FC236}">
                <a16:creationId xmlns:a16="http://schemas.microsoft.com/office/drawing/2014/main" id="{F4CF416F-E7D9-FF03-9F2E-1510DB84088F}"/>
              </a:ext>
            </a:extLst>
          </p:cNvPr>
          <p:cNvSpPr>
            <a:spLocks noGrp="1"/>
          </p:cNvSpPr>
          <p:nvPr>
            <p:ph sz="quarter" idx="13"/>
          </p:nvPr>
        </p:nvSpPr>
        <p:spPr>
          <a:xfrm>
            <a:off x="838200" y="2212429"/>
            <a:ext cx="10515600" cy="3964534"/>
          </a:xfrm>
        </p:spPr>
        <p:txBody>
          <a:bodyPr>
            <a:normAutofit/>
          </a:bodyPr>
          <a:lstStyle/>
          <a:p>
            <a:pPr algn="just"/>
            <a:endParaRPr lang="cs-CZ" dirty="0"/>
          </a:p>
          <a:p>
            <a:pPr algn="just"/>
            <a:r>
              <a:rPr lang="cs-CZ" dirty="0" err="1"/>
              <a:t>Sect</a:t>
            </a:r>
            <a:r>
              <a:rPr lang="cs-CZ" dirty="0"/>
              <a:t>. 909: </a:t>
            </a:r>
          </a:p>
          <a:p>
            <a:pPr algn="just"/>
            <a:endParaRPr lang="cs-CZ" dirty="0"/>
          </a:p>
          <a:p>
            <a:pPr algn="just"/>
            <a:r>
              <a:rPr lang="en-US" dirty="0"/>
              <a:t>In case of a change in circumstances, </a:t>
            </a:r>
            <a:r>
              <a:rPr lang="en-US" b="1" dirty="0"/>
              <a:t>a court shall change the decision regarding the exercise of rights and duties arising from parental responsibility</a:t>
            </a:r>
            <a:r>
              <a:rPr lang="en-US" dirty="0"/>
              <a:t>, even of its own motion.</a:t>
            </a:r>
            <a:endParaRPr lang="cs-CZ"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clausula</a:t>
            </a:r>
            <a:r>
              <a:rPr lang="cs-CZ" b="1" dirty="0">
                <a:solidFill>
                  <a:srgbClr val="FF0000"/>
                </a:solidFill>
              </a:rPr>
              <a:t> </a:t>
            </a:r>
            <a:r>
              <a:rPr lang="cs-CZ" b="1" dirty="0" err="1">
                <a:solidFill>
                  <a:srgbClr val="FF0000"/>
                </a:solidFill>
              </a:rPr>
              <a:t>rebus</a:t>
            </a:r>
            <a:r>
              <a:rPr lang="cs-CZ" b="1" dirty="0">
                <a:solidFill>
                  <a:srgbClr val="FF0000"/>
                </a:solidFill>
              </a:rPr>
              <a:t> sic </a:t>
            </a:r>
            <a:r>
              <a:rPr lang="cs-CZ" b="1" dirty="0" err="1">
                <a:solidFill>
                  <a:srgbClr val="FF0000"/>
                </a:solidFill>
              </a:rPr>
              <a:t>stantibus</a:t>
            </a:r>
            <a:endParaRPr lang="cs-CZ" b="1" dirty="0">
              <a:solidFill>
                <a:srgbClr val="FF0000"/>
              </a:solidFill>
            </a:endParaRPr>
          </a:p>
        </p:txBody>
      </p:sp>
    </p:spTree>
    <p:extLst>
      <p:ext uri="{BB962C8B-B14F-4D97-AF65-F5344CB8AC3E}">
        <p14:creationId xmlns:p14="http://schemas.microsoft.com/office/powerpoint/2010/main" val="60404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23A9-D164-319E-8D20-48E973097C8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A89EB8-E02E-70B3-FC58-81E89805DB96}"/>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1000705C-44AF-160F-B395-82CC12CE88D6}"/>
              </a:ext>
            </a:extLst>
          </p:cNvPr>
          <p:cNvSpPr>
            <a:spLocks noGrp="1"/>
          </p:cNvSpPr>
          <p:nvPr>
            <p:ph sz="quarter" idx="13"/>
          </p:nvPr>
        </p:nvSpPr>
        <p:spPr>
          <a:xfrm>
            <a:off x="838200" y="2212429"/>
            <a:ext cx="10515600" cy="3964534"/>
          </a:xfrm>
        </p:spPr>
        <p:txBody>
          <a:bodyPr>
            <a:normAutofit/>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cs-CZ" b="1" dirty="0">
                <a:solidFill>
                  <a:srgbClr val="FF0000"/>
                </a:solidFill>
              </a:rPr>
              <a:t>in </a:t>
            </a:r>
            <a:r>
              <a:rPr lang="cs-CZ" b="1" dirty="0" err="1">
                <a:solidFill>
                  <a:srgbClr val="FF0000"/>
                </a:solidFill>
              </a:rPr>
              <a:t>force</a:t>
            </a:r>
            <a:r>
              <a:rPr lang="cs-CZ" b="1" dirty="0">
                <a:solidFill>
                  <a:srgbClr val="FF0000"/>
                </a:solidFill>
              </a:rPr>
              <a:t> </a:t>
            </a:r>
            <a:r>
              <a:rPr lang="cs-CZ" b="1" dirty="0" err="1">
                <a:solidFill>
                  <a:srgbClr val="FF0000"/>
                </a:solidFill>
              </a:rPr>
              <a:t>from</a:t>
            </a:r>
            <a:r>
              <a:rPr lang="cs-CZ" b="1" dirty="0">
                <a:solidFill>
                  <a:srgbClr val="FF0000"/>
                </a:solidFill>
              </a:rPr>
              <a:t> 1st </a:t>
            </a:r>
            <a:r>
              <a:rPr lang="cs-CZ" b="1" dirty="0" err="1">
                <a:solidFill>
                  <a:srgbClr val="FF0000"/>
                </a:solidFill>
              </a:rPr>
              <a:t>January</a:t>
            </a:r>
            <a:r>
              <a:rPr lang="cs-CZ" b="1" dirty="0">
                <a:solidFill>
                  <a:srgbClr val="FF0000"/>
                </a:solidFill>
              </a:rPr>
              <a:t> 2026</a:t>
            </a:r>
          </a:p>
          <a:p>
            <a:pPr algn="just"/>
            <a:endParaRPr lang="cs-CZ" dirty="0"/>
          </a:p>
          <a:p>
            <a:pPr algn="just"/>
            <a:r>
              <a:rPr lang="en-US" dirty="0"/>
              <a:t>► </a:t>
            </a:r>
            <a:r>
              <a:rPr lang="cs-CZ" b="1" dirty="0" err="1"/>
              <a:t>prohibition</a:t>
            </a:r>
            <a:r>
              <a:rPr lang="cs-CZ" b="1" dirty="0"/>
              <a:t> </a:t>
            </a:r>
            <a:r>
              <a:rPr lang="cs-CZ" b="1" dirty="0" err="1"/>
              <a:t>of</a:t>
            </a:r>
            <a:r>
              <a:rPr lang="cs-CZ" b="1" dirty="0"/>
              <a:t> </a:t>
            </a:r>
            <a:r>
              <a:rPr lang="en-US" b="1" dirty="0"/>
              <a:t>corporal punishment</a:t>
            </a:r>
            <a:r>
              <a:rPr lang="en-US" dirty="0"/>
              <a:t>, mental suffering, or other humiliating measures</a:t>
            </a:r>
            <a:r>
              <a:rPr lang="cs-CZ" dirty="0"/>
              <a:t> (</a:t>
            </a:r>
            <a:r>
              <a:rPr lang="cs-CZ" dirty="0" err="1"/>
              <a:t>see</a:t>
            </a:r>
            <a:r>
              <a:rPr lang="cs-CZ" dirty="0"/>
              <a:t> </a:t>
            </a:r>
            <a:r>
              <a:rPr lang="cs-CZ" dirty="0" err="1"/>
              <a:t>Sects</a:t>
            </a:r>
            <a:r>
              <a:rPr lang="cs-CZ" dirty="0"/>
              <a:t>. 858, 884 para 2)</a:t>
            </a:r>
          </a:p>
          <a:p>
            <a:pPr algn="just"/>
            <a:endParaRPr lang="cs-CZ" b="1" dirty="0">
              <a:solidFill>
                <a:srgbClr val="FF0000"/>
              </a:solidFill>
            </a:endParaRPr>
          </a:p>
          <a:p>
            <a:pPr algn="just"/>
            <a:r>
              <a:rPr lang="en-US" dirty="0"/>
              <a:t>► A child has the </a:t>
            </a:r>
            <a:r>
              <a:rPr lang="en-US" b="1" dirty="0"/>
              <a:t>right to equal care from both parents</a:t>
            </a:r>
            <a:r>
              <a:rPr lang="en-US" dirty="0"/>
              <a:t>, just as parents have the right to equal care for their child.</a:t>
            </a:r>
            <a:r>
              <a:rPr lang="cs-CZ" dirty="0"/>
              <a:t> (</a:t>
            </a:r>
            <a:r>
              <a:rPr lang="cs-CZ" dirty="0" err="1"/>
              <a:t>Sect</a:t>
            </a:r>
            <a:r>
              <a:rPr lang="cs-CZ" dirty="0"/>
              <a:t>. 888 para 1)</a:t>
            </a:r>
          </a:p>
          <a:p>
            <a:pPr algn="just"/>
            <a:endParaRPr lang="cs-CZ" b="1" dirty="0">
              <a:solidFill>
                <a:srgbClr val="FF0000"/>
              </a:solidFill>
            </a:endParaRPr>
          </a:p>
          <a:p>
            <a:pPr algn="just"/>
            <a:r>
              <a:rPr lang="en-US" dirty="0"/>
              <a:t>►</a:t>
            </a:r>
            <a:r>
              <a:rPr lang="cs-CZ"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dirty="0" err="1"/>
              <a:t>after</a:t>
            </a:r>
            <a:r>
              <a:rPr lang="cs-CZ" dirty="0"/>
              <a:t> </a:t>
            </a:r>
            <a:r>
              <a:rPr lang="cs-CZ" dirty="0" err="1"/>
              <a:t>divorce</a:t>
            </a:r>
            <a:r>
              <a:rPr lang="cs-CZ" dirty="0"/>
              <a:t> (</a:t>
            </a:r>
            <a:r>
              <a:rPr lang="cs-CZ" dirty="0" err="1"/>
              <a:t>see</a:t>
            </a:r>
            <a:r>
              <a:rPr lang="cs-CZ" dirty="0"/>
              <a:t> </a:t>
            </a:r>
            <a:r>
              <a:rPr lang="cs-CZ" dirty="0" err="1"/>
              <a:t>below</a:t>
            </a:r>
            <a:r>
              <a:rPr lang="cs-CZ" dirty="0"/>
              <a:t>)</a:t>
            </a:r>
            <a:endParaRPr lang="cs-CZ" b="1" dirty="0">
              <a:solidFill>
                <a:srgbClr val="FF0000"/>
              </a:solidFill>
            </a:endParaRPr>
          </a:p>
        </p:txBody>
      </p:sp>
    </p:spTree>
    <p:extLst>
      <p:ext uri="{BB962C8B-B14F-4D97-AF65-F5344CB8AC3E}">
        <p14:creationId xmlns:p14="http://schemas.microsoft.com/office/powerpoint/2010/main" val="155117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FA402-95A6-9AAC-3034-FC8E5B90E3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0F19EE-947D-3C15-93A9-610A50327460}"/>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A4231A60-B0A5-9C9C-84A0-2C628CDC94D7}"/>
              </a:ext>
            </a:extLst>
          </p:cNvPr>
          <p:cNvSpPr>
            <a:spLocks noGrp="1"/>
          </p:cNvSpPr>
          <p:nvPr>
            <p:ph sz="quarter" idx="13"/>
          </p:nvPr>
        </p:nvSpPr>
        <p:spPr>
          <a:xfrm>
            <a:off x="190500" y="2212428"/>
            <a:ext cx="11853333" cy="4366171"/>
          </a:xfrm>
        </p:spPr>
        <p:txBody>
          <a:bodyPr>
            <a:normAutofit fontScale="92500" lnSpcReduction="20000"/>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en-US" dirty="0"/>
              <a:t>►</a:t>
            </a:r>
            <a:r>
              <a:rPr lang="cs-CZ"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err="1"/>
              <a:t>after</a:t>
            </a:r>
            <a:r>
              <a:rPr lang="cs-CZ" b="1" dirty="0"/>
              <a:t> </a:t>
            </a:r>
            <a:r>
              <a:rPr lang="cs-CZ" b="1" dirty="0" err="1"/>
              <a:t>divorce</a:t>
            </a:r>
            <a:endParaRPr lang="cs-CZ" dirty="0"/>
          </a:p>
          <a:p>
            <a:pPr algn="just"/>
            <a:r>
              <a:rPr lang="cs-CZ" b="1" dirty="0" err="1">
                <a:solidFill>
                  <a:srgbClr val="FF0000"/>
                </a:solidFill>
              </a:rPr>
              <a:t>before</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amendement</a:t>
            </a:r>
            <a:r>
              <a:rPr lang="cs-CZ" b="1" dirty="0">
                <a:solidFill>
                  <a:srgbClr val="FF0000"/>
                </a:solidFill>
              </a:rPr>
              <a:t>:</a:t>
            </a:r>
          </a:p>
          <a:p>
            <a:pPr algn="just"/>
            <a:endParaRPr lang="cs-CZ" b="1" dirty="0"/>
          </a:p>
          <a:p>
            <a:pPr algn="just"/>
            <a:r>
              <a:rPr lang="cs-CZ" b="1" dirty="0"/>
              <a:t>1) </a:t>
            </a:r>
            <a:r>
              <a:rPr lang="cs-CZ" b="1" dirty="0" err="1"/>
              <a:t>agreement</a:t>
            </a:r>
            <a:r>
              <a:rPr lang="cs-CZ" b="1" dirty="0"/>
              <a:t> </a:t>
            </a:r>
            <a:r>
              <a:rPr lang="cs-CZ" b="1" dirty="0" err="1"/>
              <a:t>of</a:t>
            </a:r>
            <a:r>
              <a:rPr lang="cs-CZ" b="1" dirty="0"/>
              <a:t> </a:t>
            </a:r>
            <a:r>
              <a:rPr lang="cs-CZ" b="1" dirty="0" err="1"/>
              <a:t>parents</a:t>
            </a:r>
            <a:endParaRPr lang="cs-CZ" b="1" dirty="0"/>
          </a:p>
          <a:p>
            <a:pPr algn="just"/>
            <a:endParaRPr lang="cs-CZ" b="1" dirty="0"/>
          </a:p>
          <a:p>
            <a:pPr algn="just"/>
            <a:r>
              <a:rPr lang="cs-CZ" b="1" dirty="0"/>
              <a:t>2) </a:t>
            </a:r>
            <a:r>
              <a:rPr lang="cs-CZ" b="1" dirty="0" err="1"/>
              <a:t>decision</a:t>
            </a:r>
            <a:r>
              <a:rPr lang="cs-CZ" b="1" dirty="0"/>
              <a:t> </a:t>
            </a:r>
            <a:r>
              <a:rPr lang="cs-CZ" b="1" dirty="0" err="1"/>
              <a:t>of</a:t>
            </a:r>
            <a:r>
              <a:rPr lang="cs-CZ" b="1" dirty="0"/>
              <a:t> </a:t>
            </a:r>
            <a:r>
              <a:rPr lang="cs-CZ" b="1" dirty="0" err="1"/>
              <a:t>the</a:t>
            </a:r>
            <a:r>
              <a:rPr lang="cs-CZ" b="1" dirty="0"/>
              <a:t> </a:t>
            </a:r>
            <a:r>
              <a:rPr lang="cs-CZ" b="1" dirty="0" err="1"/>
              <a:t>court</a:t>
            </a:r>
            <a:r>
              <a:rPr lang="cs-CZ" b="1" dirty="0"/>
              <a:t> on</a:t>
            </a:r>
          </a:p>
          <a:p>
            <a:pPr algn="just"/>
            <a:r>
              <a:rPr lang="cs-CZ" dirty="0"/>
              <a:t>a) </a:t>
            </a:r>
            <a:r>
              <a:rPr lang="cs-CZ" dirty="0" err="1"/>
              <a:t>the</a:t>
            </a:r>
            <a:r>
              <a:rPr lang="cs-CZ" dirty="0"/>
              <a:t> care </a:t>
            </a:r>
            <a:r>
              <a:rPr lang="cs-CZ" dirty="0" err="1"/>
              <a:t>of</a:t>
            </a:r>
            <a:r>
              <a:rPr lang="cs-CZ" dirty="0"/>
              <a:t> </a:t>
            </a:r>
            <a:r>
              <a:rPr lang="cs-CZ" dirty="0" err="1"/>
              <a:t>one</a:t>
            </a:r>
            <a:r>
              <a:rPr lang="cs-CZ" dirty="0"/>
              <a:t> </a:t>
            </a:r>
            <a:r>
              <a:rPr lang="cs-CZ" dirty="0" err="1"/>
              <a:t>parent</a:t>
            </a:r>
            <a:endParaRPr lang="cs-CZ" dirty="0"/>
          </a:p>
          <a:p>
            <a:pPr algn="just"/>
            <a:r>
              <a:rPr lang="cs-CZ" dirty="0"/>
              <a:t>b) </a:t>
            </a:r>
            <a:r>
              <a:rPr lang="cs-CZ" dirty="0" err="1"/>
              <a:t>shared</a:t>
            </a:r>
            <a:r>
              <a:rPr lang="cs-CZ" dirty="0"/>
              <a:t> care (</a:t>
            </a:r>
            <a:r>
              <a:rPr lang="cs-CZ" dirty="0" err="1"/>
              <a:t>the</a:t>
            </a:r>
            <a:r>
              <a:rPr lang="cs-CZ" dirty="0"/>
              <a:t> </a:t>
            </a:r>
            <a:r>
              <a:rPr lang="cs-CZ" dirty="0" err="1"/>
              <a:t>child</a:t>
            </a:r>
            <a:r>
              <a:rPr lang="cs-CZ" dirty="0"/>
              <a:t> </a:t>
            </a:r>
            <a:r>
              <a:rPr lang="cs-CZ" dirty="0" err="1"/>
              <a:t>is</a:t>
            </a:r>
            <a:r>
              <a:rPr lang="cs-CZ" dirty="0"/>
              <a:t> </a:t>
            </a:r>
            <a:r>
              <a:rPr lang="cs-CZ" dirty="0" err="1"/>
              <a:t>usually</a:t>
            </a:r>
            <a:r>
              <a:rPr lang="cs-CZ" dirty="0"/>
              <a:t> 1/2/3 </a:t>
            </a:r>
            <a:r>
              <a:rPr lang="cs-CZ" dirty="0" err="1"/>
              <a:t>weeks</a:t>
            </a:r>
            <a:r>
              <a:rPr lang="cs-CZ" dirty="0"/>
              <a:t> </a:t>
            </a:r>
            <a:r>
              <a:rPr lang="cs-CZ" dirty="0" err="1"/>
              <a:t>with</a:t>
            </a:r>
            <a:r>
              <a:rPr lang="cs-CZ" dirty="0"/>
              <a:t> </a:t>
            </a:r>
            <a:r>
              <a:rPr lang="cs-CZ" dirty="0" err="1"/>
              <a:t>one</a:t>
            </a:r>
            <a:r>
              <a:rPr lang="cs-CZ" dirty="0"/>
              <a:t> </a:t>
            </a:r>
            <a:r>
              <a:rPr lang="cs-CZ" dirty="0" err="1"/>
              <a:t>parent</a:t>
            </a:r>
            <a:r>
              <a:rPr lang="cs-CZ" dirty="0"/>
              <a:t> and </a:t>
            </a:r>
            <a:r>
              <a:rPr lang="cs-CZ" dirty="0" err="1"/>
              <a:t>then</a:t>
            </a:r>
            <a:r>
              <a:rPr lang="cs-CZ" dirty="0"/>
              <a:t> </a:t>
            </a:r>
            <a:r>
              <a:rPr lang="cs-CZ" dirty="0" err="1"/>
              <a:t>the</a:t>
            </a:r>
            <a:r>
              <a:rPr lang="cs-CZ" dirty="0"/>
              <a:t> </a:t>
            </a:r>
            <a:r>
              <a:rPr lang="cs-CZ" dirty="0" err="1"/>
              <a:t>same</a:t>
            </a:r>
            <a:r>
              <a:rPr lang="cs-CZ" dirty="0"/>
              <a:t> </a:t>
            </a:r>
            <a:r>
              <a:rPr lang="cs-CZ" dirty="0" err="1"/>
              <a:t>time</a:t>
            </a:r>
            <a:r>
              <a:rPr lang="cs-CZ" dirty="0"/>
              <a:t> </a:t>
            </a:r>
            <a:r>
              <a:rPr lang="cs-CZ" dirty="0" err="1"/>
              <a:t>with</a:t>
            </a:r>
            <a:r>
              <a:rPr lang="cs-CZ" dirty="0"/>
              <a:t> </a:t>
            </a:r>
            <a:r>
              <a:rPr lang="cs-CZ" dirty="0" err="1"/>
              <a:t>the</a:t>
            </a:r>
            <a:r>
              <a:rPr lang="cs-CZ" dirty="0"/>
              <a:t> </a:t>
            </a:r>
            <a:r>
              <a:rPr lang="cs-CZ" dirty="0" err="1"/>
              <a:t>other</a:t>
            </a:r>
            <a:r>
              <a:rPr lang="cs-CZ" dirty="0"/>
              <a:t> </a:t>
            </a:r>
            <a:r>
              <a:rPr lang="cs-CZ" dirty="0" err="1"/>
              <a:t>one</a:t>
            </a:r>
            <a:r>
              <a:rPr lang="cs-CZ" dirty="0"/>
              <a:t>)</a:t>
            </a:r>
          </a:p>
          <a:p>
            <a:pPr algn="just"/>
            <a:r>
              <a:rPr lang="cs-CZ" dirty="0"/>
              <a:t>c) joint care (</a:t>
            </a:r>
            <a:r>
              <a:rPr lang="cs-CZ" dirty="0" err="1"/>
              <a:t>both</a:t>
            </a:r>
            <a:r>
              <a:rPr lang="cs-CZ" dirty="0"/>
              <a:t> </a:t>
            </a:r>
            <a:r>
              <a:rPr lang="cs-CZ" dirty="0" err="1"/>
              <a:t>parents</a:t>
            </a:r>
            <a:r>
              <a:rPr lang="cs-CZ" dirty="0"/>
              <a:t> are in </a:t>
            </a:r>
            <a:r>
              <a:rPr lang="cs-CZ" dirty="0" err="1"/>
              <a:t>day</a:t>
            </a:r>
            <a:r>
              <a:rPr lang="cs-CZ" dirty="0"/>
              <a:t>-to </a:t>
            </a:r>
            <a:r>
              <a:rPr lang="cs-CZ" dirty="0" err="1"/>
              <a:t>day</a:t>
            </a:r>
            <a:r>
              <a:rPr lang="cs-CZ" dirty="0"/>
              <a:t> </a:t>
            </a:r>
            <a:r>
              <a:rPr lang="cs-CZ" dirty="0" err="1"/>
              <a:t>contact</a:t>
            </a:r>
            <a:r>
              <a:rPr lang="cs-CZ" dirty="0"/>
              <a:t> </a:t>
            </a:r>
            <a:r>
              <a:rPr lang="cs-CZ" dirty="0" err="1"/>
              <a:t>with</a:t>
            </a:r>
            <a:r>
              <a:rPr lang="cs-CZ" dirty="0"/>
              <a:t> </a:t>
            </a:r>
            <a:r>
              <a:rPr lang="cs-CZ" dirty="0" err="1"/>
              <a:t>the</a:t>
            </a:r>
            <a:r>
              <a:rPr lang="cs-CZ" dirty="0"/>
              <a:t> </a:t>
            </a:r>
            <a:r>
              <a:rPr lang="cs-CZ" dirty="0" err="1"/>
              <a:t>child</a:t>
            </a:r>
            <a:r>
              <a:rPr lang="cs-CZ" dirty="0"/>
              <a:t>, e. g. </a:t>
            </a:r>
            <a:r>
              <a:rPr lang="cs-CZ" dirty="0" err="1"/>
              <a:t>they</a:t>
            </a:r>
            <a:r>
              <a:rPr lang="cs-CZ" dirty="0"/>
              <a:t> </a:t>
            </a:r>
            <a:r>
              <a:rPr lang="cs-CZ" dirty="0" err="1"/>
              <a:t>still</a:t>
            </a:r>
            <a:r>
              <a:rPr lang="cs-CZ" dirty="0"/>
              <a:t> live in </a:t>
            </a:r>
            <a:r>
              <a:rPr lang="cs-CZ" dirty="0" err="1"/>
              <a:t>one</a:t>
            </a:r>
            <a:r>
              <a:rPr lang="cs-CZ" dirty="0"/>
              <a:t> </a:t>
            </a:r>
            <a:r>
              <a:rPr lang="cs-CZ" dirty="0" err="1"/>
              <a:t>flat</a:t>
            </a:r>
            <a:r>
              <a:rPr lang="cs-CZ" dirty="0"/>
              <a:t> </a:t>
            </a:r>
            <a:r>
              <a:rPr lang="cs-CZ" dirty="0" err="1"/>
              <a:t>even</a:t>
            </a:r>
            <a:r>
              <a:rPr lang="cs-CZ" dirty="0"/>
              <a:t> </a:t>
            </a:r>
            <a:r>
              <a:rPr lang="cs-CZ" dirty="0" err="1"/>
              <a:t>after</a:t>
            </a:r>
            <a:r>
              <a:rPr lang="cs-CZ" dirty="0"/>
              <a:t> a </a:t>
            </a:r>
            <a:r>
              <a:rPr lang="cs-CZ" dirty="0" err="1"/>
              <a:t>divorce</a:t>
            </a:r>
            <a:r>
              <a:rPr lang="cs-CZ" dirty="0"/>
              <a:t> </a:t>
            </a:r>
            <a:r>
              <a:rPr lang="cs-CZ" dirty="0">
                <a:solidFill>
                  <a:srgbClr val="FF0000"/>
                </a:solidFill>
              </a:rPr>
              <a:t>(</a:t>
            </a:r>
            <a:r>
              <a:rPr lang="cs-CZ" dirty="0" err="1">
                <a:solidFill>
                  <a:srgbClr val="FF0000"/>
                </a:solidFill>
              </a:rPr>
              <a:t>note</a:t>
            </a:r>
            <a:r>
              <a:rPr lang="cs-CZ" dirty="0">
                <a:solidFill>
                  <a:srgbClr val="FF0000"/>
                </a:solidFill>
              </a:rPr>
              <a:t>: </a:t>
            </a:r>
            <a:r>
              <a:rPr lang="cs-CZ" dirty="0" err="1">
                <a:solidFill>
                  <a:srgbClr val="FF0000"/>
                </a:solidFill>
              </a:rPr>
              <a:t>this</a:t>
            </a:r>
            <a:r>
              <a:rPr lang="cs-CZ" dirty="0">
                <a:solidFill>
                  <a:srgbClr val="FF0000"/>
                </a:solidFill>
              </a:rPr>
              <a:t> </a:t>
            </a:r>
            <a:r>
              <a:rPr lang="cs-CZ" dirty="0" err="1">
                <a:solidFill>
                  <a:srgbClr val="FF0000"/>
                </a:solidFill>
              </a:rPr>
              <a:t>is</a:t>
            </a:r>
            <a:r>
              <a:rPr lang="cs-CZ" dirty="0">
                <a:solidFill>
                  <a:srgbClr val="FF0000"/>
                </a:solidFill>
              </a:rPr>
              <a:t> NOT „joint </a:t>
            </a:r>
            <a:r>
              <a:rPr lang="cs-CZ" dirty="0" err="1">
                <a:solidFill>
                  <a:srgbClr val="FF0000"/>
                </a:solidFill>
              </a:rPr>
              <a:t>custody</a:t>
            </a:r>
            <a:r>
              <a:rPr lang="cs-CZ" dirty="0">
                <a:solidFill>
                  <a:srgbClr val="FF0000"/>
                </a:solidFill>
              </a:rPr>
              <a:t>“ in </a:t>
            </a:r>
            <a:r>
              <a:rPr lang="cs-CZ" dirty="0" err="1">
                <a:solidFill>
                  <a:srgbClr val="FF0000"/>
                </a:solidFill>
              </a:rPr>
              <a:t>terms</a:t>
            </a:r>
            <a:r>
              <a:rPr lang="cs-CZ" dirty="0">
                <a:solidFill>
                  <a:srgbClr val="FF0000"/>
                </a:solidFill>
              </a:rPr>
              <a:t> </a:t>
            </a:r>
            <a:r>
              <a:rPr lang="cs-CZ" dirty="0" err="1">
                <a:solidFill>
                  <a:srgbClr val="FF0000"/>
                </a:solidFill>
              </a:rPr>
              <a:t>of</a:t>
            </a:r>
            <a:r>
              <a:rPr lang="cs-CZ" dirty="0">
                <a:solidFill>
                  <a:srgbClr val="FF0000"/>
                </a:solidFill>
              </a:rPr>
              <a:t> </a:t>
            </a:r>
            <a:r>
              <a:rPr lang="cs-CZ" dirty="0" err="1">
                <a:solidFill>
                  <a:srgbClr val="FF0000"/>
                </a:solidFill>
              </a:rPr>
              <a:t>ECtHR</a:t>
            </a:r>
            <a:r>
              <a:rPr lang="cs-CZ" dirty="0">
                <a:solidFill>
                  <a:srgbClr val="FF0000"/>
                </a:solidFill>
              </a:rPr>
              <a:t> case </a:t>
            </a:r>
            <a:r>
              <a:rPr lang="cs-CZ" dirty="0" err="1">
                <a:solidFill>
                  <a:srgbClr val="FF0000"/>
                </a:solidFill>
              </a:rPr>
              <a:t>law</a:t>
            </a:r>
            <a:r>
              <a:rPr lang="cs-CZ" dirty="0">
                <a:solidFill>
                  <a:srgbClr val="FF0000"/>
                </a:solidFill>
              </a:rPr>
              <a:t>)</a:t>
            </a:r>
          </a:p>
          <a:p>
            <a:pPr algn="just"/>
            <a:r>
              <a:rPr lang="cs-CZ" dirty="0"/>
              <a:t>d) </a:t>
            </a:r>
            <a:r>
              <a:rPr lang="cs-CZ" dirty="0" err="1"/>
              <a:t>the</a:t>
            </a:r>
            <a:r>
              <a:rPr lang="cs-CZ" dirty="0"/>
              <a:t> care </a:t>
            </a:r>
            <a:r>
              <a:rPr lang="cs-CZ" dirty="0" err="1"/>
              <a:t>of</a:t>
            </a:r>
            <a:r>
              <a:rPr lang="cs-CZ" dirty="0"/>
              <a:t> a person </a:t>
            </a:r>
            <a:r>
              <a:rPr lang="cs-CZ" dirty="0" err="1"/>
              <a:t>other</a:t>
            </a:r>
            <a:r>
              <a:rPr lang="cs-CZ" dirty="0"/>
              <a:t> </a:t>
            </a:r>
            <a:r>
              <a:rPr lang="cs-CZ" dirty="0" err="1"/>
              <a:t>than</a:t>
            </a:r>
            <a:r>
              <a:rPr lang="cs-CZ" dirty="0"/>
              <a:t> a </a:t>
            </a:r>
            <a:r>
              <a:rPr lang="cs-CZ" dirty="0" err="1"/>
              <a:t>parent</a:t>
            </a:r>
            <a:r>
              <a:rPr lang="cs-CZ" dirty="0"/>
              <a:t> (e. g. </a:t>
            </a:r>
            <a:r>
              <a:rPr lang="cs-CZ" dirty="0" err="1"/>
              <a:t>grandparent</a:t>
            </a:r>
            <a:r>
              <a:rPr lang="cs-CZ" dirty="0"/>
              <a:t>)</a:t>
            </a:r>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note</a:t>
            </a:r>
            <a:r>
              <a:rPr lang="cs-CZ" b="1" dirty="0">
                <a:solidFill>
                  <a:srgbClr val="FF0000"/>
                </a:solidFill>
              </a:rPr>
              <a:t>: in CZ, </a:t>
            </a:r>
            <a:r>
              <a:rPr lang="cs-CZ" b="1" dirty="0" err="1">
                <a:solidFill>
                  <a:srgbClr val="FF0000"/>
                </a:solidFill>
              </a:rPr>
              <a:t>from</a:t>
            </a:r>
            <a:r>
              <a:rPr lang="cs-CZ" b="1" dirty="0">
                <a:solidFill>
                  <a:srgbClr val="FF0000"/>
                </a:solidFill>
              </a:rPr>
              <a:t> </a:t>
            </a:r>
            <a:r>
              <a:rPr lang="cs-CZ" b="1" dirty="0" err="1">
                <a:solidFill>
                  <a:srgbClr val="FF0000"/>
                </a:solidFill>
              </a:rPr>
              <a:t>Act</a:t>
            </a:r>
            <a:r>
              <a:rPr lang="cs-CZ" b="1" dirty="0">
                <a:solidFill>
                  <a:srgbClr val="FF0000"/>
                </a:solidFill>
              </a:rPr>
              <a:t> No 265/1949 </a:t>
            </a:r>
            <a:r>
              <a:rPr lang="cs-CZ" b="1" dirty="0" err="1">
                <a:solidFill>
                  <a:srgbClr val="FF0000"/>
                </a:solidFill>
              </a:rPr>
              <a:t>Coll</a:t>
            </a:r>
            <a:r>
              <a:rPr lang="cs-CZ" b="1" dirty="0">
                <a:solidFill>
                  <a:srgbClr val="FF0000"/>
                </a:solidFill>
              </a:rPr>
              <a:t>., </a:t>
            </a:r>
            <a:r>
              <a:rPr lang="cs-CZ" b="1" dirty="0" err="1">
                <a:solidFill>
                  <a:srgbClr val="FF0000"/>
                </a:solidFill>
              </a:rPr>
              <a:t>both</a:t>
            </a:r>
            <a:r>
              <a:rPr lang="cs-CZ" b="1" dirty="0">
                <a:solidFill>
                  <a:srgbClr val="FF0000"/>
                </a:solidFill>
              </a:rPr>
              <a:t> </a:t>
            </a:r>
            <a:r>
              <a:rPr lang="cs-CZ" b="1" dirty="0" err="1">
                <a:solidFill>
                  <a:srgbClr val="FF0000"/>
                </a:solidFill>
              </a:rPr>
              <a:t>parents</a:t>
            </a:r>
            <a:r>
              <a:rPr lang="cs-CZ" b="1" dirty="0">
                <a:solidFill>
                  <a:srgbClr val="FF0000"/>
                </a:solidFill>
              </a:rPr>
              <a:t> </a:t>
            </a:r>
            <a:r>
              <a:rPr lang="cs-CZ" b="1" dirty="0" err="1">
                <a:solidFill>
                  <a:srgbClr val="FF0000"/>
                </a:solidFill>
              </a:rPr>
              <a:t>have</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duties</a:t>
            </a:r>
            <a:r>
              <a:rPr lang="cs-CZ" b="1" dirty="0">
                <a:solidFill>
                  <a:srgbClr val="FF0000"/>
                </a:solidFill>
              </a:rPr>
              <a:t> and </a:t>
            </a:r>
            <a:r>
              <a:rPr lang="cs-CZ" b="1" dirty="0" err="1">
                <a:solidFill>
                  <a:srgbClr val="FF0000"/>
                </a:solidFill>
              </a:rPr>
              <a:t>rights</a:t>
            </a:r>
            <a:r>
              <a:rPr lang="cs-CZ" b="1" dirty="0">
                <a:solidFill>
                  <a:srgbClr val="FF0000"/>
                </a:solidFill>
              </a:rPr>
              <a:t> </a:t>
            </a:r>
            <a:r>
              <a:rPr lang="cs-CZ" b="1" dirty="0" err="1">
                <a:solidFill>
                  <a:srgbClr val="FF0000"/>
                </a:solidFill>
              </a:rPr>
              <a:t>preserved</a:t>
            </a:r>
            <a:r>
              <a:rPr lang="cs-CZ" b="1" dirty="0">
                <a:solidFill>
                  <a:srgbClr val="FF0000"/>
                </a:solidFill>
              </a:rPr>
              <a:t> </a:t>
            </a:r>
            <a:r>
              <a:rPr lang="cs-CZ" b="1" dirty="0" err="1">
                <a:solidFill>
                  <a:srgbClr val="FF0000"/>
                </a:solidFill>
              </a:rPr>
              <a:t>after</a:t>
            </a:r>
            <a:r>
              <a:rPr lang="cs-CZ" b="1" dirty="0">
                <a:solidFill>
                  <a:srgbClr val="FF0000"/>
                </a:solidFill>
              </a:rPr>
              <a:t> a </a:t>
            </a:r>
            <a:r>
              <a:rPr lang="cs-CZ" b="1" dirty="0" err="1">
                <a:solidFill>
                  <a:srgbClr val="FF0000"/>
                </a:solidFill>
              </a:rPr>
              <a:t>divorce</a:t>
            </a:r>
            <a:r>
              <a:rPr lang="cs-CZ" b="1" dirty="0">
                <a:solidFill>
                  <a:srgbClr val="FF0000"/>
                </a:solidFill>
              </a:rPr>
              <a:t> !!!</a:t>
            </a:r>
          </a:p>
        </p:txBody>
      </p:sp>
    </p:spTree>
    <p:extLst>
      <p:ext uri="{BB962C8B-B14F-4D97-AF65-F5344CB8AC3E}">
        <p14:creationId xmlns:p14="http://schemas.microsoft.com/office/powerpoint/2010/main" val="3505059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B27C5-264A-4352-5893-D57DFA637F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126F02A-28C0-0772-2045-377A808F333C}"/>
              </a:ext>
            </a:extLst>
          </p:cNvPr>
          <p:cNvSpPr>
            <a:spLocks noGrp="1"/>
          </p:cNvSpPr>
          <p:nvPr>
            <p:ph type="title"/>
          </p:nvPr>
        </p:nvSpPr>
        <p:spPr>
          <a:xfrm>
            <a:off x="838200" y="1036717"/>
            <a:ext cx="10515600" cy="992057"/>
          </a:xfrm>
        </p:spPr>
        <p:txBody>
          <a:bodyPr/>
          <a:lstStyle/>
          <a:p>
            <a:r>
              <a:rPr lang="cs-CZ" dirty="0" err="1"/>
              <a:t>Parental</a:t>
            </a:r>
            <a:r>
              <a:rPr lang="cs-CZ" dirty="0"/>
              <a:t> </a:t>
            </a:r>
            <a:r>
              <a:rPr lang="cs-CZ" dirty="0" err="1"/>
              <a:t>Responsibility</a:t>
            </a:r>
            <a:endParaRPr lang="cs-CZ" dirty="0"/>
          </a:p>
        </p:txBody>
      </p:sp>
      <p:sp>
        <p:nvSpPr>
          <p:cNvPr id="4" name="Zástupný text 3">
            <a:extLst>
              <a:ext uri="{FF2B5EF4-FFF2-40B4-BE49-F238E27FC236}">
                <a16:creationId xmlns:a16="http://schemas.microsoft.com/office/drawing/2014/main" id="{019A10A3-006F-CA42-4D38-46B8318A8BFE}"/>
              </a:ext>
            </a:extLst>
          </p:cNvPr>
          <p:cNvSpPr>
            <a:spLocks noGrp="1"/>
          </p:cNvSpPr>
          <p:nvPr>
            <p:ph sz="quarter" idx="13"/>
          </p:nvPr>
        </p:nvSpPr>
        <p:spPr>
          <a:xfrm>
            <a:off x="190500" y="2212428"/>
            <a:ext cx="11853333" cy="4366171"/>
          </a:xfrm>
        </p:spPr>
        <p:txBody>
          <a:bodyPr>
            <a:normAutofit fontScale="92500" lnSpcReduction="10000"/>
          </a:bodyPr>
          <a:lstStyle/>
          <a:p>
            <a:pPr algn="just"/>
            <a:r>
              <a:rPr lang="cs-CZ" b="1" dirty="0" err="1"/>
              <a:t>Amendement</a:t>
            </a:r>
            <a:r>
              <a:rPr lang="cs-CZ" b="1" dirty="0"/>
              <a:t> by </a:t>
            </a:r>
            <a:r>
              <a:rPr lang="cs-CZ" b="1" dirty="0" err="1"/>
              <a:t>Act</a:t>
            </a:r>
            <a:r>
              <a:rPr lang="cs-CZ" b="1" dirty="0"/>
              <a:t> No. 268/2025 </a:t>
            </a:r>
            <a:r>
              <a:rPr lang="cs-CZ" b="1" dirty="0" err="1"/>
              <a:t>Coll</a:t>
            </a:r>
            <a:r>
              <a:rPr lang="cs-CZ" b="1" dirty="0"/>
              <a:t>. – </a:t>
            </a:r>
            <a:r>
              <a:rPr lang="cs-CZ" b="1" dirty="0" err="1"/>
              <a:t>main</a:t>
            </a:r>
            <a:r>
              <a:rPr lang="cs-CZ" b="1" dirty="0"/>
              <a:t> </a:t>
            </a:r>
            <a:r>
              <a:rPr lang="cs-CZ" b="1" dirty="0" err="1"/>
              <a:t>features</a:t>
            </a:r>
            <a:r>
              <a:rPr lang="cs-CZ" b="1" dirty="0"/>
              <a:t>:</a:t>
            </a:r>
          </a:p>
          <a:p>
            <a:pPr algn="just"/>
            <a:r>
              <a:rPr lang="en-US" dirty="0"/>
              <a:t>► </a:t>
            </a:r>
            <a:r>
              <a:rPr lang="cs-CZ" dirty="0" err="1"/>
              <a:t>changes</a:t>
            </a:r>
            <a:r>
              <a:rPr lang="cs-CZ" dirty="0"/>
              <a:t> in </a:t>
            </a:r>
            <a:r>
              <a:rPr lang="cs-CZ" dirty="0" err="1"/>
              <a:t>the</a:t>
            </a:r>
            <a:r>
              <a:rPr lang="cs-CZ" dirty="0"/>
              <a:t> </a:t>
            </a:r>
            <a:r>
              <a:rPr lang="cs-CZ" dirty="0" err="1"/>
              <a:t>excercise</a:t>
            </a:r>
            <a:r>
              <a:rPr lang="cs-CZ" dirty="0"/>
              <a:t> </a:t>
            </a:r>
            <a:r>
              <a:rPr lang="cs-CZ" dirty="0" err="1"/>
              <a:t>of</a:t>
            </a:r>
            <a:r>
              <a:rPr lang="cs-CZ" dirty="0"/>
              <a:t> </a:t>
            </a:r>
            <a:r>
              <a:rPr lang="cs-CZ" dirty="0" err="1"/>
              <a:t>parental</a:t>
            </a:r>
            <a:r>
              <a:rPr lang="cs-CZ" dirty="0"/>
              <a:t> </a:t>
            </a:r>
            <a:r>
              <a:rPr lang="cs-CZ" dirty="0" err="1"/>
              <a:t>responsibility</a:t>
            </a:r>
            <a:r>
              <a:rPr lang="cs-CZ" dirty="0"/>
              <a:t> </a:t>
            </a:r>
            <a:r>
              <a:rPr lang="cs-CZ" b="1" dirty="0" err="1"/>
              <a:t>after</a:t>
            </a:r>
            <a:r>
              <a:rPr lang="cs-CZ" b="1" dirty="0"/>
              <a:t> </a:t>
            </a:r>
            <a:r>
              <a:rPr lang="cs-CZ" b="1" dirty="0" err="1"/>
              <a:t>divorce</a:t>
            </a:r>
            <a:endParaRPr lang="cs-CZ" dirty="0"/>
          </a:p>
          <a:p>
            <a:pPr algn="just"/>
            <a:r>
              <a:rPr lang="cs-CZ" b="1" dirty="0" err="1">
                <a:solidFill>
                  <a:srgbClr val="FF0000"/>
                </a:solidFill>
              </a:rPr>
              <a:t>after</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amendement</a:t>
            </a:r>
            <a:r>
              <a:rPr lang="cs-CZ" b="1" dirty="0">
                <a:solidFill>
                  <a:srgbClr val="FF0000"/>
                </a:solidFill>
              </a:rPr>
              <a:t>:</a:t>
            </a:r>
          </a:p>
          <a:p>
            <a:pPr algn="just"/>
            <a:endParaRPr lang="cs-CZ" b="1" dirty="0"/>
          </a:p>
          <a:p>
            <a:pPr algn="just"/>
            <a:r>
              <a:rPr lang="cs-CZ" b="1" dirty="0"/>
              <a:t>1) </a:t>
            </a:r>
            <a:r>
              <a:rPr lang="cs-CZ" b="1" dirty="0" err="1"/>
              <a:t>agreement</a:t>
            </a:r>
            <a:r>
              <a:rPr lang="cs-CZ" b="1" dirty="0"/>
              <a:t> </a:t>
            </a:r>
            <a:r>
              <a:rPr lang="cs-CZ" b="1" dirty="0" err="1"/>
              <a:t>of</a:t>
            </a:r>
            <a:r>
              <a:rPr lang="cs-CZ" b="1" dirty="0"/>
              <a:t> </a:t>
            </a:r>
            <a:r>
              <a:rPr lang="cs-CZ" b="1" dirty="0" err="1"/>
              <a:t>parents</a:t>
            </a:r>
            <a:r>
              <a:rPr lang="cs-CZ" b="1" dirty="0"/>
              <a:t> (</a:t>
            </a:r>
            <a:r>
              <a:rPr lang="cs-CZ" b="1" dirty="0" err="1"/>
              <a:t>approved</a:t>
            </a:r>
            <a:r>
              <a:rPr lang="cs-CZ" b="1" dirty="0"/>
              <a:t> by </a:t>
            </a:r>
            <a:r>
              <a:rPr lang="cs-CZ" b="1" dirty="0" err="1"/>
              <a:t>the</a:t>
            </a:r>
            <a:r>
              <a:rPr lang="cs-CZ" b="1" dirty="0"/>
              <a:t> </a:t>
            </a:r>
            <a:r>
              <a:rPr lang="cs-CZ" b="1" dirty="0" err="1"/>
              <a:t>court</a:t>
            </a:r>
            <a:r>
              <a:rPr lang="cs-CZ" b="1" dirty="0"/>
              <a:t>)</a:t>
            </a:r>
          </a:p>
          <a:p>
            <a:pPr algn="just"/>
            <a:endParaRPr lang="cs-CZ" b="1" dirty="0"/>
          </a:p>
          <a:p>
            <a:pPr algn="just"/>
            <a:r>
              <a:rPr lang="cs-CZ" b="1" dirty="0"/>
              <a:t>2) </a:t>
            </a:r>
            <a:r>
              <a:rPr lang="cs-CZ" b="1" dirty="0" err="1"/>
              <a:t>decision</a:t>
            </a:r>
            <a:r>
              <a:rPr lang="cs-CZ" b="1" dirty="0"/>
              <a:t> </a:t>
            </a:r>
            <a:r>
              <a:rPr lang="cs-CZ" b="1" dirty="0" err="1"/>
              <a:t>of</a:t>
            </a:r>
            <a:r>
              <a:rPr lang="cs-CZ" b="1" dirty="0"/>
              <a:t> </a:t>
            </a:r>
            <a:r>
              <a:rPr lang="cs-CZ" b="1" dirty="0" err="1"/>
              <a:t>the</a:t>
            </a:r>
            <a:r>
              <a:rPr lang="cs-CZ" b="1" dirty="0"/>
              <a:t> </a:t>
            </a:r>
            <a:r>
              <a:rPr lang="cs-CZ" b="1" dirty="0" err="1"/>
              <a:t>court</a:t>
            </a:r>
            <a:r>
              <a:rPr lang="cs-CZ" b="1" dirty="0"/>
              <a:t> on</a:t>
            </a:r>
          </a:p>
          <a:p>
            <a:pPr algn="just"/>
            <a:r>
              <a:rPr lang="cs-CZ" dirty="0"/>
              <a:t>a) </a:t>
            </a:r>
            <a:r>
              <a:rPr lang="cs-CZ" dirty="0" err="1"/>
              <a:t>the</a:t>
            </a:r>
            <a:r>
              <a:rPr lang="cs-CZ" dirty="0"/>
              <a:t> care </a:t>
            </a:r>
            <a:r>
              <a:rPr lang="cs-CZ" dirty="0" err="1"/>
              <a:t>of</a:t>
            </a:r>
            <a:r>
              <a:rPr lang="cs-CZ" dirty="0"/>
              <a:t> </a:t>
            </a:r>
            <a:r>
              <a:rPr lang="cs-CZ" dirty="0" err="1"/>
              <a:t>both</a:t>
            </a:r>
            <a:r>
              <a:rPr lang="cs-CZ" dirty="0"/>
              <a:t> </a:t>
            </a:r>
            <a:r>
              <a:rPr lang="cs-CZ" dirty="0" err="1"/>
              <a:t>parents</a:t>
            </a:r>
            <a:r>
              <a:rPr lang="cs-CZ" dirty="0"/>
              <a:t> (</a:t>
            </a:r>
            <a:r>
              <a:rPr lang="cs-CZ" dirty="0" err="1"/>
              <a:t>if</a:t>
            </a:r>
            <a:r>
              <a:rPr lang="cs-CZ" dirty="0"/>
              <a:t> </a:t>
            </a:r>
            <a:r>
              <a:rPr lang="cs-CZ" dirty="0" err="1"/>
              <a:t>the</a:t>
            </a:r>
            <a:r>
              <a:rPr lang="cs-CZ" dirty="0"/>
              <a:t> </a:t>
            </a:r>
            <a:r>
              <a:rPr lang="cs-CZ" dirty="0" err="1"/>
              <a:t>parents</a:t>
            </a:r>
            <a:r>
              <a:rPr lang="cs-CZ" dirty="0"/>
              <a:t> </a:t>
            </a:r>
            <a:r>
              <a:rPr lang="cs-CZ" dirty="0" err="1"/>
              <a:t>consent</a:t>
            </a:r>
            <a:r>
              <a:rPr lang="cs-CZ" dirty="0"/>
              <a:t>) </a:t>
            </a:r>
            <a:r>
              <a:rPr lang="cs-CZ" b="1" dirty="0" err="1"/>
              <a:t>without</a:t>
            </a:r>
            <a:r>
              <a:rPr lang="cs-CZ" b="1" dirty="0"/>
              <a:t> </a:t>
            </a:r>
            <a:r>
              <a:rPr lang="cs-CZ" b="1" dirty="0" err="1"/>
              <a:t>determining</a:t>
            </a:r>
            <a:r>
              <a:rPr lang="cs-CZ" b="1" dirty="0"/>
              <a:t> </a:t>
            </a:r>
            <a:r>
              <a:rPr lang="cs-CZ" b="1" dirty="0" err="1"/>
              <a:t>the</a:t>
            </a:r>
            <a:r>
              <a:rPr lang="cs-CZ" b="1" dirty="0"/>
              <a:t> </a:t>
            </a:r>
            <a:r>
              <a:rPr lang="cs-CZ" b="1" dirty="0" err="1"/>
              <a:t>extent</a:t>
            </a:r>
            <a:r>
              <a:rPr lang="cs-CZ" b="1" dirty="0"/>
              <a:t> </a:t>
            </a:r>
            <a:r>
              <a:rPr lang="cs-CZ" b="1" dirty="0" err="1"/>
              <a:t>of</a:t>
            </a:r>
            <a:r>
              <a:rPr lang="cs-CZ" b="1" dirty="0"/>
              <a:t> </a:t>
            </a:r>
            <a:r>
              <a:rPr lang="cs-CZ" b="1" dirty="0" err="1"/>
              <a:t>each</a:t>
            </a:r>
            <a:r>
              <a:rPr lang="cs-CZ" b="1" dirty="0"/>
              <a:t> </a:t>
            </a:r>
            <a:r>
              <a:rPr lang="cs-CZ" b="1" dirty="0" err="1"/>
              <a:t>parent's</a:t>
            </a:r>
            <a:r>
              <a:rPr lang="cs-CZ" b="1" dirty="0"/>
              <a:t> care + </a:t>
            </a:r>
            <a:r>
              <a:rPr lang="cs-CZ" b="1" dirty="0" err="1"/>
              <a:t>without</a:t>
            </a:r>
            <a:r>
              <a:rPr lang="cs-CZ" b="1" dirty="0"/>
              <a:t> </a:t>
            </a:r>
            <a:r>
              <a:rPr lang="cs-CZ" b="1" dirty="0" err="1"/>
              <a:t>decision</a:t>
            </a:r>
            <a:r>
              <a:rPr lang="cs-CZ" b="1" dirty="0"/>
              <a:t> on duty to </a:t>
            </a:r>
            <a:r>
              <a:rPr lang="cs-CZ" b="1" dirty="0" err="1"/>
              <a:t>maintain</a:t>
            </a:r>
            <a:r>
              <a:rPr lang="cs-CZ" b="1" dirty="0"/>
              <a:t> and support</a:t>
            </a:r>
            <a:r>
              <a:rPr lang="cs-CZ" dirty="0"/>
              <a:t> </a:t>
            </a:r>
            <a:r>
              <a:rPr lang="cs-CZ" dirty="0" err="1"/>
              <a:t>the</a:t>
            </a:r>
            <a:r>
              <a:rPr lang="cs-CZ" dirty="0"/>
              <a:t> </a:t>
            </a:r>
            <a:r>
              <a:rPr lang="cs-CZ" dirty="0" err="1"/>
              <a:t>child</a:t>
            </a:r>
            <a:endParaRPr lang="cs-CZ" dirty="0"/>
          </a:p>
          <a:p>
            <a:pPr algn="just"/>
            <a:r>
              <a:rPr lang="cs-CZ" dirty="0"/>
              <a:t>b) </a:t>
            </a:r>
            <a:r>
              <a:rPr lang="en-GB" dirty="0"/>
              <a:t>[</a:t>
            </a:r>
            <a:r>
              <a:rPr lang="cs-CZ" dirty="0" err="1"/>
              <a:t>if</a:t>
            </a:r>
            <a:r>
              <a:rPr lang="cs-CZ" dirty="0"/>
              <a:t> not </a:t>
            </a:r>
            <a:r>
              <a:rPr lang="cs-CZ" dirty="0" err="1"/>
              <a:t>decided</a:t>
            </a:r>
            <a:r>
              <a:rPr lang="cs-CZ" dirty="0"/>
              <a:t> </a:t>
            </a:r>
            <a:r>
              <a:rPr lang="cs-CZ" dirty="0" err="1"/>
              <a:t>under</a:t>
            </a:r>
            <a:r>
              <a:rPr lang="cs-CZ" dirty="0"/>
              <a:t> a)</a:t>
            </a:r>
            <a:r>
              <a:rPr lang="en-GB" dirty="0"/>
              <a:t>]</a:t>
            </a:r>
            <a:r>
              <a:rPr lang="cs-CZ" dirty="0"/>
              <a:t> </a:t>
            </a:r>
            <a:r>
              <a:rPr lang="cs-CZ" dirty="0" err="1"/>
              <a:t>the</a:t>
            </a:r>
            <a:r>
              <a:rPr lang="cs-CZ" dirty="0"/>
              <a:t> care </a:t>
            </a:r>
            <a:r>
              <a:rPr lang="cs-CZ" b="1" dirty="0" err="1"/>
              <a:t>with</a:t>
            </a:r>
            <a:r>
              <a:rPr lang="cs-CZ" b="1" dirty="0"/>
              <a:t> </a:t>
            </a:r>
            <a:r>
              <a:rPr lang="cs-CZ" b="1" dirty="0" err="1"/>
              <a:t>determined</a:t>
            </a:r>
            <a:r>
              <a:rPr lang="cs-CZ" b="1" dirty="0"/>
              <a:t> </a:t>
            </a:r>
            <a:r>
              <a:rPr lang="cs-CZ" b="1" dirty="0" err="1"/>
              <a:t>extend</a:t>
            </a:r>
            <a:r>
              <a:rPr lang="en-US" b="1" dirty="0"/>
              <a:t> </a:t>
            </a:r>
            <a:r>
              <a:rPr lang="en-US" dirty="0"/>
              <a:t>of each parent's care for the child</a:t>
            </a:r>
            <a:r>
              <a:rPr lang="cs-CZ" dirty="0"/>
              <a:t> + </a:t>
            </a:r>
            <a:r>
              <a:rPr lang="cs-CZ" b="1" dirty="0" err="1"/>
              <a:t>with</a:t>
            </a:r>
            <a:r>
              <a:rPr lang="cs-CZ" b="1" dirty="0"/>
              <a:t> </a:t>
            </a:r>
            <a:r>
              <a:rPr lang="cs-CZ" b="1" dirty="0" err="1"/>
              <a:t>decision</a:t>
            </a:r>
            <a:r>
              <a:rPr lang="cs-CZ" b="1" dirty="0"/>
              <a:t> on duty to </a:t>
            </a:r>
            <a:r>
              <a:rPr lang="cs-CZ" b="1" dirty="0" err="1"/>
              <a:t>maintain</a:t>
            </a:r>
            <a:r>
              <a:rPr lang="cs-CZ" b="1" dirty="0"/>
              <a:t> and support </a:t>
            </a:r>
            <a:r>
              <a:rPr lang="cs-CZ" b="1" dirty="0" err="1"/>
              <a:t>the</a:t>
            </a:r>
            <a:r>
              <a:rPr lang="cs-CZ" b="1" dirty="0"/>
              <a:t> </a:t>
            </a:r>
            <a:r>
              <a:rPr lang="cs-CZ" b="1" dirty="0" err="1"/>
              <a:t>child</a:t>
            </a:r>
            <a:endParaRPr lang="cs-CZ" b="1" dirty="0"/>
          </a:p>
          <a:p>
            <a:pPr algn="just"/>
            <a:endParaRPr lang="cs-CZ" b="1" dirty="0">
              <a:solidFill>
                <a:srgbClr val="FF0000"/>
              </a:solidFill>
            </a:endParaRPr>
          </a:p>
          <a:p>
            <a:pPr algn="just"/>
            <a:r>
              <a:rPr lang="cs-CZ" b="1" dirty="0">
                <a:solidFill>
                  <a:srgbClr val="FF0000"/>
                </a:solidFill>
              </a:rPr>
              <a:t>!!! </a:t>
            </a:r>
            <a:r>
              <a:rPr lang="cs-CZ" b="1" dirty="0" err="1">
                <a:solidFill>
                  <a:srgbClr val="FF0000"/>
                </a:solidFill>
              </a:rPr>
              <a:t>note</a:t>
            </a:r>
            <a:r>
              <a:rPr lang="cs-CZ" b="1" dirty="0">
                <a:solidFill>
                  <a:srgbClr val="FF0000"/>
                </a:solidFill>
              </a:rPr>
              <a:t>: in CZ, </a:t>
            </a:r>
            <a:r>
              <a:rPr lang="cs-CZ" b="1" dirty="0" err="1">
                <a:solidFill>
                  <a:srgbClr val="FF0000"/>
                </a:solidFill>
              </a:rPr>
              <a:t>from</a:t>
            </a:r>
            <a:r>
              <a:rPr lang="cs-CZ" b="1" dirty="0">
                <a:solidFill>
                  <a:srgbClr val="FF0000"/>
                </a:solidFill>
              </a:rPr>
              <a:t> </a:t>
            </a:r>
            <a:r>
              <a:rPr lang="cs-CZ" b="1" dirty="0" err="1">
                <a:solidFill>
                  <a:srgbClr val="FF0000"/>
                </a:solidFill>
              </a:rPr>
              <a:t>Act</a:t>
            </a:r>
            <a:r>
              <a:rPr lang="cs-CZ" b="1" dirty="0">
                <a:solidFill>
                  <a:srgbClr val="FF0000"/>
                </a:solidFill>
              </a:rPr>
              <a:t> No 265/1949 </a:t>
            </a:r>
            <a:r>
              <a:rPr lang="cs-CZ" b="1" dirty="0" err="1">
                <a:solidFill>
                  <a:srgbClr val="FF0000"/>
                </a:solidFill>
              </a:rPr>
              <a:t>Coll</a:t>
            </a:r>
            <a:r>
              <a:rPr lang="cs-CZ" b="1" dirty="0">
                <a:solidFill>
                  <a:srgbClr val="FF0000"/>
                </a:solidFill>
              </a:rPr>
              <a:t>., </a:t>
            </a:r>
            <a:r>
              <a:rPr lang="cs-CZ" b="1" dirty="0" err="1">
                <a:solidFill>
                  <a:srgbClr val="FF0000"/>
                </a:solidFill>
              </a:rPr>
              <a:t>both</a:t>
            </a:r>
            <a:r>
              <a:rPr lang="cs-CZ" b="1" dirty="0">
                <a:solidFill>
                  <a:srgbClr val="FF0000"/>
                </a:solidFill>
              </a:rPr>
              <a:t> </a:t>
            </a:r>
            <a:r>
              <a:rPr lang="cs-CZ" b="1" dirty="0" err="1">
                <a:solidFill>
                  <a:srgbClr val="FF0000"/>
                </a:solidFill>
              </a:rPr>
              <a:t>parents</a:t>
            </a:r>
            <a:r>
              <a:rPr lang="cs-CZ" b="1" dirty="0">
                <a:solidFill>
                  <a:srgbClr val="FF0000"/>
                </a:solidFill>
              </a:rPr>
              <a:t> </a:t>
            </a:r>
            <a:r>
              <a:rPr lang="cs-CZ" b="1" dirty="0" err="1">
                <a:solidFill>
                  <a:srgbClr val="FF0000"/>
                </a:solidFill>
              </a:rPr>
              <a:t>have</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duties</a:t>
            </a:r>
            <a:r>
              <a:rPr lang="cs-CZ" b="1" dirty="0">
                <a:solidFill>
                  <a:srgbClr val="FF0000"/>
                </a:solidFill>
              </a:rPr>
              <a:t> and </a:t>
            </a:r>
            <a:r>
              <a:rPr lang="cs-CZ" b="1" dirty="0" err="1">
                <a:solidFill>
                  <a:srgbClr val="FF0000"/>
                </a:solidFill>
              </a:rPr>
              <a:t>rights</a:t>
            </a:r>
            <a:r>
              <a:rPr lang="cs-CZ" b="1" dirty="0">
                <a:solidFill>
                  <a:srgbClr val="FF0000"/>
                </a:solidFill>
              </a:rPr>
              <a:t> </a:t>
            </a:r>
            <a:r>
              <a:rPr lang="cs-CZ" b="1" dirty="0" err="1">
                <a:solidFill>
                  <a:srgbClr val="FF0000"/>
                </a:solidFill>
              </a:rPr>
              <a:t>preserved</a:t>
            </a:r>
            <a:r>
              <a:rPr lang="cs-CZ" b="1" dirty="0">
                <a:solidFill>
                  <a:srgbClr val="FF0000"/>
                </a:solidFill>
              </a:rPr>
              <a:t> </a:t>
            </a:r>
            <a:r>
              <a:rPr lang="cs-CZ" b="1" dirty="0" err="1">
                <a:solidFill>
                  <a:srgbClr val="FF0000"/>
                </a:solidFill>
              </a:rPr>
              <a:t>after</a:t>
            </a:r>
            <a:r>
              <a:rPr lang="cs-CZ" b="1" dirty="0">
                <a:solidFill>
                  <a:srgbClr val="FF0000"/>
                </a:solidFill>
              </a:rPr>
              <a:t> a </a:t>
            </a:r>
            <a:r>
              <a:rPr lang="cs-CZ" b="1" dirty="0" err="1">
                <a:solidFill>
                  <a:srgbClr val="FF0000"/>
                </a:solidFill>
              </a:rPr>
              <a:t>divorce</a:t>
            </a:r>
            <a:r>
              <a:rPr lang="cs-CZ" b="1" dirty="0">
                <a:solidFill>
                  <a:srgbClr val="FF0000"/>
                </a:solidFill>
              </a:rPr>
              <a:t> !!!</a:t>
            </a:r>
          </a:p>
        </p:txBody>
      </p:sp>
    </p:spTree>
    <p:extLst>
      <p:ext uri="{BB962C8B-B14F-4D97-AF65-F5344CB8AC3E}">
        <p14:creationId xmlns:p14="http://schemas.microsoft.com/office/powerpoint/2010/main" val="4134928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0D305-62DA-AB6B-CC5F-9AB89D9B4650}"/>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932F226E-09B7-B957-B6DD-9D457BC6DA1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a:t>Duty to </a:t>
            </a:r>
            <a:r>
              <a:rPr lang="cs-CZ" dirty="0" err="1"/>
              <a:t>Maintain</a:t>
            </a:r>
            <a:r>
              <a:rPr lang="cs-CZ" dirty="0"/>
              <a:t> and Support</a:t>
            </a:r>
          </a:p>
        </p:txBody>
      </p:sp>
    </p:spTree>
    <p:extLst>
      <p:ext uri="{BB962C8B-B14F-4D97-AF65-F5344CB8AC3E}">
        <p14:creationId xmlns:p14="http://schemas.microsoft.com/office/powerpoint/2010/main" val="239185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D2E6-F911-3FDF-3792-158EB7CB9C6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8F15201-4EBB-500B-56FF-4D29CDE7763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7FB87FC-7856-3997-E9A2-C7702177FD79}"/>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b="1" dirty="0"/>
              <a:t>In </a:t>
            </a:r>
            <a:r>
              <a:rPr lang="cs-CZ" b="1" dirty="0" err="1"/>
              <a:t>general</a:t>
            </a:r>
            <a:r>
              <a:rPr lang="cs-CZ" b="1" dirty="0"/>
              <a:t>:</a:t>
            </a:r>
          </a:p>
          <a:p>
            <a:pPr>
              <a:spcAft>
                <a:spcPts val="600"/>
              </a:spcAft>
            </a:pPr>
            <a:r>
              <a:rPr lang="en-US" dirty="0"/>
              <a:t>► The family was originally considered an economic (independent) unit, where it was natural for it to take care of its members.</a:t>
            </a:r>
            <a:endParaRPr lang="cs-CZ" dirty="0"/>
          </a:p>
          <a:p>
            <a:pPr>
              <a:spcAft>
                <a:spcPts val="600"/>
              </a:spcAft>
            </a:pPr>
            <a:r>
              <a:rPr lang="en-US" dirty="0"/>
              <a:t>► Gradually, the state is taking over this role to an increasing extent (pensions, social benefits, welfare state, erosion of the family), but nowhere to the full extent.</a:t>
            </a:r>
            <a:endParaRPr lang="cs-CZ" dirty="0"/>
          </a:p>
          <a:p>
            <a:pPr>
              <a:spcAft>
                <a:spcPts val="600"/>
              </a:spcAft>
            </a:pPr>
            <a:r>
              <a:rPr lang="en-US" dirty="0"/>
              <a:t>► The family's obligation to care for its members is still PRIMARY.</a:t>
            </a:r>
            <a:endParaRPr lang="cs-CZ" dirty="0"/>
          </a:p>
          <a:p>
            <a:pPr>
              <a:spcAft>
                <a:spcPts val="600"/>
              </a:spcAft>
            </a:pPr>
            <a:r>
              <a:rPr lang="en-US" dirty="0"/>
              <a:t>► The fulfillment of this obligation is assumed to be a matter of course and voluntary</a:t>
            </a:r>
            <a:r>
              <a:rPr lang="cs-CZ" dirty="0"/>
              <a:t> </a:t>
            </a:r>
          </a:p>
          <a:p>
            <a:pPr>
              <a:spcAft>
                <a:spcPts val="600"/>
              </a:spcAft>
            </a:pPr>
            <a:r>
              <a:rPr lang="cs-CZ" b="1" dirty="0"/>
              <a:t>(</a:t>
            </a:r>
            <a:r>
              <a:rPr lang="cs-CZ" b="1" dirty="0" err="1"/>
              <a:t>the</a:t>
            </a:r>
            <a:r>
              <a:rPr lang="cs-CZ" b="1" dirty="0"/>
              <a:t> </a:t>
            </a:r>
            <a:r>
              <a:rPr lang="cs-CZ" b="1" dirty="0" err="1"/>
              <a:t>principle</a:t>
            </a:r>
            <a:r>
              <a:rPr lang="cs-CZ" b="1" dirty="0"/>
              <a:t> </a:t>
            </a:r>
            <a:r>
              <a:rPr lang="cs-CZ" b="1" dirty="0" err="1"/>
              <a:t>of</a:t>
            </a:r>
            <a:r>
              <a:rPr lang="cs-CZ" b="1" dirty="0"/>
              <a:t> solidarity)</a:t>
            </a:r>
          </a:p>
          <a:p>
            <a:pPr>
              <a:spcAft>
                <a:spcPts val="600"/>
              </a:spcAft>
            </a:pPr>
            <a:endParaRPr lang="cs-CZ" dirty="0"/>
          </a:p>
          <a:p>
            <a:pPr>
              <a:spcAft>
                <a:spcPts val="600"/>
              </a:spcAft>
            </a:pPr>
            <a:r>
              <a:rPr lang="en-US" dirty="0"/>
              <a:t>► However, this may not work in specific cases ► legal regulation of </a:t>
            </a:r>
            <a:r>
              <a:rPr lang="cs-CZ" dirty="0"/>
              <a:t>duty to </a:t>
            </a:r>
            <a:r>
              <a:rPr lang="cs-CZ" dirty="0" err="1"/>
              <a:t>maintain</a:t>
            </a:r>
            <a:r>
              <a:rPr lang="cs-CZ" dirty="0"/>
              <a:t> and support</a:t>
            </a:r>
          </a:p>
        </p:txBody>
      </p:sp>
    </p:spTree>
    <p:extLst>
      <p:ext uri="{BB962C8B-B14F-4D97-AF65-F5344CB8AC3E}">
        <p14:creationId xmlns:p14="http://schemas.microsoft.com/office/powerpoint/2010/main" val="3633402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BBAA-707B-0F4C-1A7A-937D2DBF48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0C0847-A6BD-E774-18CA-9C9F08D02520}"/>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8E73A78E-EAA0-A66A-569B-45EC287FC9F3}"/>
              </a:ext>
            </a:extLst>
          </p:cNvPr>
          <p:cNvSpPr>
            <a:spLocks noGrp="1"/>
          </p:cNvSpPr>
          <p:nvPr>
            <p:ph sz="quarter" idx="13"/>
          </p:nvPr>
        </p:nvSpPr>
        <p:spPr>
          <a:xfrm>
            <a:off x="838200" y="2212429"/>
            <a:ext cx="10515600" cy="3964534"/>
          </a:xfrm>
        </p:spPr>
        <p:txBody>
          <a:bodyPr>
            <a:normAutofit fontScale="92500"/>
          </a:bodyPr>
          <a:lstStyle/>
          <a:p>
            <a:pPr>
              <a:spcAft>
                <a:spcPts val="600"/>
              </a:spcAft>
            </a:pPr>
            <a:r>
              <a:rPr lang="en-US" b="1" i="1" dirty="0"/>
              <a:t>"At this point, it is necessary to emphasize that conceiving a child is not a sport or entertainment, even though it may seem so to some individuals at the beginning.</a:t>
            </a:r>
            <a:endParaRPr lang="cs-CZ" b="1" i="1" dirty="0"/>
          </a:p>
          <a:p>
            <a:pPr>
              <a:spcAft>
                <a:spcPts val="600"/>
              </a:spcAft>
            </a:pPr>
            <a:endParaRPr lang="cs-CZ" b="1" i="1" dirty="0"/>
          </a:p>
          <a:p>
            <a:pPr>
              <a:spcAft>
                <a:spcPts val="600"/>
              </a:spcAft>
            </a:pPr>
            <a:r>
              <a:rPr lang="en-US" b="1" i="1" dirty="0"/>
              <a:t>In reality, however, the future parent takes on </a:t>
            </a:r>
            <a:r>
              <a:rPr lang="cs-CZ" b="1" i="1" dirty="0" err="1"/>
              <a:t>duties</a:t>
            </a:r>
            <a:r>
              <a:rPr lang="en-US" b="1" i="1" dirty="0"/>
              <a:t> and responsibilities that will accompany them for the rest of their life, often until their own death.</a:t>
            </a:r>
            <a:endParaRPr lang="cs-CZ" b="1" i="1" dirty="0"/>
          </a:p>
          <a:p>
            <a:pPr>
              <a:spcAft>
                <a:spcPts val="600"/>
              </a:spcAft>
            </a:pPr>
            <a:endParaRPr lang="cs-CZ" b="1" i="1" dirty="0"/>
          </a:p>
          <a:p>
            <a:pPr>
              <a:spcAft>
                <a:spcPts val="600"/>
              </a:spcAft>
            </a:pPr>
            <a:r>
              <a:rPr lang="en-US" b="1" i="1" dirty="0"/>
              <a:t>It is therefore essential that they behave in such a way that they are always able to fulfill their commitments and obligations in all circumstances.„</a:t>
            </a:r>
            <a:endParaRPr lang="cs-CZ" b="1" i="1" dirty="0"/>
          </a:p>
          <a:p>
            <a:pPr algn="r">
              <a:spcAft>
                <a:spcPts val="600"/>
              </a:spcAft>
            </a:pPr>
            <a:r>
              <a:rPr lang="cs-CZ" dirty="0"/>
              <a:t>SC Case No 4 </a:t>
            </a:r>
            <a:r>
              <a:rPr lang="cs-CZ" dirty="0" err="1"/>
              <a:t>Tdo</a:t>
            </a:r>
            <a:r>
              <a:rPr lang="cs-CZ" dirty="0"/>
              <a:t> 250/2012 </a:t>
            </a:r>
          </a:p>
          <a:p>
            <a:pPr algn="r">
              <a:spcAft>
                <a:spcPts val="600"/>
              </a:spcAft>
            </a:pPr>
            <a:r>
              <a:rPr lang="en-US" dirty="0"/>
              <a:t>(criminal offense of neglecting mandatory maintenance under Sect</a:t>
            </a:r>
            <a:r>
              <a:rPr lang="cs-CZ" dirty="0"/>
              <a:t>.</a:t>
            </a:r>
            <a:r>
              <a:rPr lang="en-US" dirty="0"/>
              <a:t> 196 of the Criminal Code)</a:t>
            </a:r>
            <a:endParaRPr lang="cs-CZ" dirty="0"/>
          </a:p>
        </p:txBody>
      </p:sp>
    </p:spTree>
    <p:extLst>
      <p:ext uri="{BB962C8B-B14F-4D97-AF65-F5344CB8AC3E}">
        <p14:creationId xmlns:p14="http://schemas.microsoft.com/office/powerpoint/2010/main" val="109655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6417-694A-675F-9EDE-3BB4EE2444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A46E624-5C56-C25F-FD7D-B4B6CD27AAD8}"/>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3142C3E4-D6ED-607D-6417-8F86AC635103}"/>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en-US" b="1" dirty="0"/>
              <a:t>Alimony</a:t>
            </a:r>
            <a:r>
              <a:rPr lang="en-US" dirty="0"/>
              <a:t> = </a:t>
            </a:r>
            <a:r>
              <a:rPr lang="cs-CZ" dirty="0" err="1"/>
              <a:t>assets</a:t>
            </a:r>
            <a:r>
              <a:rPr lang="en-US" dirty="0"/>
              <a:t> (valuable in monetary terms) provided by one person to another for the purpose of supporting them, </a:t>
            </a:r>
            <a:endParaRPr lang="cs-CZ" dirty="0"/>
          </a:p>
          <a:p>
            <a:pPr>
              <a:spcAft>
                <a:spcPts val="600"/>
              </a:spcAft>
            </a:pPr>
            <a:r>
              <a:rPr lang="en-US" dirty="0"/>
              <a:t>i.e.</a:t>
            </a:r>
            <a:r>
              <a:rPr lang="cs-CZ" dirty="0"/>
              <a:t>:</a:t>
            </a:r>
            <a:r>
              <a:rPr lang="en-US" dirty="0"/>
              <a:t> </a:t>
            </a:r>
            <a:r>
              <a:rPr lang="en-US" b="1" dirty="0"/>
              <a:t>to satisfy their basic needs</a:t>
            </a:r>
            <a:endParaRPr lang="cs-CZ" b="1" dirty="0"/>
          </a:p>
          <a:p>
            <a:pPr>
              <a:spcAft>
                <a:spcPts val="600"/>
              </a:spcAft>
            </a:pPr>
            <a:endParaRPr lang="cs-CZ" dirty="0"/>
          </a:p>
          <a:p>
            <a:pPr>
              <a:spcAft>
                <a:spcPts val="600"/>
              </a:spcAft>
            </a:pPr>
            <a:r>
              <a:rPr lang="cs-CZ" b="1" dirty="0" err="1"/>
              <a:t>includes</a:t>
            </a:r>
            <a:r>
              <a:rPr lang="cs-CZ" b="1" dirty="0"/>
              <a:t>:</a:t>
            </a:r>
          </a:p>
          <a:p>
            <a:pPr>
              <a:spcAft>
                <a:spcPts val="600"/>
              </a:spcAft>
            </a:pPr>
            <a:r>
              <a:rPr lang="en-US" dirty="0"/>
              <a:t>► </a:t>
            </a:r>
            <a:r>
              <a:rPr lang="cs-CZ" dirty="0" err="1"/>
              <a:t>alimony</a:t>
            </a:r>
            <a:r>
              <a:rPr lang="cs-CZ" dirty="0"/>
              <a:t> </a:t>
            </a:r>
            <a:r>
              <a:rPr lang="cs-CZ" i="1" dirty="0" err="1"/>
              <a:t>stricto</a:t>
            </a:r>
            <a:r>
              <a:rPr lang="cs-CZ" i="1" dirty="0"/>
              <a:t> </a:t>
            </a:r>
            <a:r>
              <a:rPr lang="cs-CZ" i="1" dirty="0" err="1"/>
              <a:t>sensu</a:t>
            </a:r>
            <a:r>
              <a:rPr lang="cs-CZ" dirty="0"/>
              <a:t> </a:t>
            </a:r>
            <a:r>
              <a:rPr lang="en-US" dirty="0"/>
              <a:t>("</a:t>
            </a:r>
            <a:r>
              <a:rPr lang="cs-CZ" dirty="0" err="1"/>
              <a:t>alimentation</a:t>
            </a:r>
            <a:r>
              <a:rPr lang="en-US" dirty="0"/>
              <a:t>"</a:t>
            </a:r>
            <a:r>
              <a:rPr lang="cs-CZ" dirty="0"/>
              <a:t> / </a:t>
            </a:r>
            <a:r>
              <a:rPr lang="cs-CZ" dirty="0" err="1"/>
              <a:t>nourishment</a:t>
            </a:r>
            <a:r>
              <a:rPr lang="en-US" dirty="0"/>
              <a:t>)</a:t>
            </a:r>
            <a:endParaRPr lang="cs-CZ" dirty="0"/>
          </a:p>
          <a:p>
            <a:pPr>
              <a:spcAft>
                <a:spcPts val="600"/>
              </a:spcAft>
            </a:pPr>
            <a:r>
              <a:rPr lang="en-US" dirty="0"/>
              <a:t>► other material needs (clothing, footwear, etc.)</a:t>
            </a:r>
            <a:endParaRPr lang="cs-CZ" dirty="0"/>
          </a:p>
          <a:p>
            <a:pPr>
              <a:spcAft>
                <a:spcPts val="600"/>
              </a:spcAft>
            </a:pPr>
            <a:r>
              <a:rPr lang="en-US" dirty="0"/>
              <a:t>► cultural needs (leisure activities, etc.)</a:t>
            </a:r>
            <a:endParaRPr lang="cs-CZ" dirty="0"/>
          </a:p>
        </p:txBody>
      </p:sp>
    </p:spTree>
    <p:extLst>
      <p:ext uri="{BB962C8B-B14F-4D97-AF65-F5344CB8AC3E}">
        <p14:creationId xmlns:p14="http://schemas.microsoft.com/office/powerpoint/2010/main" val="116849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CA8B-4A96-4D4A-9CEA-AA81CAD5D4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9CC5773-33A3-7231-A8D4-DF0B049EE594}"/>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6B21542A-E9D9-E2CE-D253-03276C7FDBFA}"/>
              </a:ext>
            </a:extLst>
          </p:cNvPr>
          <p:cNvSpPr>
            <a:spLocks noGrp="1"/>
          </p:cNvSpPr>
          <p:nvPr>
            <p:ph sz="quarter" idx="13"/>
          </p:nvPr>
        </p:nvSpPr>
        <p:spPr>
          <a:xfrm>
            <a:off x="838200" y="2212429"/>
            <a:ext cx="10515600" cy="3964534"/>
          </a:xfrm>
        </p:spPr>
        <p:txBody>
          <a:bodyPr>
            <a:normAutofit/>
          </a:bodyPr>
          <a:lstStyle/>
          <a:p>
            <a:pPr algn="just"/>
            <a:r>
              <a:rPr lang="cs-CZ" b="1" dirty="0" err="1"/>
              <a:t>Fundamental</a:t>
            </a:r>
            <a:r>
              <a:rPr lang="cs-CZ" b="1" dirty="0"/>
              <a:t> </a:t>
            </a:r>
            <a:r>
              <a:rPr lang="cs-CZ" b="1" dirty="0" err="1"/>
              <a:t>characteristics</a:t>
            </a:r>
            <a:endParaRPr lang="cs-CZ" b="1" dirty="0"/>
          </a:p>
          <a:p>
            <a:pPr algn="just"/>
            <a:endParaRPr lang="cs-CZ" b="1" dirty="0"/>
          </a:p>
          <a:p>
            <a:pPr algn="just"/>
            <a:r>
              <a:rPr lang="en-US" b="1" dirty="0"/>
              <a:t>Parent</a:t>
            </a:r>
            <a:r>
              <a:rPr lang="cs-CZ" b="1" dirty="0" err="1"/>
              <a:t>ing</a:t>
            </a:r>
            <a:r>
              <a:rPr lang="en-US" b="1" dirty="0"/>
              <a:t> </a:t>
            </a:r>
            <a:r>
              <a:rPr lang="en-US" dirty="0"/>
              <a:t>= relationship between parents and children</a:t>
            </a:r>
            <a:endParaRPr lang="cs-CZ" dirty="0"/>
          </a:p>
          <a:p>
            <a:pPr algn="just"/>
            <a:endParaRPr lang="cs-CZ" dirty="0"/>
          </a:p>
          <a:p>
            <a:pPr algn="just"/>
            <a:r>
              <a:rPr lang="en-US" b="1" dirty="0"/>
              <a:t>Content of the relationship</a:t>
            </a:r>
            <a:r>
              <a:rPr lang="en-US" dirty="0"/>
              <a:t> = mutual </a:t>
            </a:r>
            <a:r>
              <a:rPr lang="cs-CZ" dirty="0" err="1"/>
              <a:t>duties</a:t>
            </a:r>
            <a:r>
              <a:rPr lang="en-US" dirty="0"/>
              <a:t> and mutual rights</a:t>
            </a:r>
            <a:r>
              <a:rPr lang="cs-CZ" dirty="0"/>
              <a:t> = </a:t>
            </a:r>
            <a:r>
              <a:rPr lang="en-US" dirty="0"/>
              <a:t>parental </a:t>
            </a:r>
            <a:r>
              <a:rPr lang="cs-CZ" dirty="0" err="1"/>
              <a:t>duties</a:t>
            </a:r>
            <a:r>
              <a:rPr lang="en-US" dirty="0"/>
              <a:t> and rights are mutual rights between parents and children that arise directly from the law (ex </a:t>
            </a:r>
            <a:r>
              <a:rPr lang="en-US" dirty="0" err="1"/>
              <a:t>lege</a:t>
            </a:r>
            <a:r>
              <a:rPr lang="en-US" dirty="0"/>
              <a:t>)</a:t>
            </a:r>
            <a:endParaRPr lang="cs-CZ" dirty="0"/>
          </a:p>
          <a:p>
            <a:pPr algn="just"/>
            <a:endParaRPr lang="cs-CZ" dirty="0"/>
          </a:p>
          <a:p>
            <a:pPr algn="just"/>
            <a:r>
              <a:rPr lang="en-US" dirty="0"/>
              <a:t>►</a:t>
            </a:r>
            <a:r>
              <a:rPr lang="en-US" b="1" dirty="0"/>
              <a:t> </a:t>
            </a:r>
            <a:r>
              <a:rPr lang="en-US" dirty="0"/>
              <a:t>The nature of the relationship is </a:t>
            </a:r>
            <a:r>
              <a:rPr lang="en-US" b="1" dirty="0"/>
              <a:t>private</a:t>
            </a:r>
            <a:r>
              <a:rPr lang="cs-CZ" b="1" dirty="0"/>
              <a:t> (not public)</a:t>
            </a:r>
          </a:p>
          <a:p>
            <a:pPr algn="just"/>
            <a:r>
              <a:rPr lang="en-US" dirty="0"/>
              <a:t>► </a:t>
            </a:r>
            <a:r>
              <a:rPr lang="cs-CZ" dirty="0"/>
              <a:t>N</a:t>
            </a:r>
            <a:r>
              <a:rPr lang="en-US" dirty="0"/>
              <a:t>o autonomy of will (e.g., parental responsibilities cannot be transferred by </a:t>
            </a:r>
            <a:r>
              <a:rPr lang="cs-CZ" dirty="0"/>
              <a:t>a </a:t>
            </a:r>
            <a:r>
              <a:rPr lang="en-US" dirty="0"/>
              <a:t>contract)</a:t>
            </a:r>
            <a:endParaRPr lang="cs-CZ" dirty="0"/>
          </a:p>
          <a:p>
            <a:pPr algn="just"/>
            <a:r>
              <a:rPr lang="en-US" dirty="0"/>
              <a:t>► They cannot be "given up" or "renounced</a:t>
            </a:r>
            <a:r>
              <a:rPr lang="cs-CZ" dirty="0"/>
              <a:t>/</a:t>
            </a:r>
            <a:r>
              <a:rPr lang="cs-CZ" dirty="0" err="1"/>
              <a:t>waived</a:t>
            </a:r>
            <a:r>
              <a:rPr lang="en-US" dirty="0"/>
              <a:t>"</a:t>
            </a:r>
            <a:endParaRPr lang="cs-CZ" dirty="0"/>
          </a:p>
          <a:p>
            <a:pPr algn="just"/>
            <a:r>
              <a:rPr lang="en-US" dirty="0"/>
              <a:t>► Decisions about them (or their exercise) fall within the jurisdiction of the court</a:t>
            </a:r>
          </a:p>
        </p:txBody>
      </p:sp>
    </p:spTree>
    <p:extLst>
      <p:ext uri="{BB962C8B-B14F-4D97-AF65-F5344CB8AC3E}">
        <p14:creationId xmlns:p14="http://schemas.microsoft.com/office/powerpoint/2010/main" val="41016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20D92-8A1D-9CB3-781C-36295E0BB9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A8AD79-F79A-01F4-C9A0-01F762FB1E63}"/>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547690FC-9EE0-7986-8102-87AA8B0D2FDE}"/>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en-US" b="1" dirty="0"/>
              <a:t>How </a:t>
            </a:r>
            <a:r>
              <a:rPr lang="cs-CZ" b="1" dirty="0" err="1"/>
              <a:t>the</a:t>
            </a:r>
            <a:r>
              <a:rPr lang="cs-CZ" b="1" dirty="0"/>
              <a:t> duty to </a:t>
            </a:r>
            <a:r>
              <a:rPr lang="cs-CZ" b="1" dirty="0" err="1"/>
              <a:t>maintain</a:t>
            </a:r>
            <a:r>
              <a:rPr lang="cs-CZ" b="1" dirty="0"/>
              <a:t> and support </a:t>
            </a:r>
            <a:r>
              <a:rPr lang="cs-CZ" b="1" dirty="0" err="1"/>
              <a:t>can</a:t>
            </a:r>
            <a:r>
              <a:rPr lang="cs-CZ" b="1" dirty="0"/>
              <a:t> </a:t>
            </a:r>
            <a:r>
              <a:rPr lang="cs-CZ" b="1" dirty="0" err="1"/>
              <a:t>be</a:t>
            </a:r>
            <a:r>
              <a:rPr lang="cs-CZ" b="1" dirty="0"/>
              <a:t> </a:t>
            </a:r>
            <a:r>
              <a:rPr lang="cs-CZ" b="1" dirty="0" err="1"/>
              <a:t>performed</a:t>
            </a:r>
            <a:r>
              <a:rPr lang="cs-CZ" b="1" dirty="0"/>
              <a:t>: </a:t>
            </a:r>
          </a:p>
          <a:p>
            <a:pPr>
              <a:spcAft>
                <a:spcPts val="600"/>
              </a:spcAft>
            </a:pPr>
            <a:endParaRPr lang="cs-CZ" dirty="0"/>
          </a:p>
          <a:p>
            <a:pPr>
              <a:spcAft>
                <a:spcPts val="600"/>
              </a:spcAft>
            </a:pPr>
            <a:r>
              <a:rPr lang="en-US" dirty="0"/>
              <a:t>► regular cash payments (Sec</a:t>
            </a:r>
            <a:r>
              <a:rPr lang="cs-CZ" dirty="0"/>
              <a:t>t.</a:t>
            </a:r>
            <a:r>
              <a:rPr lang="en-US" dirty="0"/>
              <a:t> 921)</a:t>
            </a:r>
            <a:endParaRPr lang="cs-CZ" dirty="0"/>
          </a:p>
          <a:p>
            <a:pPr>
              <a:spcAft>
                <a:spcPts val="600"/>
              </a:spcAft>
            </a:pPr>
            <a:endParaRPr lang="cs-CZ" dirty="0"/>
          </a:p>
          <a:p>
            <a:pPr>
              <a:spcAft>
                <a:spcPts val="600"/>
              </a:spcAft>
            </a:pPr>
            <a:r>
              <a:rPr lang="en-US" dirty="0"/>
              <a:t>► </a:t>
            </a:r>
            <a:r>
              <a:rPr lang="cs-CZ" dirty="0"/>
              <a:t>performance</a:t>
            </a:r>
            <a:r>
              <a:rPr lang="en-US" dirty="0"/>
              <a:t> </a:t>
            </a:r>
            <a:r>
              <a:rPr lang="cs-CZ" dirty="0" err="1"/>
              <a:t>of</a:t>
            </a:r>
            <a:r>
              <a:rPr lang="cs-CZ" dirty="0"/>
              <a:t> a natural</a:t>
            </a:r>
            <a:r>
              <a:rPr lang="en-US" dirty="0"/>
              <a:t> kind (e.g., provision of housing</a:t>
            </a:r>
            <a:r>
              <a:rPr lang="cs-CZ" dirty="0"/>
              <a:t>, food </a:t>
            </a:r>
            <a:r>
              <a:rPr lang="cs-CZ" dirty="0" err="1"/>
              <a:t>etc</a:t>
            </a:r>
            <a:r>
              <a:rPr lang="cs-CZ" dirty="0"/>
              <a:t>.</a:t>
            </a:r>
            <a:r>
              <a:rPr lang="en-US" dirty="0"/>
              <a:t>)</a:t>
            </a:r>
            <a:endParaRPr lang="cs-CZ" dirty="0"/>
          </a:p>
          <a:p>
            <a:pPr>
              <a:spcAft>
                <a:spcPts val="600"/>
              </a:spcAft>
            </a:pPr>
            <a:endParaRPr lang="cs-CZ" dirty="0"/>
          </a:p>
          <a:p>
            <a:pPr>
              <a:spcAft>
                <a:spcPts val="600"/>
              </a:spcAft>
            </a:pPr>
            <a:r>
              <a:rPr lang="en-US" dirty="0"/>
              <a:t>► personal care for the entitled person and the shared household</a:t>
            </a:r>
            <a:endParaRPr lang="cs-CZ" dirty="0"/>
          </a:p>
        </p:txBody>
      </p:sp>
    </p:spTree>
    <p:extLst>
      <p:ext uri="{BB962C8B-B14F-4D97-AF65-F5344CB8AC3E}">
        <p14:creationId xmlns:p14="http://schemas.microsoft.com/office/powerpoint/2010/main" val="873971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B404A-5537-F8A6-66E1-3B4048E025A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104D0F-3C39-53A6-6708-E1B492F7111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4F324500-4F3F-F1D0-3C99-33D5A109EF3A}"/>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Fundamental</a:t>
            </a:r>
            <a:r>
              <a:rPr lang="cs-CZ" b="1" dirty="0"/>
              <a:t> </a:t>
            </a:r>
            <a:r>
              <a:rPr lang="cs-CZ" b="1" dirty="0" err="1"/>
              <a:t>concepts</a:t>
            </a:r>
            <a:r>
              <a:rPr lang="cs-CZ" b="1" dirty="0"/>
              <a:t>:</a:t>
            </a:r>
          </a:p>
          <a:p>
            <a:pPr>
              <a:spcAft>
                <a:spcPts val="600"/>
              </a:spcAft>
            </a:pPr>
            <a:endParaRPr lang="cs-CZ" dirty="0"/>
          </a:p>
          <a:p>
            <a:pPr>
              <a:spcAft>
                <a:spcPts val="600"/>
              </a:spcAft>
            </a:pPr>
            <a:r>
              <a:rPr lang="cs-CZ" dirty="0"/>
              <a:t>Duty to </a:t>
            </a:r>
            <a:r>
              <a:rPr lang="cs-CZ" dirty="0" err="1"/>
              <a:t>maintain</a:t>
            </a:r>
            <a:r>
              <a:rPr lang="cs-CZ" dirty="0"/>
              <a:t> and support </a:t>
            </a:r>
            <a:r>
              <a:rPr lang="cs-CZ" dirty="0" err="1"/>
              <a:t>is</a:t>
            </a:r>
            <a:r>
              <a:rPr lang="cs-CZ" dirty="0"/>
              <a:t> a duty and </a:t>
            </a:r>
            <a:r>
              <a:rPr lang="cs-CZ" dirty="0" err="1"/>
              <a:t>right</a:t>
            </a:r>
            <a:r>
              <a:rPr lang="cs-CZ" dirty="0"/>
              <a:t> </a:t>
            </a:r>
            <a:r>
              <a:rPr lang="cs-CZ" dirty="0" err="1"/>
              <a:t>arising</a:t>
            </a:r>
            <a:r>
              <a:rPr lang="cs-CZ" dirty="0"/>
              <a:t> </a:t>
            </a:r>
            <a:r>
              <a:rPr lang="cs-CZ" dirty="0" err="1"/>
              <a:t>directly</a:t>
            </a:r>
            <a:r>
              <a:rPr lang="cs-CZ" dirty="0"/>
              <a:t> by </a:t>
            </a:r>
            <a:r>
              <a:rPr lang="cs-CZ" dirty="0" err="1"/>
              <a:t>the</a:t>
            </a:r>
            <a:r>
              <a:rPr lang="cs-CZ" dirty="0"/>
              <a:t> </a:t>
            </a:r>
            <a:r>
              <a:rPr lang="cs-CZ" dirty="0" err="1"/>
              <a:t>operation</a:t>
            </a:r>
            <a:r>
              <a:rPr lang="cs-CZ" dirty="0"/>
              <a:t> </a:t>
            </a:r>
            <a:r>
              <a:rPr lang="cs-CZ" dirty="0" err="1"/>
              <a:t>of</a:t>
            </a:r>
            <a:r>
              <a:rPr lang="cs-CZ" dirty="0"/>
              <a:t> </a:t>
            </a:r>
            <a:r>
              <a:rPr lang="cs-CZ" dirty="0" err="1"/>
              <a:t>law</a:t>
            </a:r>
            <a:r>
              <a:rPr lang="cs-CZ" dirty="0"/>
              <a:t> (</a:t>
            </a:r>
            <a:r>
              <a:rPr lang="cs-CZ" b="1" i="1" dirty="0"/>
              <a:t>ex lege</a:t>
            </a:r>
            <a:r>
              <a:rPr lang="cs-CZ" dirty="0"/>
              <a:t>)</a:t>
            </a:r>
          </a:p>
          <a:p>
            <a:pPr>
              <a:spcAft>
                <a:spcPts val="600"/>
              </a:spcAft>
            </a:pPr>
            <a:endParaRPr lang="cs-CZ" b="1" dirty="0"/>
          </a:p>
          <a:p>
            <a:pPr>
              <a:spcAft>
                <a:spcPts val="600"/>
              </a:spcAft>
            </a:pPr>
            <a:r>
              <a:rPr lang="en-US" dirty="0"/>
              <a:t>The fact that the law imposes a maintenance </a:t>
            </a:r>
            <a:r>
              <a:rPr lang="cs-CZ" dirty="0"/>
              <a:t>duty</a:t>
            </a:r>
            <a:r>
              <a:rPr lang="en-US" dirty="0"/>
              <a:t> on one person (e.g., a parent) and grants another person (e.g., that parent's child) the right to maintenance </a:t>
            </a:r>
            <a:r>
              <a:rPr lang="en-US" b="1" dirty="0">
                <a:solidFill>
                  <a:srgbClr val="FF0000"/>
                </a:solidFill>
              </a:rPr>
              <a:t>does not </a:t>
            </a:r>
            <a:r>
              <a:rPr lang="cs-CZ" b="1" dirty="0" err="1">
                <a:solidFill>
                  <a:srgbClr val="FF0000"/>
                </a:solidFill>
              </a:rPr>
              <a:t>necessarily</a:t>
            </a:r>
            <a:r>
              <a:rPr lang="cs-CZ" b="1" dirty="0">
                <a:solidFill>
                  <a:srgbClr val="FF0000"/>
                </a:solidFill>
              </a:rPr>
              <a:t> </a:t>
            </a:r>
            <a:r>
              <a:rPr lang="en-US" b="1" dirty="0">
                <a:solidFill>
                  <a:srgbClr val="FF0000"/>
                </a:solidFill>
              </a:rPr>
              <a:t>mean </a:t>
            </a:r>
            <a:r>
              <a:rPr lang="en-US" dirty="0"/>
              <a:t>that in a specific case the court will impose the </a:t>
            </a:r>
            <a:r>
              <a:rPr lang="cs-CZ" dirty="0"/>
              <a:t>duty</a:t>
            </a:r>
            <a:r>
              <a:rPr lang="en-US" dirty="0"/>
              <a:t> or grant the right</a:t>
            </a:r>
            <a:r>
              <a:rPr lang="en-US" b="1" dirty="0"/>
              <a:t>.</a:t>
            </a:r>
            <a:endParaRPr lang="cs-CZ" dirty="0"/>
          </a:p>
        </p:txBody>
      </p:sp>
    </p:spTree>
    <p:extLst>
      <p:ext uri="{BB962C8B-B14F-4D97-AF65-F5344CB8AC3E}">
        <p14:creationId xmlns:p14="http://schemas.microsoft.com/office/powerpoint/2010/main" val="3024128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B300-6F55-ADD8-40FA-5FDE9EFC968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3BD9BB3-FCDC-B46B-64F9-B9D5D173E7F8}"/>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BC1799C-500F-24A1-49F0-017BCFD7D97D}"/>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Kinds</a:t>
            </a:r>
            <a:r>
              <a:rPr lang="cs-CZ" b="1" dirty="0"/>
              <a:t> </a:t>
            </a:r>
            <a:r>
              <a:rPr lang="cs-CZ" b="1" dirty="0" err="1"/>
              <a:t>of</a:t>
            </a:r>
            <a:r>
              <a:rPr lang="cs-CZ" b="1" dirty="0"/>
              <a:t> Duty to </a:t>
            </a:r>
            <a:r>
              <a:rPr lang="cs-CZ" b="1" dirty="0" err="1"/>
              <a:t>Maintain</a:t>
            </a:r>
            <a:r>
              <a:rPr lang="cs-CZ" b="1" dirty="0"/>
              <a:t> and Support (Civil </a:t>
            </a:r>
            <a:r>
              <a:rPr lang="cs-CZ" b="1" dirty="0" err="1"/>
              <a:t>Code</a:t>
            </a:r>
            <a:r>
              <a:rPr lang="cs-CZ" b="1" dirty="0"/>
              <a:t>):</a:t>
            </a:r>
          </a:p>
          <a:p>
            <a:pPr>
              <a:spcAft>
                <a:spcPts val="600"/>
              </a:spcAft>
            </a:pPr>
            <a:r>
              <a:rPr lang="cs-CZ" dirty="0"/>
              <a:t>1) </a:t>
            </a:r>
            <a:r>
              <a:rPr lang="cs-CZ" dirty="0" err="1"/>
              <a:t>between</a:t>
            </a:r>
            <a:r>
              <a:rPr lang="cs-CZ" dirty="0"/>
              <a:t> </a:t>
            </a:r>
            <a:r>
              <a:rPr lang="cs-CZ" dirty="0" err="1"/>
              <a:t>spouses</a:t>
            </a:r>
            <a:r>
              <a:rPr lang="cs-CZ" dirty="0"/>
              <a:t> (</a:t>
            </a:r>
            <a:r>
              <a:rPr lang="cs-CZ" dirty="0" err="1"/>
              <a:t>Sect</a:t>
            </a:r>
            <a:r>
              <a:rPr lang="cs-CZ" dirty="0"/>
              <a:t>. 697 et </a:t>
            </a:r>
            <a:r>
              <a:rPr lang="cs-CZ" dirty="0" err="1"/>
              <a:t>seq</a:t>
            </a:r>
            <a:r>
              <a:rPr lang="cs-CZ" dirty="0"/>
              <a:t>.), i. e. </a:t>
            </a:r>
            <a:r>
              <a:rPr lang="cs-CZ" dirty="0" err="1"/>
              <a:t>also</a:t>
            </a:r>
            <a:r>
              <a:rPr lang="cs-CZ" dirty="0"/>
              <a:t> </a:t>
            </a:r>
            <a:r>
              <a:rPr lang="cs-CZ" dirty="0" err="1"/>
              <a:t>between</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r>
              <a:rPr lang="cs-CZ" dirty="0"/>
              <a:t>2) </a:t>
            </a:r>
            <a:r>
              <a:rPr lang="cs-CZ" dirty="0" err="1"/>
              <a:t>between</a:t>
            </a:r>
            <a:r>
              <a:rPr lang="cs-CZ" dirty="0"/>
              <a:t> </a:t>
            </a:r>
            <a:r>
              <a:rPr lang="cs-CZ" dirty="0" err="1"/>
              <a:t>divorces</a:t>
            </a:r>
            <a:r>
              <a:rPr lang="cs-CZ" dirty="0"/>
              <a:t> </a:t>
            </a:r>
            <a:r>
              <a:rPr lang="cs-CZ" dirty="0" err="1"/>
              <a:t>spoused</a:t>
            </a:r>
            <a:r>
              <a:rPr lang="cs-CZ" dirty="0"/>
              <a:t> (</a:t>
            </a:r>
            <a:r>
              <a:rPr lang="cs-CZ" dirty="0" err="1"/>
              <a:t>Sect</a:t>
            </a:r>
            <a:r>
              <a:rPr lang="cs-CZ" dirty="0"/>
              <a:t>. 760 et </a:t>
            </a:r>
            <a:r>
              <a:rPr lang="cs-CZ" dirty="0" err="1"/>
              <a:t>seq</a:t>
            </a:r>
            <a:r>
              <a:rPr lang="cs-CZ" dirty="0"/>
              <a:t>.), i. e. </a:t>
            </a:r>
            <a:r>
              <a:rPr lang="cs-CZ" dirty="0" err="1"/>
              <a:t>also</a:t>
            </a:r>
            <a:r>
              <a:rPr lang="cs-CZ" dirty="0"/>
              <a:t> </a:t>
            </a:r>
            <a:r>
              <a:rPr lang="cs-CZ" dirty="0" err="1"/>
              <a:t>between</a:t>
            </a:r>
            <a:r>
              <a:rPr lang="cs-CZ" dirty="0"/>
              <a:t> </a:t>
            </a:r>
            <a:r>
              <a:rPr lang="cs-CZ" dirty="0" err="1"/>
              <a:t>between</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r>
              <a:rPr lang="cs-CZ" dirty="0"/>
              <a:t>3) </a:t>
            </a:r>
            <a:r>
              <a:rPr lang="cs-CZ" dirty="0" err="1"/>
              <a:t>between</a:t>
            </a:r>
            <a:r>
              <a:rPr lang="cs-CZ" dirty="0"/>
              <a:t> </a:t>
            </a:r>
            <a:r>
              <a:rPr lang="cs-CZ" dirty="0" err="1"/>
              <a:t>ancestors</a:t>
            </a:r>
            <a:r>
              <a:rPr lang="cs-CZ" dirty="0"/>
              <a:t> and </a:t>
            </a:r>
            <a:r>
              <a:rPr lang="cs-CZ" dirty="0" err="1"/>
              <a:t>descendants</a:t>
            </a:r>
            <a:r>
              <a:rPr lang="cs-CZ" dirty="0"/>
              <a:t> (</a:t>
            </a:r>
            <a:r>
              <a:rPr lang="cs-CZ" dirty="0" err="1"/>
              <a:t>Sect</a:t>
            </a:r>
            <a:r>
              <a:rPr lang="cs-CZ" dirty="0"/>
              <a:t>. 910 et </a:t>
            </a:r>
            <a:r>
              <a:rPr lang="cs-CZ" dirty="0" err="1"/>
              <a:t>seq</a:t>
            </a:r>
            <a:r>
              <a:rPr lang="cs-CZ" dirty="0"/>
              <a:t>.)</a:t>
            </a:r>
          </a:p>
          <a:p>
            <a:pPr>
              <a:spcAft>
                <a:spcPts val="600"/>
              </a:spcAft>
            </a:pPr>
            <a:r>
              <a:rPr lang="cs-CZ" dirty="0"/>
              <a:t>3.1) </a:t>
            </a:r>
            <a:r>
              <a:rPr lang="cs-CZ" dirty="0" err="1"/>
              <a:t>parents</a:t>
            </a:r>
            <a:r>
              <a:rPr lang="cs-CZ" dirty="0"/>
              <a:t> </a:t>
            </a:r>
            <a:r>
              <a:rPr lang="cs-CZ" dirty="0" err="1"/>
              <a:t>towards</a:t>
            </a:r>
            <a:r>
              <a:rPr lang="cs-CZ" dirty="0"/>
              <a:t> a </a:t>
            </a:r>
            <a:r>
              <a:rPr lang="cs-CZ" dirty="0" err="1"/>
              <a:t>child</a:t>
            </a:r>
            <a:endParaRPr lang="cs-CZ" dirty="0"/>
          </a:p>
          <a:p>
            <a:pPr>
              <a:spcAft>
                <a:spcPts val="600"/>
              </a:spcAft>
            </a:pPr>
            <a:r>
              <a:rPr lang="cs-CZ" dirty="0"/>
              <a:t>3.2) </a:t>
            </a:r>
            <a:r>
              <a:rPr lang="cs-CZ" dirty="0" err="1"/>
              <a:t>other</a:t>
            </a:r>
            <a:r>
              <a:rPr lang="cs-CZ" dirty="0"/>
              <a:t> </a:t>
            </a:r>
            <a:r>
              <a:rPr lang="cs-CZ" dirty="0" err="1"/>
              <a:t>relatives</a:t>
            </a:r>
            <a:r>
              <a:rPr lang="cs-CZ" dirty="0"/>
              <a:t> </a:t>
            </a:r>
            <a:r>
              <a:rPr lang="cs-CZ" dirty="0" err="1"/>
              <a:t>towards</a:t>
            </a:r>
            <a:r>
              <a:rPr lang="cs-CZ" dirty="0"/>
              <a:t> a </a:t>
            </a:r>
            <a:r>
              <a:rPr lang="cs-CZ" dirty="0" err="1"/>
              <a:t>child</a:t>
            </a:r>
            <a:endParaRPr lang="cs-CZ" dirty="0"/>
          </a:p>
          <a:p>
            <a:pPr>
              <a:spcAft>
                <a:spcPts val="600"/>
              </a:spcAft>
            </a:pPr>
            <a:r>
              <a:rPr lang="cs-CZ" dirty="0"/>
              <a:t>3.3) </a:t>
            </a:r>
            <a:r>
              <a:rPr lang="cs-CZ" dirty="0" err="1"/>
              <a:t>descendants</a:t>
            </a:r>
            <a:r>
              <a:rPr lang="cs-CZ" dirty="0"/>
              <a:t> </a:t>
            </a:r>
            <a:r>
              <a:rPr lang="cs-CZ" dirty="0" err="1"/>
              <a:t>towards</a:t>
            </a:r>
            <a:r>
              <a:rPr lang="cs-CZ" dirty="0"/>
              <a:t> </a:t>
            </a:r>
            <a:r>
              <a:rPr lang="cs-CZ" dirty="0" err="1"/>
              <a:t>ancestors</a:t>
            </a:r>
            <a:endParaRPr lang="cs-CZ" dirty="0"/>
          </a:p>
          <a:p>
            <a:pPr>
              <a:spcAft>
                <a:spcPts val="600"/>
              </a:spcAft>
            </a:pPr>
            <a:r>
              <a:rPr lang="cs-CZ" dirty="0"/>
              <a:t>4) m</a:t>
            </a:r>
            <a:r>
              <a:rPr lang="en-US" dirty="0" err="1"/>
              <a:t>aintenance</a:t>
            </a:r>
            <a:r>
              <a:rPr lang="en-US" dirty="0"/>
              <a:t> and support, and provision for the payment of certain costs for an unmarried mother </a:t>
            </a:r>
            <a:r>
              <a:rPr lang="cs-CZ" dirty="0"/>
              <a:t>(</a:t>
            </a:r>
            <a:r>
              <a:rPr lang="cs-CZ" dirty="0" err="1"/>
              <a:t>Sect</a:t>
            </a:r>
            <a:r>
              <a:rPr lang="cs-CZ" dirty="0"/>
              <a:t>. 920)</a:t>
            </a:r>
          </a:p>
        </p:txBody>
      </p:sp>
    </p:spTree>
    <p:extLst>
      <p:ext uri="{BB962C8B-B14F-4D97-AF65-F5344CB8AC3E}">
        <p14:creationId xmlns:p14="http://schemas.microsoft.com/office/powerpoint/2010/main" val="3037631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13BC-71C8-AA12-525D-E477BB2D72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DF7EA3-FF1B-9FFA-38EF-93D03573039D}"/>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E969A19D-1146-4A56-B29B-66E258B33CD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Kinds</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dirty="0"/>
              <a:t>5) </a:t>
            </a:r>
            <a:r>
              <a:rPr lang="cs-CZ" dirty="0" err="1"/>
              <a:t>between</a:t>
            </a:r>
            <a:r>
              <a:rPr lang="cs-CZ" dirty="0"/>
              <a:t> </a:t>
            </a:r>
            <a:r>
              <a:rPr lang="cs-CZ" dirty="0" err="1"/>
              <a:t>registered</a:t>
            </a:r>
            <a:r>
              <a:rPr lang="cs-CZ" dirty="0"/>
              <a:t> </a:t>
            </a:r>
            <a:r>
              <a:rPr lang="cs-CZ" dirty="0" err="1"/>
              <a:t>partners</a:t>
            </a:r>
            <a:endParaRPr lang="cs-CZ" dirty="0"/>
          </a:p>
          <a:p>
            <a:pPr>
              <a:spcAft>
                <a:spcPts val="600"/>
              </a:spcAft>
            </a:pPr>
            <a:r>
              <a:rPr lang="cs-CZ" dirty="0"/>
              <a:t>6) </a:t>
            </a:r>
            <a:r>
              <a:rPr lang="cs-CZ" dirty="0" err="1"/>
              <a:t>between</a:t>
            </a:r>
            <a:r>
              <a:rPr lang="cs-CZ" dirty="0"/>
              <a:t> </a:t>
            </a:r>
            <a:r>
              <a:rPr lang="cs-CZ" dirty="0" err="1"/>
              <a:t>former</a:t>
            </a:r>
            <a:r>
              <a:rPr lang="cs-CZ" dirty="0"/>
              <a:t> (ex-) </a:t>
            </a:r>
            <a:r>
              <a:rPr lang="cs-CZ" dirty="0" err="1"/>
              <a:t>registered</a:t>
            </a:r>
            <a:r>
              <a:rPr lang="cs-CZ" dirty="0"/>
              <a:t> </a:t>
            </a:r>
            <a:r>
              <a:rPr lang="cs-CZ" dirty="0" err="1"/>
              <a:t>parnters</a:t>
            </a:r>
            <a:endParaRPr lang="cs-CZ" dirty="0"/>
          </a:p>
          <a:p>
            <a:pPr>
              <a:spcAft>
                <a:spcPts val="600"/>
              </a:spcAft>
            </a:pPr>
            <a:r>
              <a:rPr lang="cs-CZ" dirty="0"/>
              <a:t>(</a:t>
            </a:r>
            <a:r>
              <a:rPr lang="cs-CZ" dirty="0" err="1"/>
              <a:t>Act</a:t>
            </a:r>
            <a:r>
              <a:rPr lang="cs-CZ" dirty="0"/>
              <a:t> No. 115/2006 </a:t>
            </a:r>
            <a:r>
              <a:rPr lang="cs-CZ" dirty="0" err="1"/>
              <a:t>Coll</a:t>
            </a:r>
            <a:r>
              <a:rPr lang="cs-CZ" dirty="0"/>
              <a:t>., on </a:t>
            </a:r>
            <a:r>
              <a:rPr lang="cs-CZ" dirty="0" err="1"/>
              <a:t>registered</a:t>
            </a:r>
            <a:r>
              <a:rPr lang="cs-CZ" dirty="0"/>
              <a:t> </a:t>
            </a:r>
            <a:r>
              <a:rPr lang="cs-CZ" dirty="0" err="1"/>
              <a:t>partnership</a:t>
            </a:r>
            <a:r>
              <a:rPr lang="cs-CZ" dirty="0"/>
              <a:t>)</a:t>
            </a:r>
          </a:p>
          <a:p>
            <a:pPr>
              <a:spcAft>
                <a:spcPts val="600"/>
              </a:spcAft>
            </a:pPr>
            <a:endParaRPr lang="cs-CZ" dirty="0"/>
          </a:p>
          <a:p>
            <a:pPr>
              <a:spcAft>
                <a:spcPts val="600"/>
              </a:spcAft>
            </a:pPr>
            <a:r>
              <a:rPr lang="cs-CZ" b="1" dirty="0">
                <a:solidFill>
                  <a:srgbClr val="FF0000"/>
                </a:solidFill>
              </a:rPr>
              <a:t>X</a:t>
            </a:r>
            <a:r>
              <a:rPr lang="cs-CZ" dirty="0"/>
              <a:t> </a:t>
            </a:r>
          </a:p>
          <a:p>
            <a:pPr>
              <a:spcAft>
                <a:spcPts val="600"/>
              </a:spcAft>
            </a:pPr>
            <a:r>
              <a:rPr lang="cs-CZ" dirty="0" err="1"/>
              <a:t>Sect</a:t>
            </a:r>
            <a:r>
              <a:rPr lang="cs-CZ" dirty="0"/>
              <a:t>. 1665 et </a:t>
            </a:r>
            <a:r>
              <a:rPr lang="cs-CZ" dirty="0" err="1"/>
              <a:t>seq</a:t>
            </a:r>
            <a:r>
              <a:rPr lang="cs-CZ" dirty="0"/>
              <a:t>. </a:t>
            </a:r>
            <a:r>
              <a:rPr lang="cs-CZ" b="1" dirty="0">
                <a:solidFill>
                  <a:srgbClr val="FF0000"/>
                </a:solidFill>
              </a:rPr>
              <a:t>r</a:t>
            </a:r>
            <a:r>
              <a:rPr lang="en-US" b="1" dirty="0" err="1">
                <a:solidFill>
                  <a:srgbClr val="FF0000"/>
                </a:solidFill>
              </a:rPr>
              <a:t>ight</a:t>
            </a:r>
            <a:r>
              <a:rPr lang="en-US" b="1" dirty="0">
                <a:solidFill>
                  <a:srgbClr val="FF0000"/>
                </a:solidFill>
              </a:rPr>
              <a:t> of certain persons to provision for life</a:t>
            </a:r>
            <a:endParaRPr lang="cs-CZ" b="1" dirty="0">
              <a:solidFill>
                <a:srgbClr val="FF0000"/>
              </a:solidFill>
            </a:endParaRPr>
          </a:p>
          <a:p>
            <a:pPr>
              <a:spcAft>
                <a:spcPts val="600"/>
              </a:spcAft>
            </a:pPr>
            <a:r>
              <a:rPr lang="cs-CZ" dirty="0" err="1"/>
              <a:t>law</a:t>
            </a:r>
            <a:r>
              <a:rPr lang="cs-CZ" dirty="0"/>
              <a:t> </a:t>
            </a:r>
            <a:r>
              <a:rPr lang="cs-CZ" dirty="0" err="1"/>
              <a:t>of</a:t>
            </a:r>
            <a:r>
              <a:rPr lang="cs-CZ" dirty="0"/>
              <a:t> </a:t>
            </a:r>
            <a:r>
              <a:rPr lang="cs-CZ" dirty="0" err="1"/>
              <a:t>succession</a:t>
            </a:r>
            <a:r>
              <a:rPr lang="cs-CZ" dirty="0"/>
              <a:t> (</a:t>
            </a:r>
            <a:r>
              <a:rPr lang="cs-CZ" dirty="0" err="1"/>
              <a:t>short</a:t>
            </a:r>
            <a:r>
              <a:rPr lang="cs-CZ" dirty="0"/>
              <a:t>-term </a:t>
            </a:r>
            <a:r>
              <a:rPr lang="cs-CZ" dirty="0" err="1"/>
              <a:t>provision</a:t>
            </a:r>
            <a:r>
              <a:rPr lang="cs-CZ" dirty="0"/>
              <a:t> </a:t>
            </a:r>
            <a:r>
              <a:rPr lang="cs-CZ" dirty="0" err="1"/>
              <a:t>for</a:t>
            </a:r>
            <a:r>
              <a:rPr lang="cs-CZ" dirty="0"/>
              <a:t> </a:t>
            </a:r>
            <a:r>
              <a:rPr lang="cs-CZ" dirty="0" err="1"/>
              <a:t>some</a:t>
            </a:r>
            <a:r>
              <a:rPr lang="cs-CZ" dirty="0"/>
              <a:t> </a:t>
            </a:r>
            <a:r>
              <a:rPr lang="cs-CZ" dirty="0" err="1"/>
              <a:t>persons</a:t>
            </a:r>
            <a:r>
              <a:rPr lang="cs-CZ" dirty="0"/>
              <a:t> </a:t>
            </a:r>
            <a:r>
              <a:rPr lang="cs-CZ" dirty="0" err="1"/>
              <a:t>linked</a:t>
            </a:r>
            <a:r>
              <a:rPr lang="cs-CZ" dirty="0"/>
              <a:t> </a:t>
            </a:r>
            <a:r>
              <a:rPr lang="cs-CZ" dirty="0" err="1"/>
              <a:t>with</a:t>
            </a:r>
            <a:r>
              <a:rPr lang="cs-CZ" dirty="0"/>
              <a:t> </a:t>
            </a:r>
            <a:r>
              <a:rPr lang="cs-CZ" dirty="0" err="1"/>
              <a:t>the</a:t>
            </a:r>
            <a:r>
              <a:rPr lang="cs-CZ" dirty="0"/>
              <a:t> </a:t>
            </a:r>
            <a:r>
              <a:rPr lang="cs-CZ" dirty="0" err="1"/>
              <a:t>decedent</a:t>
            </a:r>
            <a:r>
              <a:rPr lang="cs-CZ" dirty="0"/>
              <a:t>)</a:t>
            </a:r>
          </a:p>
        </p:txBody>
      </p:sp>
    </p:spTree>
    <p:extLst>
      <p:ext uri="{BB962C8B-B14F-4D97-AF65-F5344CB8AC3E}">
        <p14:creationId xmlns:p14="http://schemas.microsoft.com/office/powerpoint/2010/main" val="3104904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5A4EA-9790-D4A7-2F06-8D1E5D2453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5A352A-EB7E-1852-8E33-0B090AED03C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AD00539E-5F9B-2D59-F8E8-4AEB1A41D7A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b="1" dirty="0" err="1"/>
              <a:t>general</a:t>
            </a:r>
            <a:r>
              <a:rPr lang="cs-CZ" b="1" dirty="0"/>
              <a:t> </a:t>
            </a:r>
            <a:r>
              <a:rPr lang="cs-CZ" b="1" dirty="0" err="1"/>
              <a:t>criterion</a:t>
            </a:r>
            <a:endParaRPr lang="cs-CZ" b="1" dirty="0"/>
          </a:p>
          <a:p>
            <a:pPr>
              <a:spcAft>
                <a:spcPts val="600"/>
              </a:spcAft>
            </a:pPr>
            <a:endParaRPr lang="cs-CZ" dirty="0"/>
          </a:p>
          <a:p>
            <a:pPr>
              <a:spcAft>
                <a:spcPts val="600"/>
              </a:spcAft>
            </a:pPr>
            <a:r>
              <a:rPr lang="cs-CZ" b="1" dirty="0">
                <a:solidFill>
                  <a:srgbClr val="FF0000"/>
                </a:solidFill>
              </a:rPr>
              <a:t>X</a:t>
            </a:r>
          </a:p>
          <a:p>
            <a:pPr>
              <a:spcAft>
                <a:spcPts val="600"/>
              </a:spcAft>
            </a:pPr>
            <a:endParaRPr lang="cs-CZ" dirty="0"/>
          </a:p>
          <a:p>
            <a:pPr>
              <a:spcAft>
                <a:spcPts val="600"/>
              </a:spcAft>
            </a:pPr>
            <a:r>
              <a:rPr lang="cs-CZ" b="1" dirty="0" err="1"/>
              <a:t>special</a:t>
            </a:r>
            <a:r>
              <a:rPr lang="cs-CZ" b="1" dirty="0"/>
              <a:t> </a:t>
            </a:r>
            <a:r>
              <a:rPr lang="cs-CZ" b="1" dirty="0" err="1"/>
              <a:t>criteria</a:t>
            </a:r>
            <a:r>
              <a:rPr lang="cs-CZ" b="1" dirty="0"/>
              <a:t> </a:t>
            </a:r>
          </a:p>
          <a:p>
            <a:pPr>
              <a:spcAft>
                <a:spcPts val="600"/>
              </a:spcAft>
            </a:pPr>
            <a:r>
              <a:rPr lang="cs-CZ" dirty="0"/>
              <a:t>(</a:t>
            </a:r>
            <a:r>
              <a:rPr lang="cs-CZ" dirty="0" err="1"/>
              <a:t>for</a:t>
            </a:r>
            <a:r>
              <a:rPr lang="cs-CZ" dirty="0"/>
              <a:t> </a:t>
            </a:r>
            <a:r>
              <a:rPr lang="cs-CZ" dirty="0" err="1"/>
              <a:t>individual</a:t>
            </a:r>
            <a:r>
              <a:rPr lang="cs-CZ" dirty="0"/>
              <a:t> </a:t>
            </a:r>
            <a:r>
              <a:rPr lang="cs-CZ" dirty="0" err="1"/>
              <a:t>kinds</a:t>
            </a:r>
            <a:r>
              <a:rPr lang="cs-CZ" dirty="0"/>
              <a:t> </a:t>
            </a:r>
            <a:r>
              <a:rPr lang="cs-CZ" dirty="0" err="1"/>
              <a:t>of</a:t>
            </a:r>
            <a:r>
              <a:rPr lang="cs-CZ" dirty="0"/>
              <a:t> duty to </a:t>
            </a:r>
            <a:r>
              <a:rPr lang="cs-CZ" dirty="0" err="1"/>
              <a:t>maintain</a:t>
            </a:r>
            <a:r>
              <a:rPr lang="cs-CZ" dirty="0"/>
              <a:t> and support)</a:t>
            </a:r>
          </a:p>
        </p:txBody>
      </p:sp>
    </p:spTree>
    <p:extLst>
      <p:ext uri="{BB962C8B-B14F-4D97-AF65-F5344CB8AC3E}">
        <p14:creationId xmlns:p14="http://schemas.microsoft.com/office/powerpoint/2010/main" val="326626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561BB-C76A-30FC-7FDC-B05559D3EB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154903-38E0-A717-E948-9E99F11CC77B}"/>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F0BF64A3-37DD-4B21-D566-89459BB8BC0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a:t>
            </a:r>
          </a:p>
          <a:p>
            <a:pPr>
              <a:spcAft>
                <a:spcPts val="600"/>
              </a:spcAft>
            </a:pPr>
            <a:endParaRPr lang="cs-CZ" dirty="0"/>
          </a:p>
          <a:p>
            <a:pPr>
              <a:spcAft>
                <a:spcPts val="600"/>
              </a:spcAft>
            </a:pPr>
            <a:r>
              <a:rPr lang="cs-CZ" b="1" dirty="0" err="1"/>
              <a:t>general</a:t>
            </a:r>
            <a:r>
              <a:rPr lang="cs-CZ" b="1" dirty="0"/>
              <a:t> </a:t>
            </a:r>
            <a:r>
              <a:rPr lang="cs-CZ" b="1" dirty="0" err="1"/>
              <a:t>criterion</a:t>
            </a:r>
            <a:r>
              <a:rPr lang="cs-CZ" dirty="0"/>
              <a:t> (</a:t>
            </a:r>
            <a:r>
              <a:rPr lang="cs-CZ" dirty="0" err="1"/>
              <a:t>Sect</a:t>
            </a:r>
            <a:r>
              <a:rPr lang="cs-CZ" dirty="0"/>
              <a:t>. 913)</a:t>
            </a:r>
          </a:p>
          <a:p>
            <a:pPr>
              <a:spcAft>
                <a:spcPts val="600"/>
              </a:spcAft>
            </a:pPr>
            <a:endParaRPr lang="cs-CZ" dirty="0"/>
          </a:p>
          <a:p>
            <a:pPr>
              <a:spcAft>
                <a:spcPts val="600"/>
              </a:spcAft>
            </a:pPr>
            <a:r>
              <a:rPr lang="en-US" dirty="0"/>
              <a:t>► </a:t>
            </a:r>
            <a:r>
              <a:rPr lang="cs-CZ" dirty="0" err="1"/>
              <a:t>obligor</a:t>
            </a:r>
            <a:r>
              <a:rPr lang="cs-CZ" dirty="0"/>
              <a:t>: </a:t>
            </a:r>
            <a:r>
              <a:rPr lang="en-US" dirty="0"/>
              <a:t>his abilities, potential and property situation</a:t>
            </a:r>
            <a:endParaRPr lang="cs-CZ" dirty="0"/>
          </a:p>
          <a:p>
            <a:pPr>
              <a:spcAft>
                <a:spcPts val="600"/>
              </a:spcAft>
            </a:pPr>
            <a:endParaRPr lang="cs-CZ" dirty="0"/>
          </a:p>
          <a:p>
            <a:pPr>
              <a:spcAft>
                <a:spcPts val="600"/>
              </a:spcAft>
            </a:pPr>
            <a:r>
              <a:rPr lang="en-US" dirty="0"/>
              <a:t>► </a:t>
            </a:r>
            <a:r>
              <a:rPr lang="cs-CZ" dirty="0" err="1"/>
              <a:t>obligee</a:t>
            </a:r>
            <a:r>
              <a:rPr lang="cs-CZ" dirty="0"/>
              <a:t> (</a:t>
            </a:r>
            <a:r>
              <a:rPr lang="cs-CZ" dirty="0" err="1"/>
              <a:t>entitled</a:t>
            </a:r>
            <a:r>
              <a:rPr lang="cs-CZ" dirty="0"/>
              <a:t> person): </a:t>
            </a:r>
            <a:r>
              <a:rPr lang="en-US" dirty="0"/>
              <a:t>justified needs and property situation</a:t>
            </a:r>
            <a:endParaRPr lang="cs-CZ" dirty="0"/>
          </a:p>
          <a:p>
            <a:pPr>
              <a:spcAft>
                <a:spcPts val="600"/>
              </a:spcAft>
            </a:pPr>
            <a:endParaRPr lang="cs-CZ" dirty="0"/>
          </a:p>
          <a:p>
            <a:pPr>
              <a:spcAft>
                <a:spcPts val="600"/>
              </a:spcAft>
            </a:pPr>
            <a:r>
              <a:rPr lang="en-US" dirty="0"/>
              <a:t>►</a:t>
            </a:r>
            <a:r>
              <a:rPr lang="cs-CZ" dirty="0" err="1"/>
              <a:t>good</a:t>
            </a:r>
            <a:r>
              <a:rPr lang="cs-CZ" dirty="0"/>
              <a:t> </a:t>
            </a:r>
            <a:r>
              <a:rPr lang="cs-CZ" dirty="0" err="1"/>
              <a:t>morals</a:t>
            </a:r>
            <a:r>
              <a:rPr lang="cs-CZ" dirty="0"/>
              <a:t> (</a:t>
            </a:r>
            <a:r>
              <a:rPr lang="cs-CZ" dirty="0" err="1"/>
              <a:t>Sect</a:t>
            </a:r>
            <a:r>
              <a:rPr lang="cs-CZ" dirty="0"/>
              <a:t>. 2 para 3)</a:t>
            </a:r>
          </a:p>
        </p:txBody>
      </p:sp>
    </p:spTree>
    <p:extLst>
      <p:ext uri="{BB962C8B-B14F-4D97-AF65-F5344CB8AC3E}">
        <p14:creationId xmlns:p14="http://schemas.microsoft.com/office/powerpoint/2010/main" val="321616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C981-726F-82FA-05EF-B4A1FB0CFBA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85E2AE-A939-90A1-C32A-FC792273FEB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EBDA113B-0E2F-4212-E1C7-7815EAAA1846}"/>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general</a:t>
            </a:r>
            <a:r>
              <a:rPr lang="cs-CZ" b="1" dirty="0"/>
              <a:t> </a:t>
            </a:r>
            <a:r>
              <a:rPr lang="cs-CZ" b="1" dirty="0" err="1"/>
              <a:t>criterion</a:t>
            </a:r>
            <a:r>
              <a:rPr lang="cs-CZ" dirty="0"/>
              <a:t> </a:t>
            </a:r>
            <a:r>
              <a:rPr lang="cs-CZ" b="1" dirty="0"/>
              <a:t>–</a:t>
            </a:r>
            <a:r>
              <a:rPr lang="cs-CZ" dirty="0"/>
              <a:t> </a:t>
            </a:r>
            <a:r>
              <a:rPr lang="cs-CZ" b="1" dirty="0" err="1">
                <a:solidFill>
                  <a:srgbClr val="FF0000"/>
                </a:solidFill>
              </a:rPr>
              <a:t>potential</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obligor</a:t>
            </a:r>
            <a:r>
              <a:rPr lang="cs-CZ" b="1" dirty="0">
                <a:solidFill>
                  <a:srgbClr val="FF0000"/>
                </a:solidFill>
              </a:rPr>
              <a:t>:</a:t>
            </a:r>
          </a:p>
          <a:p>
            <a:pPr>
              <a:spcAft>
                <a:spcPts val="600"/>
              </a:spcAft>
            </a:pPr>
            <a:endParaRPr lang="cs-CZ" dirty="0"/>
          </a:p>
          <a:p>
            <a:pPr>
              <a:spcAft>
                <a:spcPts val="600"/>
              </a:spcAft>
            </a:pPr>
            <a:r>
              <a:rPr lang="en-US" dirty="0"/>
              <a:t>When </a:t>
            </a:r>
            <a:r>
              <a:rPr lang="en-US" b="1" dirty="0"/>
              <a:t>determining </a:t>
            </a:r>
            <a:r>
              <a:rPr lang="en-US" b="1" dirty="0">
                <a:solidFill>
                  <a:srgbClr val="FF0000"/>
                </a:solidFill>
              </a:rPr>
              <a:t>the amount of potential income</a:t>
            </a:r>
            <a:r>
              <a:rPr lang="en-US" dirty="0"/>
              <a:t>, the court does not base its decision on the higher income that the obligated person previously earned, but on </a:t>
            </a:r>
            <a:r>
              <a:rPr lang="en-US" b="1" dirty="0"/>
              <a:t>the income that the obligated person </a:t>
            </a:r>
            <a:r>
              <a:rPr lang="en-US" b="1" dirty="0">
                <a:solidFill>
                  <a:srgbClr val="FF0000"/>
                </a:solidFill>
              </a:rPr>
              <a:t>could earn given their actual abilities and possibilities </a:t>
            </a:r>
            <a:r>
              <a:rPr lang="en-US" dirty="0"/>
              <a:t>(including financial), determined by, among other things, their physical condition, talents, education, work experience, and supply and demand in a reasonably defined regional labor market.</a:t>
            </a:r>
            <a:endParaRPr lang="cs-CZ" dirty="0"/>
          </a:p>
          <a:p>
            <a:pPr algn="r">
              <a:spcAft>
                <a:spcPts val="600"/>
              </a:spcAft>
            </a:pPr>
            <a:br>
              <a:rPr lang="cs-CZ" dirty="0"/>
            </a:br>
            <a:r>
              <a:rPr lang="cs-CZ" dirty="0"/>
              <a:t>SC </a:t>
            </a:r>
            <a:r>
              <a:rPr lang="cs-CZ" dirty="0" err="1"/>
              <a:t>Standing</a:t>
            </a:r>
            <a:r>
              <a:rPr lang="cs-CZ" dirty="0"/>
              <a:t> No </a:t>
            </a:r>
            <a:r>
              <a:rPr lang="cs-CZ" dirty="0" err="1"/>
              <a:t>Cpjn</a:t>
            </a:r>
            <a:r>
              <a:rPr lang="cs-CZ" dirty="0"/>
              <a:t> 204/2012 (R 110/2016)</a:t>
            </a:r>
          </a:p>
        </p:txBody>
      </p:sp>
    </p:spTree>
    <p:extLst>
      <p:ext uri="{BB962C8B-B14F-4D97-AF65-F5344CB8AC3E}">
        <p14:creationId xmlns:p14="http://schemas.microsoft.com/office/powerpoint/2010/main" val="4161524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E386-F1DF-D7B0-C7B1-47FD20B0FF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E089DE-EFB3-17C4-62B9-14563F6C4E0E}"/>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B2B135A2-AC9C-AE69-8783-54B504DA900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general</a:t>
            </a:r>
            <a:r>
              <a:rPr lang="cs-CZ" b="1" dirty="0"/>
              <a:t> </a:t>
            </a:r>
            <a:r>
              <a:rPr lang="cs-CZ" b="1" dirty="0" err="1"/>
              <a:t>criterion</a:t>
            </a:r>
            <a:r>
              <a:rPr lang="cs-CZ" dirty="0"/>
              <a:t> </a:t>
            </a:r>
            <a:r>
              <a:rPr lang="cs-CZ" b="1" dirty="0"/>
              <a:t>–</a:t>
            </a:r>
            <a:r>
              <a:rPr lang="cs-CZ" dirty="0"/>
              <a:t> </a:t>
            </a:r>
            <a:r>
              <a:rPr lang="cs-CZ" b="1" dirty="0" err="1">
                <a:solidFill>
                  <a:srgbClr val="FF0000"/>
                </a:solidFill>
              </a:rPr>
              <a:t>good</a:t>
            </a:r>
            <a:r>
              <a:rPr lang="cs-CZ" b="1" dirty="0">
                <a:solidFill>
                  <a:srgbClr val="FF0000"/>
                </a:solidFill>
              </a:rPr>
              <a:t> </a:t>
            </a:r>
            <a:r>
              <a:rPr lang="cs-CZ" b="1" dirty="0" err="1">
                <a:solidFill>
                  <a:srgbClr val="FF0000"/>
                </a:solidFill>
              </a:rPr>
              <a:t>morals</a:t>
            </a:r>
            <a:r>
              <a:rPr lang="cs-CZ" b="1" dirty="0">
                <a:solidFill>
                  <a:srgbClr val="FF0000"/>
                </a:solidFill>
              </a:rPr>
              <a:t>:</a:t>
            </a:r>
          </a:p>
          <a:p>
            <a:pPr>
              <a:spcAft>
                <a:spcPts val="600"/>
              </a:spcAft>
            </a:pPr>
            <a:endParaRPr lang="cs-CZ" dirty="0"/>
          </a:p>
          <a:p>
            <a:pPr>
              <a:spcAft>
                <a:spcPts val="600"/>
              </a:spcAft>
            </a:pPr>
            <a:r>
              <a:rPr lang="en-US" dirty="0"/>
              <a:t>In other words, </a:t>
            </a:r>
            <a:r>
              <a:rPr lang="en-US" b="1" dirty="0"/>
              <a:t>a conflict with good morals as a reason for not granting maintenance </a:t>
            </a:r>
            <a:r>
              <a:rPr lang="en-US" dirty="0"/>
              <a:t>under Section 96(2) of the Family Act </a:t>
            </a:r>
            <a:r>
              <a:rPr lang="en-US" b="1" dirty="0"/>
              <a:t>is linked to the conduct of the person seeking maintenance</a:t>
            </a:r>
            <a:r>
              <a:rPr lang="en-US" dirty="0"/>
              <a:t>, </a:t>
            </a:r>
            <a:r>
              <a:rPr lang="en-US" b="1" dirty="0">
                <a:solidFill>
                  <a:srgbClr val="FF0000"/>
                </a:solidFill>
              </a:rPr>
              <a:t>and not to the conduct of other persons</a:t>
            </a:r>
            <a:r>
              <a:rPr lang="en-US" dirty="0"/>
              <a:t>, whether they are obligated, i.e., those against whom the claim for maintenance is directed, or third parties.</a:t>
            </a:r>
            <a:br>
              <a:rPr lang="cs-CZ" dirty="0"/>
            </a:br>
            <a:endParaRPr lang="cs-CZ" dirty="0"/>
          </a:p>
          <a:p>
            <a:pPr algn="r">
              <a:spcAft>
                <a:spcPts val="600"/>
              </a:spcAft>
            </a:pPr>
            <a:r>
              <a:rPr lang="cs-CZ" dirty="0"/>
              <a:t>CC Case No III. ÚS 606/04</a:t>
            </a:r>
          </a:p>
        </p:txBody>
      </p:sp>
    </p:spTree>
    <p:extLst>
      <p:ext uri="{BB962C8B-B14F-4D97-AF65-F5344CB8AC3E}">
        <p14:creationId xmlns:p14="http://schemas.microsoft.com/office/powerpoint/2010/main" val="1866912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504C8-687B-126B-C69B-7E07FA721BB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AF6C1F-E8A0-80A3-8877-5246BEA9D36C}"/>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723F2BED-3AC7-3D03-17C9-DAAC1097EFED}"/>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1) </a:t>
            </a:r>
            <a:r>
              <a:rPr lang="en-US" dirty="0"/>
              <a:t>an </a:t>
            </a:r>
            <a:r>
              <a:rPr lang="en-US" b="1" dirty="0"/>
              <a:t>extent that, in principle, ensures the same material and cultural standard for both of them </a:t>
            </a:r>
            <a:r>
              <a:rPr lang="cs-CZ" dirty="0"/>
              <a:t>(</a:t>
            </a:r>
            <a:r>
              <a:rPr lang="cs-CZ" dirty="0" err="1"/>
              <a:t>Sect</a:t>
            </a:r>
            <a:r>
              <a:rPr lang="cs-CZ" dirty="0"/>
              <a:t>. 697 para 1)</a:t>
            </a:r>
          </a:p>
          <a:p>
            <a:pPr>
              <a:spcAft>
                <a:spcPts val="600"/>
              </a:spcAft>
            </a:pPr>
            <a:r>
              <a:rPr lang="en-US" dirty="0"/>
              <a:t>►</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endParaRPr lang="cs-CZ" dirty="0"/>
          </a:p>
          <a:p>
            <a:pPr>
              <a:spcAft>
                <a:spcPts val="600"/>
              </a:spcAft>
            </a:pPr>
            <a:r>
              <a:rPr lang="cs-CZ" dirty="0"/>
              <a:t>2) </a:t>
            </a:r>
            <a:r>
              <a:rPr lang="cs-CZ" b="1" dirty="0"/>
              <a:t>a </a:t>
            </a:r>
            <a:r>
              <a:rPr lang="cs-CZ" b="1" dirty="0" err="1"/>
              <a:t>reasonable</a:t>
            </a:r>
            <a:r>
              <a:rPr lang="cs-CZ" b="1" dirty="0"/>
              <a:t> </a:t>
            </a:r>
            <a:r>
              <a:rPr lang="cs-CZ" b="1" dirty="0" err="1"/>
              <a:t>extent</a:t>
            </a:r>
            <a:endParaRPr lang="cs-CZ" b="1" dirty="0"/>
          </a:p>
          <a:p>
            <a:pPr>
              <a:spcAft>
                <a:spcPts val="600"/>
              </a:spcAft>
            </a:pPr>
            <a:r>
              <a:rPr lang="en-US" dirty="0"/>
              <a:t>►</a:t>
            </a:r>
            <a:r>
              <a:rPr lang="cs-CZ" dirty="0"/>
              <a:t> </a:t>
            </a:r>
            <a:r>
              <a:rPr lang="cs-CZ" dirty="0" err="1"/>
              <a:t>divorced</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a:t>
            </a:r>
          </a:p>
          <a:p>
            <a:pPr>
              <a:spcAft>
                <a:spcPts val="600"/>
              </a:spcAft>
            </a:pPr>
            <a:endParaRPr lang="cs-CZ" dirty="0"/>
          </a:p>
        </p:txBody>
      </p:sp>
    </p:spTree>
    <p:extLst>
      <p:ext uri="{BB962C8B-B14F-4D97-AF65-F5344CB8AC3E}">
        <p14:creationId xmlns:p14="http://schemas.microsoft.com/office/powerpoint/2010/main" val="480985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24D3-6605-B2E2-BAC6-2DE1A8C0728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B9B24A1-2B21-B258-42E4-5EFF447F6957}"/>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91127AAE-B434-CD31-9A01-44CB3E8375B5}"/>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3)</a:t>
            </a:r>
            <a:r>
              <a:rPr lang="cs-CZ" b="1" dirty="0"/>
              <a:t> </a:t>
            </a:r>
            <a:r>
              <a:rPr lang="en-US" b="1" dirty="0"/>
              <a:t>an extent ensuring that the divorced spouses have essentially the same standard of living </a:t>
            </a:r>
            <a:r>
              <a:rPr lang="cs-CZ" dirty="0"/>
              <a:t>(</a:t>
            </a:r>
            <a:r>
              <a:rPr lang="cs-CZ" dirty="0" err="1"/>
              <a:t>Sect</a:t>
            </a:r>
            <a:r>
              <a:rPr lang="cs-CZ" dirty="0"/>
              <a:t>. 762 para 1)</a:t>
            </a:r>
          </a:p>
          <a:p>
            <a:pPr>
              <a:spcAft>
                <a:spcPts val="600"/>
              </a:spcAft>
            </a:pPr>
            <a:r>
              <a:rPr lang="en-US" dirty="0"/>
              <a:t>►</a:t>
            </a:r>
            <a:r>
              <a:rPr lang="cs-CZ" dirty="0"/>
              <a:t> </a:t>
            </a:r>
            <a:r>
              <a:rPr lang="cs-CZ" dirty="0" err="1"/>
              <a:t>divorced</a:t>
            </a:r>
            <a:r>
              <a:rPr lang="cs-CZ" dirty="0"/>
              <a:t> </a:t>
            </a:r>
            <a:r>
              <a:rPr lang="cs-CZ" dirty="0" err="1"/>
              <a:t>spouses</a:t>
            </a:r>
            <a:r>
              <a:rPr lang="cs-CZ" dirty="0"/>
              <a:t>, </a:t>
            </a:r>
            <a:r>
              <a:rPr lang="cs-CZ" dirty="0" err="1"/>
              <a:t>partners</a:t>
            </a:r>
            <a:r>
              <a:rPr lang="cs-CZ" dirty="0"/>
              <a:t> </a:t>
            </a:r>
            <a:r>
              <a:rPr lang="cs-CZ" dirty="0" err="1"/>
              <a:t>under</a:t>
            </a:r>
            <a:r>
              <a:rPr lang="cs-CZ" dirty="0"/>
              <a:t> </a:t>
            </a:r>
            <a:r>
              <a:rPr lang="cs-CZ" dirty="0" err="1"/>
              <a:t>Sect</a:t>
            </a:r>
            <a:r>
              <a:rPr lang="cs-CZ" dirty="0"/>
              <a:t>. 655 para 2 (in case </a:t>
            </a:r>
            <a:r>
              <a:rPr lang="cs-CZ" dirty="0" err="1"/>
              <a:t>of</a:t>
            </a:r>
            <a:r>
              <a:rPr lang="cs-CZ" dirty="0"/>
              <a:t> „</a:t>
            </a:r>
            <a:r>
              <a:rPr lang="cs-CZ" dirty="0" err="1"/>
              <a:t>sanction</a:t>
            </a:r>
            <a:r>
              <a:rPr lang="cs-CZ" dirty="0"/>
              <a:t>“, no more </a:t>
            </a:r>
            <a:r>
              <a:rPr lang="cs-CZ" dirty="0" err="1"/>
              <a:t>than</a:t>
            </a:r>
            <a:r>
              <a:rPr lang="cs-CZ" dirty="0"/>
              <a:t> 3 </a:t>
            </a:r>
            <a:r>
              <a:rPr lang="cs-CZ" dirty="0" err="1"/>
              <a:t>years</a:t>
            </a:r>
            <a:r>
              <a:rPr lang="cs-CZ" dirty="0"/>
              <a:t> </a:t>
            </a:r>
            <a:r>
              <a:rPr lang="cs-CZ" dirty="0" err="1"/>
              <a:t>after</a:t>
            </a:r>
            <a:r>
              <a:rPr lang="cs-CZ" dirty="0"/>
              <a:t> </a:t>
            </a:r>
            <a:r>
              <a:rPr lang="cs-CZ" dirty="0" err="1"/>
              <a:t>the</a:t>
            </a:r>
            <a:r>
              <a:rPr lang="cs-CZ" dirty="0"/>
              <a:t> </a:t>
            </a:r>
            <a:r>
              <a:rPr lang="cs-CZ" dirty="0" err="1"/>
              <a:t>divorce</a:t>
            </a:r>
            <a:r>
              <a:rPr lang="cs-CZ" dirty="0"/>
              <a:t>)</a:t>
            </a:r>
          </a:p>
          <a:p>
            <a:pPr>
              <a:spcAft>
                <a:spcPts val="600"/>
              </a:spcAft>
            </a:pPr>
            <a:endParaRPr lang="cs-CZ" dirty="0"/>
          </a:p>
          <a:p>
            <a:pPr>
              <a:spcAft>
                <a:spcPts val="600"/>
              </a:spcAft>
            </a:pPr>
            <a:r>
              <a:rPr lang="cs-CZ" dirty="0"/>
              <a:t>4) </a:t>
            </a:r>
            <a:r>
              <a:rPr lang="cs-CZ" b="1" dirty="0"/>
              <a:t>i</a:t>
            </a:r>
            <a:r>
              <a:rPr lang="en-US" b="1" dirty="0"/>
              <a:t>n principle, the standard of living of a child is to be identical to the standard of living of his parents </a:t>
            </a:r>
            <a:r>
              <a:rPr lang="cs-CZ" dirty="0"/>
              <a:t>(</a:t>
            </a:r>
            <a:r>
              <a:rPr lang="cs-CZ" dirty="0" err="1"/>
              <a:t>Sect</a:t>
            </a:r>
            <a:r>
              <a:rPr lang="cs-CZ" dirty="0"/>
              <a:t>. 915 para 1)</a:t>
            </a:r>
            <a:endParaRPr lang="cs-CZ" b="1" dirty="0"/>
          </a:p>
          <a:p>
            <a:pPr>
              <a:spcAft>
                <a:spcPts val="600"/>
              </a:spcAft>
            </a:pPr>
            <a:r>
              <a:rPr lang="en-US" dirty="0"/>
              <a:t>►</a:t>
            </a:r>
            <a:r>
              <a:rPr lang="cs-CZ" dirty="0"/>
              <a:t> a </a:t>
            </a:r>
            <a:r>
              <a:rPr lang="cs-CZ" dirty="0" err="1"/>
              <a:t>child</a:t>
            </a:r>
            <a:r>
              <a:rPr lang="cs-CZ" dirty="0"/>
              <a:t> </a:t>
            </a:r>
            <a:r>
              <a:rPr lang="cs-CZ" dirty="0" err="1"/>
              <a:t>maintained</a:t>
            </a:r>
            <a:r>
              <a:rPr lang="cs-CZ" dirty="0"/>
              <a:t> by </a:t>
            </a:r>
            <a:r>
              <a:rPr lang="cs-CZ" dirty="0" err="1"/>
              <a:t>parents</a:t>
            </a:r>
            <a:r>
              <a:rPr lang="cs-CZ" dirty="0"/>
              <a:t> (not by </a:t>
            </a:r>
            <a:r>
              <a:rPr lang="cs-CZ" dirty="0" err="1"/>
              <a:t>grandparents</a:t>
            </a:r>
            <a:r>
              <a:rPr lang="cs-CZ" dirty="0"/>
              <a:t> </a:t>
            </a:r>
            <a:r>
              <a:rPr lang="cs-CZ" dirty="0" err="1"/>
              <a:t>or</a:t>
            </a:r>
            <a:r>
              <a:rPr lang="cs-CZ" dirty="0"/>
              <a:t> </a:t>
            </a:r>
            <a:r>
              <a:rPr lang="cs-CZ" dirty="0" err="1"/>
              <a:t>other</a:t>
            </a:r>
            <a:r>
              <a:rPr lang="cs-CZ" dirty="0"/>
              <a:t> </a:t>
            </a:r>
            <a:r>
              <a:rPr lang="cs-CZ" dirty="0" err="1"/>
              <a:t>relatives</a:t>
            </a:r>
            <a:r>
              <a:rPr lang="cs-CZ" dirty="0"/>
              <a:t>)</a:t>
            </a:r>
          </a:p>
          <a:p>
            <a:pPr>
              <a:spcAft>
                <a:spcPts val="600"/>
              </a:spcAft>
            </a:pPr>
            <a:endParaRPr lang="cs-CZ" dirty="0"/>
          </a:p>
        </p:txBody>
      </p:sp>
    </p:spTree>
    <p:extLst>
      <p:ext uri="{BB962C8B-B14F-4D97-AF65-F5344CB8AC3E}">
        <p14:creationId xmlns:p14="http://schemas.microsoft.com/office/powerpoint/2010/main" val="3927526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6B75-1A5E-8FAF-E3B4-CD605AEC6CC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53EE6E-F447-3559-8FC4-33C89C2D0377}"/>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FAA497D4-8F1E-0DDD-3FB9-C1141E6A41C8}"/>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Roman </a:t>
            </a:r>
            <a:r>
              <a:rPr lang="cs-CZ" b="1" dirty="0" err="1"/>
              <a:t>Law</a:t>
            </a:r>
            <a:r>
              <a:rPr lang="cs-CZ" b="1" dirty="0"/>
              <a:t> – </a:t>
            </a:r>
            <a:r>
              <a:rPr lang="cs-CZ" b="1" dirty="0" err="1"/>
              <a:t>patriarchal</a:t>
            </a:r>
            <a:r>
              <a:rPr lang="cs-CZ" b="1" dirty="0"/>
              <a:t> model </a:t>
            </a:r>
            <a:r>
              <a:rPr lang="cs-CZ" b="1" dirty="0" err="1"/>
              <a:t>of</a:t>
            </a:r>
            <a:r>
              <a:rPr lang="cs-CZ" b="1" dirty="0"/>
              <a:t> </a:t>
            </a:r>
            <a:r>
              <a:rPr lang="cs-CZ" b="1" dirty="0" err="1"/>
              <a:t>family</a:t>
            </a:r>
            <a:endParaRPr lang="cs-CZ" b="1" dirty="0"/>
          </a:p>
          <a:p>
            <a:pPr algn="just"/>
            <a:endParaRPr lang="cs-CZ" b="1" dirty="0"/>
          </a:p>
          <a:p>
            <a:pPr algn="just"/>
            <a:r>
              <a:rPr lang="en-US" b="1" dirty="0"/>
              <a:t>Pater </a:t>
            </a:r>
            <a:r>
              <a:rPr lang="en-US" b="1" dirty="0" err="1"/>
              <a:t>familias</a:t>
            </a:r>
            <a:r>
              <a:rPr lang="en-US" b="1" dirty="0"/>
              <a:t> </a:t>
            </a:r>
            <a:r>
              <a:rPr lang="en-US" dirty="0"/>
              <a:t>►</a:t>
            </a:r>
            <a:r>
              <a:rPr lang="en-US" b="1" dirty="0"/>
              <a:t> </a:t>
            </a:r>
            <a:r>
              <a:rPr lang="en-US" i="1" dirty="0"/>
              <a:t>patria </a:t>
            </a:r>
            <a:r>
              <a:rPr lang="en-US" i="1" dirty="0" err="1"/>
              <a:t>potestas</a:t>
            </a:r>
            <a:r>
              <a:rPr lang="en-US" i="1" dirty="0"/>
              <a:t> </a:t>
            </a:r>
            <a:r>
              <a:rPr lang="en-US" dirty="0"/>
              <a:t>►</a:t>
            </a:r>
            <a:r>
              <a:rPr lang="en-US" b="1" dirty="0"/>
              <a:t> </a:t>
            </a:r>
            <a:r>
              <a:rPr lang="en-US" i="1" dirty="0"/>
              <a:t>ius vitae </a:t>
            </a:r>
            <a:r>
              <a:rPr lang="en-US" i="1" dirty="0" err="1"/>
              <a:t>necisquae</a:t>
            </a:r>
            <a:endParaRPr lang="cs-CZ" i="1" dirty="0"/>
          </a:p>
          <a:p>
            <a:pPr algn="just"/>
            <a:r>
              <a:rPr lang="en-US" dirty="0"/>
              <a:t>originally unlimited power over children, without </a:t>
            </a:r>
            <a:r>
              <a:rPr lang="cs-CZ" dirty="0" err="1"/>
              <a:t>duties</a:t>
            </a:r>
            <a:r>
              <a:rPr lang="en-US" dirty="0"/>
              <a:t> towards them</a:t>
            </a:r>
            <a:endParaRPr lang="cs-CZ" dirty="0"/>
          </a:p>
          <a:p>
            <a:pPr algn="just"/>
            <a:r>
              <a:rPr lang="en-US" dirty="0"/>
              <a:t>2nd century AD – fathers were obliged to provide </a:t>
            </a:r>
            <a:r>
              <a:rPr lang="cs-CZ" dirty="0" err="1"/>
              <a:t>maintenance</a:t>
            </a:r>
            <a:r>
              <a:rPr lang="cs-CZ" dirty="0"/>
              <a:t> </a:t>
            </a:r>
            <a:r>
              <a:rPr lang="en-US" dirty="0"/>
              <a:t>for their children</a:t>
            </a:r>
            <a:endParaRPr lang="cs-CZ" dirty="0"/>
          </a:p>
          <a:p>
            <a:pPr algn="just"/>
            <a:endParaRPr lang="cs-CZ" b="1" dirty="0"/>
          </a:p>
          <a:p>
            <a:pPr algn="just"/>
            <a:r>
              <a:rPr lang="en-US" dirty="0"/>
              <a:t>= a set of rights (and </a:t>
            </a:r>
            <a:r>
              <a:rPr lang="cs-CZ" dirty="0" err="1"/>
              <a:t>duties</a:t>
            </a:r>
            <a:r>
              <a:rPr lang="en-US" dirty="0"/>
              <a:t>) </a:t>
            </a:r>
            <a:r>
              <a:rPr lang="en-US" b="1" dirty="0"/>
              <a:t>unilateral</a:t>
            </a:r>
            <a:r>
              <a:rPr lang="en-US" dirty="0"/>
              <a:t> from father to child</a:t>
            </a:r>
            <a:endParaRPr lang="cs-CZ" dirty="0"/>
          </a:p>
          <a:p>
            <a:pPr algn="just"/>
            <a:endParaRPr lang="cs-CZ" dirty="0"/>
          </a:p>
          <a:p>
            <a:pPr algn="just"/>
            <a:r>
              <a:rPr lang="en-US" dirty="0"/>
              <a:t>+ </a:t>
            </a:r>
            <a:r>
              <a:rPr lang="en-US" i="1" dirty="0"/>
              <a:t>manus </a:t>
            </a:r>
            <a:r>
              <a:rPr lang="en-US" i="1" dirty="0" err="1"/>
              <a:t>maritalis</a:t>
            </a:r>
            <a:r>
              <a:rPr lang="en-US" i="1" dirty="0"/>
              <a:t> </a:t>
            </a:r>
            <a:r>
              <a:rPr lang="en-US" dirty="0"/>
              <a:t>(marital power</a:t>
            </a:r>
            <a:r>
              <a:rPr lang="cs-CZ" dirty="0"/>
              <a:t> – </a:t>
            </a:r>
            <a:r>
              <a:rPr lang="cs-CZ" dirty="0" err="1"/>
              <a:t>over</a:t>
            </a:r>
            <a:r>
              <a:rPr lang="cs-CZ" dirty="0"/>
              <a:t> a </a:t>
            </a:r>
            <a:r>
              <a:rPr lang="cs-CZ" dirty="0" err="1"/>
              <a:t>wife</a:t>
            </a:r>
            <a:r>
              <a:rPr lang="en-US" dirty="0"/>
              <a:t>), </a:t>
            </a:r>
            <a:r>
              <a:rPr lang="en-US" i="1" dirty="0" err="1"/>
              <a:t>dominica</a:t>
            </a:r>
            <a:r>
              <a:rPr lang="en-US" i="1" dirty="0"/>
              <a:t> </a:t>
            </a:r>
            <a:r>
              <a:rPr lang="en-US" i="1" dirty="0" err="1"/>
              <a:t>potestas</a:t>
            </a:r>
            <a:r>
              <a:rPr lang="en-US" dirty="0"/>
              <a:t> (power over slaves), </a:t>
            </a:r>
            <a:r>
              <a:rPr lang="en-US" i="1" dirty="0" err="1"/>
              <a:t>mancipium</a:t>
            </a:r>
            <a:r>
              <a:rPr lang="en-US" dirty="0"/>
              <a:t> (power over other persons temporarily under the power of </a:t>
            </a:r>
            <a:r>
              <a:rPr lang="en-US" i="1" dirty="0" err="1"/>
              <a:t>patris</a:t>
            </a:r>
            <a:r>
              <a:rPr lang="en-US" i="1" dirty="0"/>
              <a:t> familiae</a:t>
            </a:r>
            <a:r>
              <a:rPr lang="en-US" dirty="0"/>
              <a:t>)</a:t>
            </a:r>
          </a:p>
        </p:txBody>
      </p:sp>
    </p:spTree>
    <p:extLst>
      <p:ext uri="{BB962C8B-B14F-4D97-AF65-F5344CB8AC3E}">
        <p14:creationId xmlns:p14="http://schemas.microsoft.com/office/powerpoint/2010/main" val="22180616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EE3B0-6A10-330E-FFA4-2C3AD37F69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04811A-8C4C-2ADB-3675-E4E0C341F6E6}"/>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37EAB776-A574-27B4-AF66-34CC84AD54A2}"/>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dirty="0"/>
              <a:t>5)</a:t>
            </a:r>
            <a:r>
              <a:rPr lang="cs-CZ" b="1" dirty="0"/>
              <a:t> fair </a:t>
            </a:r>
            <a:r>
              <a:rPr lang="cs-CZ" b="1" dirty="0" err="1"/>
              <a:t>maintenance</a:t>
            </a:r>
            <a:r>
              <a:rPr lang="cs-CZ" b="1" dirty="0"/>
              <a:t> </a:t>
            </a:r>
            <a:r>
              <a:rPr lang="cs-CZ" dirty="0"/>
              <a:t>(</a:t>
            </a:r>
            <a:r>
              <a:rPr lang="cs-CZ" dirty="0" err="1"/>
              <a:t>Sect</a:t>
            </a:r>
            <a:r>
              <a:rPr lang="cs-CZ" dirty="0"/>
              <a:t>. 915 para 2)</a:t>
            </a:r>
          </a:p>
          <a:p>
            <a:pPr>
              <a:spcAft>
                <a:spcPts val="600"/>
              </a:spcAft>
            </a:pPr>
            <a:r>
              <a:rPr lang="en-US" dirty="0"/>
              <a:t>►</a:t>
            </a:r>
            <a:r>
              <a:rPr lang="cs-CZ" dirty="0"/>
              <a:t> </a:t>
            </a:r>
            <a:r>
              <a:rPr lang="cs-CZ" dirty="0" err="1"/>
              <a:t>parents</a:t>
            </a:r>
            <a:r>
              <a:rPr lang="cs-CZ" dirty="0"/>
              <a:t> </a:t>
            </a:r>
            <a:r>
              <a:rPr lang="cs-CZ" dirty="0" err="1"/>
              <a:t>maintained</a:t>
            </a:r>
            <a:r>
              <a:rPr lang="cs-CZ" dirty="0"/>
              <a:t> by </a:t>
            </a:r>
            <a:r>
              <a:rPr lang="cs-CZ" dirty="0" err="1"/>
              <a:t>their</a:t>
            </a:r>
            <a:r>
              <a:rPr lang="cs-CZ" dirty="0"/>
              <a:t> </a:t>
            </a:r>
            <a:r>
              <a:rPr lang="cs-CZ" dirty="0" err="1"/>
              <a:t>child</a:t>
            </a:r>
            <a:endParaRPr lang="cs-CZ" dirty="0"/>
          </a:p>
          <a:p>
            <a:pPr>
              <a:spcAft>
                <a:spcPts val="600"/>
              </a:spcAft>
            </a:pPr>
            <a:endParaRPr lang="cs-CZ" dirty="0"/>
          </a:p>
          <a:p>
            <a:pPr>
              <a:spcAft>
                <a:spcPts val="600"/>
              </a:spcAft>
            </a:pPr>
            <a:r>
              <a:rPr lang="cs-CZ" b="1" dirty="0">
                <a:solidFill>
                  <a:srgbClr val="FF0000"/>
                </a:solidFill>
              </a:rPr>
              <a:t>6) no </a:t>
            </a:r>
            <a:r>
              <a:rPr lang="cs-CZ" b="1" dirty="0" err="1">
                <a:solidFill>
                  <a:srgbClr val="FF0000"/>
                </a:solidFill>
              </a:rPr>
              <a:t>special</a:t>
            </a:r>
            <a:r>
              <a:rPr lang="cs-CZ" b="1" dirty="0">
                <a:solidFill>
                  <a:srgbClr val="FF0000"/>
                </a:solidFill>
              </a:rPr>
              <a:t> </a:t>
            </a:r>
            <a:r>
              <a:rPr lang="cs-CZ" b="1" dirty="0" err="1">
                <a:solidFill>
                  <a:srgbClr val="FF0000"/>
                </a:solidFill>
              </a:rPr>
              <a:t>criteria</a:t>
            </a:r>
            <a:r>
              <a:rPr lang="cs-CZ" b="1" dirty="0">
                <a:solidFill>
                  <a:srgbClr val="FF0000"/>
                </a:solidFill>
              </a:rPr>
              <a:t> </a:t>
            </a:r>
            <a:r>
              <a:rPr lang="cs-CZ" b="1" dirty="0" err="1">
                <a:solidFill>
                  <a:srgbClr val="FF0000"/>
                </a:solidFill>
              </a:rPr>
              <a:t>stipuladed</a:t>
            </a:r>
            <a:r>
              <a:rPr lang="cs-CZ" b="1" dirty="0">
                <a:solidFill>
                  <a:srgbClr val="FF0000"/>
                </a:solidFill>
              </a:rPr>
              <a:t> in CC</a:t>
            </a:r>
          </a:p>
          <a:p>
            <a:pPr>
              <a:spcAft>
                <a:spcPts val="600"/>
              </a:spcAft>
            </a:pPr>
            <a:r>
              <a:rPr lang="en-US" dirty="0">
                <a:solidFill>
                  <a:srgbClr val="FF0000"/>
                </a:solidFill>
              </a:rPr>
              <a:t>► </a:t>
            </a:r>
            <a:r>
              <a:rPr lang="cs-CZ" dirty="0" err="1">
                <a:solidFill>
                  <a:srgbClr val="FF0000"/>
                </a:solidFill>
              </a:rPr>
              <a:t>among</a:t>
            </a:r>
            <a:r>
              <a:rPr lang="cs-CZ" dirty="0">
                <a:solidFill>
                  <a:srgbClr val="FF0000"/>
                </a:solidFill>
              </a:rPr>
              <a:t> </a:t>
            </a:r>
            <a:r>
              <a:rPr lang="cs-CZ" dirty="0" err="1">
                <a:solidFill>
                  <a:srgbClr val="FF0000"/>
                </a:solidFill>
              </a:rPr>
              <a:t>other</a:t>
            </a:r>
            <a:r>
              <a:rPr lang="cs-CZ" dirty="0">
                <a:solidFill>
                  <a:srgbClr val="FF0000"/>
                </a:solidFill>
              </a:rPr>
              <a:t> </a:t>
            </a:r>
            <a:r>
              <a:rPr lang="cs-CZ" dirty="0" err="1">
                <a:solidFill>
                  <a:srgbClr val="FF0000"/>
                </a:solidFill>
              </a:rPr>
              <a:t>ancestors</a:t>
            </a:r>
            <a:r>
              <a:rPr lang="cs-CZ" dirty="0">
                <a:solidFill>
                  <a:srgbClr val="FF0000"/>
                </a:solidFill>
              </a:rPr>
              <a:t> and </a:t>
            </a:r>
            <a:r>
              <a:rPr lang="cs-CZ" dirty="0" err="1">
                <a:solidFill>
                  <a:srgbClr val="FF0000"/>
                </a:solidFill>
              </a:rPr>
              <a:t>descendants</a:t>
            </a:r>
            <a:endParaRPr lang="cs-CZ" dirty="0"/>
          </a:p>
          <a:p>
            <a:pPr>
              <a:spcAft>
                <a:spcPts val="600"/>
              </a:spcAft>
            </a:pPr>
            <a:r>
              <a:rPr lang="cs-CZ" dirty="0"/>
              <a:t>(</a:t>
            </a:r>
            <a:r>
              <a:rPr lang="cs-CZ" dirty="0" err="1"/>
              <a:t>repealed</a:t>
            </a:r>
            <a:r>
              <a:rPr lang="cs-CZ" dirty="0"/>
              <a:t> </a:t>
            </a:r>
            <a:r>
              <a:rPr lang="cs-CZ" dirty="0" err="1"/>
              <a:t>Act</a:t>
            </a:r>
            <a:r>
              <a:rPr lang="cs-CZ" dirty="0"/>
              <a:t> No. 94/1963 </a:t>
            </a:r>
            <a:r>
              <a:rPr lang="cs-CZ" dirty="0" err="1"/>
              <a:t>Coll</a:t>
            </a:r>
            <a:r>
              <a:rPr lang="cs-CZ" dirty="0"/>
              <a:t>., on </a:t>
            </a:r>
            <a:r>
              <a:rPr lang="cs-CZ" dirty="0" err="1"/>
              <a:t>Family</a:t>
            </a:r>
            <a:r>
              <a:rPr lang="cs-CZ" dirty="0"/>
              <a:t> </a:t>
            </a:r>
            <a:r>
              <a:rPr lang="cs-CZ" dirty="0" err="1"/>
              <a:t>stipulated</a:t>
            </a:r>
            <a:r>
              <a:rPr lang="cs-CZ" dirty="0"/>
              <a:t> </a:t>
            </a:r>
            <a:r>
              <a:rPr lang="cs-CZ" dirty="0" err="1"/>
              <a:t>for</a:t>
            </a:r>
            <a:r>
              <a:rPr lang="cs-CZ" dirty="0"/>
              <a:t> </a:t>
            </a:r>
            <a:r>
              <a:rPr lang="cs-CZ" dirty="0" err="1"/>
              <a:t>essencial</a:t>
            </a:r>
            <a:r>
              <a:rPr lang="cs-CZ" dirty="0"/>
              <a:t> </a:t>
            </a:r>
            <a:r>
              <a:rPr lang="cs-CZ" dirty="0" err="1"/>
              <a:t>maintenance</a:t>
            </a:r>
            <a:r>
              <a:rPr lang="cs-CZ" dirty="0"/>
              <a:t>)</a:t>
            </a:r>
          </a:p>
        </p:txBody>
      </p:sp>
    </p:spTree>
    <p:extLst>
      <p:ext uri="{BB962C8B-B14F-4D97-AF65-F5344CB8AC3E}">
        <p14:creationId xmlns:p14="http://schemas.microsoft.com/office/powerpoint/2010/main" val="2105099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78A4A-751E-1AAF-239F-22412535B8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2327B73-2DB3-0548-5698-43C20952325F}"/>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CEF77DA5-6D73-3EA1-67D6-AE7308B26E28}"/>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special</a:t>
            </a:r>
            <a:r>
              <a:rPr lang="cs-CZ" b="1" dirty="0"/>
              <a:t> </a:t>
            </a:r>
            <a:r>
              <a:rPr lang="cs-CZ" b="1" dirty="0" err="1"/>
              <a:t>criteria</a:t>
            </a:r>
            <a:r>
              <a:rPr lang="cs-CZ" b="1" dirty="0"/>
              <a:t>:</a:t>
            </a:r>
            <a:endParaRPr lang="cs-CZ" dirty="0"/>
          </a:p>
          <a:p>
            <a:pPr>
              <a:spcAft>
                <a:spcPts val="600"/>
              </a:spcAft>
            </a:pPr>
            <a:endParaRPr lang="cs-CZ" dirty="0"/>
          </a:p>
          <a:p>
            <a:pPr>
              <a:spcAft>
                <a:spcPts val="600"/>
              </a:spcAft>
            </a:pPr>
            <a:r>
              <a:rPr lang="cs-CZ" b="1" dirty="0">
                <a:solidFill>
                  <a:srgbClr val="FF0000"/>
                </a:solidFill>
              </a:rPr>
              <a:t>X </a:t>
            </a:r>
            <a:r>
              <a:rPr lang="cs-CZ" b="1" dirty="0" err="1">
                <a:solidFill>
                  <a:srgbClr val="FF0000"/>
                </a:solidFill>
              </a:rPr>
              <a:t>essential</a:t>
            </a:r>
            <a:r>
              <a:rPr lang="cs-CZ" b="1" dirty="0">
                <a:solidFill>
                  <a:srgbClr val="FF0000"/>
                </a:solidFill>
              </a:rPr>
              <a:t> </a:t>
            </a:r>
            <a:r>
              <a:rPr lang="cs-CZ" b="1" dirty="0" err="1">
                <a:solidFill>
                  <a:srgbClr val="FF0000"/>
                </a:solidFill>
              </a:rPr>
              <a:t>maintenance</a:t>
            </a:r>
            <a:r>
              <a:rPr lang="cs-CZ" b="1" dirty="0">
                <a:solidFill>
                  <a:srgbClr val="FF0000"/>
                </a:solidFill>
              </a:rPr>
              <a:t> </a:t>
            </a:r>
          </a:p>
          <a:p>
            <a:pPr>
              <a:spcAft>
                <a:spcPts val="600"/>
              </a:spcAft>
            </a:pPr>
            <a:endParaRPr lang="cs-CZ" dirty="0"/>
          </a:p>
          <a:p>
            <a:pPr>
              <a:spcAft>
                <a:spcPts val="600"/>
              </a:spcAft>
            </a:pPr>
            <a:r>
              <a:rPr lang="cs-CZ" dirty="0" err="1"/>
              <a:t>Sects</a:t>
            </a:r>
            <a:r>
              <a:rPr lang="cs-CZ" dirty="0"/>
              <a:t>. 1665 et </a:t>
            </a:r>
            <a:r>
              <a:rPr lang="cs-CZ" dirty="0" err="1"/>
              <a:t>seq</a:t>
            </a:r>
            <a:r>
              <a:rPr lang="cs-CZ" dirty="0"/>
              <a:t>. – </a:t>
            </a:r>
            <a:r>
              <a:rPr lang="cs-CZ" dirty="0" err="1"/>
              <a:t>short</a:t>
            </a:r>
            <a:r>
              <a:rPr lang="cs-CZ" dirty="0"/>
              <a:t> </a:t>
            </a:r>
            <a:r>
              <a:rPr lang="cs-CZ" dirty="0" err="1"/>
              <a:t>time</a:t>
            </a:r>
            <a:r>
              <a:rPr lang="cs-CZ" dirty="0"/>
              <a:t> </a:t>
            </a:r>
            <a:r>
              <a:rPr lang="cs-CZ" dirty="0" err="1"/>
              <a:t>provision</a:t>
            </a:r>
            <a:r>
              <a:rPr lang="cs-CZ" dirty="0"/>
              <a:t> in </a:t>
            </a:r>
            <a:r>
              <a:rPr lang="cs-CZ" dirty="0" err="1"/>
              <a:t>succession</a:t>
            </a:r>
            <a:r>
              <a:rPr lang="cs-CZ" dirty="0"/>
              <a:t> </a:t>
            </a:r>
            <a:r>
              <a:rPr lang="cs-CZ" dirty="0" err="1"/>
              <a:t>law</a:t>
            </a:r>
            <a:r>
              <a:rPr lang="cs-CZ" dirty="0"/>
              <a:t>; </a:t>
            </a:r>
          </a:p>
          <a:p>
            <a:pPr>
              <a:spcAft>
                <a:spcPts val="600"/>
              </a:spcAft>
            </a:pPr>
            <a:endParaRPr lang="cs-CZ" dirty="0"/>
          </a:p>
          <a:p>
            <a:pPr>
              <a:spcAft>
                <a:spcPts val="600"/>
              </a:spcAft>
            </a:pPr>
            <a:r>
              <a:rPr lang="cs-CZ" dirty="0" err="1"/>
              <a:t>Sect</a:t>
            </a:r>
            <a:r>
              <a:rPr lang="cs-CZ" dirty="0"/>
              <a:t>. 2068 – </a:t>
            </a:r>
            <a:r>
              <a:rPr lang="cs-CZ" dirty="0" err="1"/>
              <a:t>donation</a:t>
            </a:r>
            <a:r>
              <a:rPr lang="cs-CZ" dirty="0"/>
              <a:t> </a:t>
            </a:r>
            <a:r>
              <a:rPr lang="cs-CZ" dirty="0" err="1"/>
              <a:t>contract</a:t>
            </a:r>
            <a:r>
              <a:rPr lang="cs-CZ" dirty="0"/>
              <a:t>: a donor </a:t>
            </a:r>
            <a:r>
              <a:rPr lang="cs-CZ" dirty="0" err="1"/>
              <a:t>may</a:t>
            </a:r>
            <a:r>
              <a:rPr lang="cs-CZ" dirty="0"/>
              <a:t> </a:t>
            </a:r>
            <a:r>
              <a:rPr lang="cs-CZ" dirty="0" err="1"/>
              <a:t>revoke</a:t>
            </a:r>
            <a:r>
              <a:rPr lang="cs-CZ" dirty="0"/>
              <a:t> </a:t>
            </a:r>
            <a:r>
              <a:rPr lang="cs-CZ" dirty="0" err="1"/>
              <a:t>the</a:t>
            </a:r>
            <a:r>
              <a:rPr lang="cs-CZ" dirty="0"/>
              <a:t> </a:t>
            </a:r>
            <a:r>
              <a:rPr lang="cs-CZ" dirty="0" err="1"/>
              <a:t>gift</a:t>
            </a:r>
            <a:r>
              <a:rPr lang="cs-CZ" dirty="0"/>
              <a:t> </a:t>
            </a:r>
            <a:r>
              <a:rPr lang="cs-CZ" dirty="0" err="1"/>
              <a:t>if</a:t>
            </a:r>
            <a:r>
              <a:rPr lang="cs-CZ" dirty="0"/>
              <a:t> he </a:t>
            </a:r>
            <a:r>
              <a:rPr lang="cs-CZ" dirty="0" err="1"/>
              <a:t>lack</a:t>
            </a:r>
            <a:r>
              <a:rPr lang="cs-CZ" dirty="0"/>
              <a:t> </a:t>
            </a:r>
            <a:r>
              <a:rPr lang="cs-CZ" dirty="0" err="1"/>
              <a:t>the</a:t>
            </a:r>
            <a:r>
              <a:rPr lang="cs-CZ" dirty="0"/>
              <a:t> </a:t>
            </a:r>
            <a:r>
              <a:rPr lang="cs-CZ" dirty="0" err="1"/>
              <a:t>means</a:t>
            </a:r>
            <a:r>
              <a:rPr lang="cs-CZ" dirty="0"/>
              <a:t> </a:t>
            </a:r>
            <a:r>
              <a:rPr lang="cs-CZ" dirty="0" err="1"/>
              <a:t>for</a:t>
            </a:r>
            <a:r>
              <a:rPr lang="cs-CZ" dirty="0"/>
              <a:t> his </a:t>
            </a:r>
            <a:r>
              <a:rPr lang="cs-CZ" dirty="0" err="1"/>
              <a:t>ovw</a:t>
            </a:r>
            <a:r>
              <a:rPr lang="cs-CZ" dirty="0"/>
              <a:t> </a:t>
            </a:r>
            <a:r>
              <a:rPr lang="cs-CZ" dirty="0" err="1"/>
              <a:t>essential</a:t>
            </a:r>
            <a:r>
              <a:rPr lang="cs-CZ" dirty="0"/>
              <a:t> </a:t>
            </a:r>
            <a:r>
              <a:rPr lang="cs-CZ" dirty="0" err="1"/>
              <a:t>maintentance</a:t>
            </a:r>
            <a:r>
              <a:rPr lang="cs-CZ" dirty="0"/>
              <a:t> </a:t>
            </a:r>
            <a:r>
              <a:rPr lang="en-US" dirty="0"/>
              <a:t>or the essential maintenance of the person in respect of whom he has the statutory duty to maintain and support </a:t>
            </a:r>
            <a:r>
              <a:rPr lang="cs-CZ" dirty="0"/>
              <a:t>…</a:t>
            </a:r>
          </a:p>
          <a:p>
            <a:pPr>
              <a:spcAft>
                <a:spcPts val="600"/>
              </a:spcAft>
            </a:pPr>
            <a:endParaRPr lang="cs-CZ" dirty="0"/>
          </a:p>
        </p:txBody>
      </p:sp>
    </p:spTree>
    <p:extLst>
      <p:ext uri="{BB962C8B-B14F-4D97-AF65-F5344CB8AC3E}">
        <p14:creationId xmlns:p14="http://schemas.microsoft.com/office/powerpoint/2010/main" val="1785839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B311-2915-0185-3590-11743FA554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BA39813-18F6-5B9F-889A-16EF49F7851A}"/>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2052CC55-DFA0-36E9-FAA5-DEAFF1DF0B56}"/>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equal</a:t>
            </a:r>
            <a:r>
              <a:rPr lang="cs-CZ" b="1" dirty="0"/>
              <a:t> </a:t>
            </a:r>
            <a:r>
              <a:rPr lang="cs-CZ" b="1" dirty="0" err="1"/>
              <a:t>material</a:t>
            </a:r>
            <a:r>
              <a:rPr lang="cs-CZ" b="1" dirty="0"/>
              <a:t> and </a:t>
            </a:r>
            <a:r>
              <a:rPr lang="cs-CZ" b="1" dirty="0" err="1"/>
              <a:t>cultural</a:t>
            </a:r>
            <a:r>
              <a:rPr lang="cs-CZ" b="1" dirty="0"/>
              <a:t> standard </a:t>
            </a:r>
            <a:r>
              <a:rPr lang="cs-CZ" b="1" dirty="0" err="1"/>
              <a:t>for</a:t>
            </a:r>
            <a:r>
              <a:rPr lang="cs-CZ" b="1" dirty="0"/>
              <a:t> </a:t>
            </a:r>
            <a:r>
              <a:rPr lang="cs-CZ" b="1" dirty="0" err="1"/>
              <a:t>spouses</a:t>
            </a:r>
            <a:r>
              <a:rPr lang="cs-CZ" b="1" dirty="0"/>
              <a:t> – </a:t>
            </a:r>
            <a:r>
              <a:rPr lang="cs-CZ" b="1" dirty="0" err="1"/>
              <a:t>extremely</a:t>
            </a:r>
            <a:r>
              <a:rPr lang="cs-CZ" b="1" dirty="0"/>
              <a:t> </a:t>
            </a:r>
            <a:r>
              <a:rPr lang="cs-CZ" b="1" dirty="0" err="1"/>
              <a:t>wealthy</a:t>
            </a:r>
            <a:r>
              <a:rPr lang="cs-CZ" b="1" dirty="0"/>
              <a:t> </a:t>
            </a:r>
            <a:r>
              <a:rPr lang="cs-CZ" b="1" dirty="0" err="1"/>
              <a:t>spouses</a:t>
            </a:r>
            <a:endParaRPr lang="cs-CZ" dirty="0"/>
          </a:p>
          <a:p>
            <a:pPr>
              <a:spcAft>
                <a:spcPts val="600"/>
              </a:spcAft>
            </a:pPr>
            <a:endParaRPr lang="cs-CZ" dirty="0"/>
          </a:p>
          <a:p>
            <a:pPr>
              <a:spcAft>
                <a:spcPts val="600"/>
              </a:spcAft>
            </a:pPr>
            <a:r>
              <a:rPr lang="en-US" dirty="0"/>
              <a:t>The life of </a:t>
            </a:r>
            <a:r>
              <a:rPr lang="en-US" b="1" dirty="0"/>
              <a:t>a person from a wealthy social class </a:t>
            </a:r>
            <a:r>
              <a:rPr lang="en-US" dirty="0"/>
              <a:t>cannot be simply reduced to shopping for expensive clothes, as the regional court has done. </a:t>
            </a:r>
            <a:r>
              <a:rPr lang="en-US" b="1" dirty="0"/>
              <a:t>Judges must not mechanically project their middle-class ideas onto the needs of people from other social classes. The court summarily rejected the complainant's claims as demands for a "life of luxury," </a:t>
            </a:r>
            <a:r>
              <a:rPr lang="en-US" b="1" dirty="0">
                <a:solidFill>
                  <a:srgbClr val="FF0000"/>
                </a:solidFill>
              </a:rPr>
              <a:t>but did not take into account the Civil Code's requirement for "fundamentally the same material and cultural level" for both spouses.</a:t>
            </a:r>
            <a:r>
              <a:rPr lang="en-US" dirty="0"/>
              <a:t> </a:t>
            </a:r>
            <a:r>
              <a:rPr lang="en-US" b="1" dirty="0">
                <a:solidFill>
                  <a:schemeClr val="accent1"/>
                </a:solidFill>
              </a:rPr>
              <a:t>The consequence of such reasoning will be the regular disadvantage of women, as it is typically (though not always) women who are financially weaker in a marriage and who care for the children.</a:t>
            </a:r>
            <a:endParaRPr lang="cs-CZ" b="1" dirty="0">
              <a:solidFill>
                <a:schemeClr val="accent1"/>
              </a:solidFill>
            </a:endParaRPr>
          </a:p>
          <a:p>
            <a:pPr algn="r">
              <a:spcAft>
                <a:spcPts val="600"/>
              </a:spcAft>
            </a:pPr>
            <a:r>
              <a:rPr lang="cs-CZ" dirty="0"/>
              <a:t>CC Case No IV. ÚS 2691/24</a:t>
            </a:r>
          </a:p>
        </p:txBody>
      </p:sp>
    </p:spTree>
    <p:extLst>
      <p:ext uri="{BB962C8B-B14F-4D97-AF65-F5344CB8AC3E}">
        <p14:creationId xmlns:p14="http://schemas.microsoft.com/office/powerpoint/2010/main" val="5669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CB5DC-C6EE-B2BC-02DF-3FAE47F6410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5885B49-2765-01CD-4D7A-4B3AAAFC65E9}"/>
              </a:ext>
            </a:extLst>
          </p:cNvPr>
          <p:cNvSpPr>
            <a:spLocks noGrp="1"/>
          </p:cNvSpPr>
          <p:nvPr>
            <p:ph type="title"/>
          </p:nvPr>
        </p:nvSpPr>
        <p:spPr>
          <a:xfrm>
            <a:off x="838200" y="1036717"/>
            <a:ext cx="10515600" cy="992057"/>
          </a:xfrm>
        </p:spPr>
        <p:txBody>
          <a:bodyPr/>
          <a:lstStyle/>
          <a:p>
            <a:r>
              <a:rPr lang="cs-CZ" dirty="0"/>
              <a:t>Duty to </a:t>
            </a:r>
            <a:r>
              <a:rPr lang="cs-CZ" dirty="0" err="1"/>
              <a:t>Maintain</a:t>
            </a:r>
            <a:r>
              <a:rPr lang="cs-CZ" dirty="0"/>
              <a:t> and Support</a:t>
            </a:r>
          </a:p>
        </p:txBody>
      </p:sp>
      <p:sp>
        <p:nvSpPr>
          <p:cNvPr id="4" name="Zástupný text 3">
            <a:extLst>
              <a:ext uri="{FF2B5EF4-FFF2-40B4-BE49-F238E27FC236}">
                <a16:creationId xmlns:a16="http://schemas.microsoft.com/office/drawing/2014/main" id="{D54133D2-A5C9-E592-909E-AB9631704398}"/>
              </a:ext>
            </a:extLst>
          </p:cNvPr>
          <p:cNvSpPr>
            <a:spLocks noGrp="1"/>
          </p:cNvSpPr>
          <p:nvPr>
            <p:ph sz="quarter" idx="13"/>
          </p:nvPr>
        </p:nvSpPr>
        <p:spPr>
          <a:xfrm>
            <a:off x="838200" y="2212429"/>
            <a:ext cx="10515600" cy="3964534"/>
          </a:xfrm>
        </p:spPr>
        <p:txBody>
          <a:bodyPr>
            <a:normAutofit lnSpcReduction="10000"/>
          </a:bodyPr>
          <a:lstStyle/>
          <a:p>
            <a:pPr>
              <a:spcAft>
                <a:spcPts val="600"/>
              </a:spcAft>
            </a:pPr>
            <a:r>
              <a:rPr lang="cs-CZ" b="1" dirty="0" err="1"/>
              <a:t>Scope</a:t>
            </a:r>
            <a:r>
              <a:rPr lang="cs-CZ" b="1" dirty="0"/>
              <a:t> </a:t>
            </a:r>
            <a:r>
              <a:rPr lang="cs-CZ" b="1" dirty="0" err="1"/>
              <a:t>of</a:t>
            </a:r>
            <a:r>
              <a:rPr lang="cs-CZ" b="1" dirty="0"/>
              <a:t> Duty to </a:t>
            </a:r>
            <a:r>
              <a:rPr lang="cs-CZ" b="1" dirty="0" err="1"/>
              <a:t>Maintain</a:t>
            </a:r>
            <a:r>
              <a:rPr lang="cs-CZ" b="1" dirty="0"/>
              <a:t> and Support – </a:t>
            </a:r>
            <a:r>
              <a:rPr lang="cs-CZ" b="1" dirty="0" err="1"/>
              <a:t>equal</a:t>
            </a:r>
            <a:r>
              <a:rPr lang="cs-CZ" b="1" dirty="0"/>
              <a:t> </a:t>
            </a:r>
            <a:r>
              <a:rPr lang="cs-CZ" b="1" dirty="0" err="1"/>
              <a:t>material</a:t>
            </a:r>
            <a:r>
              <a:rPr lang="cs-CZ" b="1" dirty="0"/>
              <a:t> and </a:t>
            </a:r>
            <a:r>
              <a:rPr lang="cs-CZ" b="1" dirty="0" err="1"/>
              <a:t>cultural</a:t>
            </a:r>
            <a:r>
              <a:rPr lang="cs-CZ" b="1" dirty="0"/>
              <a:t> standard </a:t>
            </a:r>
            <a:r>
              <a:rPr lang="cs-CZ" b="1" dirty="0" err="1"/>
              <a:t>for</a:t>
            </a:r>
            <a:r>
              <a:rPr lang="cs-CZ" b="1" dirty="0"/>
              <a:t> </a:t>
            </a:r>
            <a:r>
              <a:rPr lang="cs-CZ" b="1" dirty="0" err="1"/>
              <a:t>parents</a:t>
            </a:r>
            <a:r>
              <a:rPr lang="cs-CZ" b="1" dirty="0"/>
              <a:t> and </a:t>
            </a:r>
            <a:r>
              <a:rPr lang="cs-CZ" b="1" dirty="0" err="1"/>
              <a:t>children</a:t>
            </a:r>
            <a:r>
              <a:rPr lang="cs-CZ" b="1" dirty="0"/>
              <a:t> – </a:t>
            </a:r>
            <a:r>
              <a:rPr lang="cs-CZ" b="1" dirty="0" err="1"/>
              <a:t>extremely</a:t>
            </a:r>
            <a:r>
              <a:rPr lang="cs-CZ" b="1" dirty="0"/>
              <a:t> </a:t>
            </a:r>
            <a:r>
              <a:rPr lang="cs-CZ" b="1" dirty="0" err="1"/>
              <a:t>wealthy</a:t>
            </a:r>
            <a:r>
              <a:rPr lang="cs-CZ" b="1" dirty="0"/>
              <a:t> </a:t>
            </a:r>
            <a:r>
              <a:rPr lang="cs-CZ" b="1" dirty="0" err="1"/>
              <a:t>family</a:t>
            </a:r>
            <a:endParaRPr lang="cs-CZ" dirty="0"/>
          </a:p>
          <a:p>
            <a:pPr>
              <a:spcAft>
                <a:spcPts val="600"/>
              </a:spcAft>
            </a:pPr>
            <a:endParaRPr lang="cs-CZ" dirty="0"/>
          </a:p>
          <a:p>
            <a:pPr>
              <a:spcAft>
                <a:spcPts val="600"/>
              </a:spcAft>
            </a:pPr>
            <a:r>
              <a:rPr lang="en-US" dirty="0"/>
              <a:t>The convergence in living standards between parents and children must therefore be sought </a:t>
            </a:r>
            <a:r>
              <a:rPr lang="en-US" b="1" dirty="0"/>
              <a:t>primarily in the way of life itself</a:t>
            </a:r>
            <a:r>
              <a:rPr lang="en-US" dirty="0"/>
              <a:t>, in the use of cultural, sporting, and social opportunities. </a:t>
            </a:r>
            <a:r>
              <a:rPr lang="en-US" b="1" dirty="0"/>
              <a:t>The same standard of living must </a:t>
            </a:r>
            <a:r>
              <a:rPr lang="en-US" b="1" dirty="0">
                <a:solidFill>
                  <a:srgbClr val="FF0000"/>
                </a:solidFill>
              </a:rPr>
              <a:t>enable the child to live a lifestyle that does not exclude them from the family as a whole </a:t>
            </a:r>
            <a:r>
              <a:rPr lang="en-US" b="1" dirty="0"/>
              <a:t>in comparison with other family members, or that does not create unjustified differences between parents and children.</a:t>
            </a:r>
            <a:endParaRPr lang="cs-CZ" b="1" dirty="0"/>
          </a:p>
          <a:p>
            <a:pPr algn="r">
              <a:spcAft>
                <a:spcPts val="600"/>
              </a:spcAft>
            </a:pPr>
            <a:endParaRPr lang="cs-CZ" dirty="0"/>
          </a:p>
          <a:p>
            <a:pPr algn="r">
              <a:spcAft>
                <a:spcPts val="600"/>
              </a:spcAft>
            </a:pPr>
            <a:r>
              <a:rPr lang="cs-CZ" dirty="0"/>
              <a:t>CC Case No IV. ÚS 650/15</a:t>
            </a:r>
          </a:p>
        </p:txBody>
      </p:sp>
    </p:spTree>
    <p:extLst>
      <p:ext uri="{BB962C8B-B14F-4D97-AF65-F5344CB8AC3E}">
        <p14:creationId xmlns:p14="http://schemas.microsoft.com/office/powerpoint/2010/main" val="2167042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91A5C-4902-37F2-AE4F-7F9CA8CC9A52}"/>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A140055-08D8-B16A-7D25-A9834639DEF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Foster</a:t>
            </a:r>
            <a:r>
              <a:rPr lang="cs-CZ" dirty="0"/>
              <a:t> Care</a:t>
            </a:r>
          </a:p>
        </p:txBody>
      </p:sp>
    </p:spTree>
    <p:extLst>
      <p:ext uri="{BB962C8B-B14F-4D97-AF65-F5344CB8AC3E}">
        <p14:creationId xmlns:p14="http://schemas.microsoft.com/office/powerpoint/2010/main" val="2351548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3A47F-9EF9-842B-F0D3-5F78822DA4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41FC521-F647-FF90-6B95-1154C57E3D03}"/>
              </a:ext>
            </a:extLst>
          </p:cNvPr>
          <p:cNvSpPr>
            <a:spLocks noGrp="1"/>
          </p:cNvSpPr>
          <p:nvPr>
            <p:ph type="title"/>
          </p:nvPr>
        </p:nvSpPr>
        <p:spPr>
          <a:xfrm>
            <a:off x="838200" y="1036717"/>
            <a:ext cx="10515600" cy="992057"/>
          </a:xfrm>
        </p:spPr>
        <p:txBody>
          <a:bodyPr/>
          <a:lstStyle/>
          <a:p>
            <a:r>
              <a:rPr lang="cs-CZ" dirty="0" err="1"/>
              <a:t>Foster</a:t>
            </a:r>
            <a:r>
              <a:rPr lang="cs-CZ" dirty="0"/>
              <a:t> Care – In General</a:t>
            </a:r>
          </a:p>
        </p:txBody>
      </p:sp>
      <p:sp>
        <p:nvSpPr>
          <p:cNvPr id="4" name="Zástupný text 3">
            <a:extLst>
              <a:ext uri="{FF2B5EF4-FFF2-40B4-BE49-F238E27FC236}">
                <a16:creationId xmlns:a16="http://schemas.microsoft.com/office/drawing/2014/main" id="{CF70D3F1-90C4-96D8-F66C-57C57CA39A21}"/>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 substitute </a:t>
            </a:r>
            <a:r>
              <a:rPr lang="cs-CZ" b="1" dirty="0" err="1"/>
              <a:t>for</a:t>
            </a:r>
            <a:r>
              <a:rPr lang="cs-CZ" b="1" dirty="0"/>
              <a:t> </a:t>
            </a:r>
            <a:r>
              <a:rPr lang="cs-CZ" b="1" dirty="0" err="1"/>
              <a:t>family</a:t>
            </a:r>
            <a:r>
              <a:rPr lang="cs-CZ" b="1" dirty="0"/>
              <a:t> care</a:t>
            </a:r>
          </a:p>
          <a:p>
            <a:pPr>
              <a:spcAft>
                <a:spcPts val="600"/>
              </a:spcAft>
            </a:pPr>
            <a:r>
              <a:rPr lang="cs-CZ" dirty="0"/>
              <a:t>= </a:t>
            </a:r>
            <a:r>
              <a:rPr lang="cs-CZ" dirty="0" err="1"/>
              <a:t>foster</a:t>
            </a:r>
            <a:r>
              <a:rPr lang="cs-CZ" dirty="0"/>
              <a:t> care in </a:t>
            </a:r>
            <a:r>
              <a:rPr lang="cs-CZ" dirty="0" err="1"/>
              <a:t>broader</a:t>
            </a:r>
            <a:r>
              <a:rPr lang="cs-CZ" dirty="0"/>
              <a:t> </a:t>
            </a:r>
            <a:r>
              <a:rPr lang="cs-CZ" dirty="0" err="1"/>
              <a:t>sesnse</a:t>
            </a:r>
            <a:r>
              <a:rPr lang="cs-CZ" dirty="0"/>
              <a:t> (</a:t>
            </a:r>
            <a:r>
              <a:rPr lang="cs-CZ" i="1" dirty="0"/>
              <a:t>largo </a:t>
            </a:r>
            <a:r>
              <a:rPr lang="cs-CZ" i="1" dirty="0" err="1"/>
              <a:t>sensu</a:t>
            </a:r>
            <a:r>
              <a:rPr lang="cs-CZ" dirty="0"/>
              <a:t>)</a:t>
            </a:r>
          </a:p>
          <a:p>
            <a:pPr>
              <a:spcAft>
                <a:spcPts val="600"/>
              </a:spcAft>
            </a:pPr>
            <a:r>
              <a:rPr lang="cs-CZ" b="1" dirty="0" err="1"/>
              <a:t>Includes</a:t>
            </a:r>
            <a:r>
              <a:rPr lang="cs-CZ" b="1" dirty="0"/>
              <a:t>:</a:t>
            </a:r>
          </a:p>
          <a:p>
            <a:pPr>
              <a:spcAft>
                <a:spcPts val="600"/>
              </a:spcAft>
            </a:pPr>
            <a:endParaRPr lang="cs-CZ" dirty="0"/>
          </a:p>
          <a:p>
            <a:pPr>
              <a:spcAft>
                <a:spcPts val="600"/>
              </a:spcAft>
            </a:pPr>
            <a:r>
              <a:rPr lang="cs-CZ" dirty="0"/>
              <a:t>1) </a:t>
            </a:r>
            <a:r>
              <a:rPr lang="cs-CZ" b="1" dirty="0" err="1"/>
              <a:t>Tutorship</a:t>
            </a:r>
            <a:r>
              <a:rPr lang="cs-CZ" dirty="0"/>
              <a:t> (</a:t>
            </a:r>
            <a:r>
              <a:rPr lang="cs-CZ" dirty="0" err="1"/>
              <a:t>Sect</a:t>
            </a:r>
            <a:r>
              <a:rPr lang="cs-CZ" dirty="0"/>
              <a:t>. 928 et </a:t>
            </a:r>
            <a:r>
              <a:rPr lang="cs-CZ" dirty="0" err="1"/>
              <a:t>seq</a:t>
            </a:r>
            <a:r>
              <a:rPr lang="cs-CZ" dirty="0"/>
              <a:t>.)</a:t>
            </a:r>
          </a:p>
          <a:p>
            <a:pPr>
              <a:spcAft>
                <a:spcPts val="600"/>
              </a:spcAft>
            </a:pPr>
            <a:r>
              <a:rPr lang="cs-CZ" dirty="0"/>
              <a:t>2) </a:t>
            </a:r>
            <a:r>
              <a:rPr lang="cs-CZ" b="1" dirty="0" err="1"/>
              <a:t>Guardianship</a:t>
            </a:r>
            <a:r>
              <a:rPr lang="cs-CZ" dirty="0"/>
              <a:t> (</a:t>
            </a:r>
            <a:r>
              <a:rPr lang="cs-CZ" dirty="0" err="1"/>
              <a:t>of</a:t>
            </a:r>
            <a:r>
              <a:rPr lang="cs-CZ" dirty="0"/>
              <a:t> a </a:t>
            </a:r>
            <a:r>
              <a:rPr lang="cs-CZ" dirty="0" err="1"/>
              <a:t>child</a:t>
            </a:r>
            <a:r>
              <a:rPr lang="cs-CZ" dirty="0"/>
              <a:t>) (</a:t>
            </a:r>
            <a:r>
              <a:rPr lang="cs-CZ" dirty="0" err="1"/>
              <a:t>Sect</a:t>
            </a:r>
            <a:r>
              <a:rPr lang="cs-CZ" dirty="0"/>
              <a:t>. 943 et </a:t>
            </a:r>
            <a:r>
              <a:rPr lang="cs-CZ" dirty="0" err="1"/>
              <a:t>seq</a:t>
            </a:r>
            <a:r>
              <a:rPr lang="cs-CZ" dirty="0"/>
              <a:t>.)</a:t>
            </a:r>
          </a:p>
          <a:p>
            <a:pPr>
              <a:spcAft>
                <a:spcPts val="600"/>
              </a:spcAft>
            </a:pPr>
            <a:r>
              <a:rPr lang="cs-CZ" dirty="0"/>
              <a:t>3) </a:t>
            </a:r>
            <a:r>
              <a:rPr lang="en-US" b="1" dirty="0"/>
              <a:t>Entrusting a child to the care of another person</a:t>
            </a:r>
            <a:r>
              <a:rPr lang="en-US" dirty="0"/>
              <a:t> </a:t>
            </a:r>
            <a:r>
              <a:rPr lang="cs-CZ" dirty="0"/>
              <a:t>(</a:t>
            </a:r>
            <a:r>
              <a:rPr lang="cs-CZ" dirty="0" err="1"/>
              <a:t>Sect</a:t>
            </a:r>
            <a:r>
              <a:rPr lang="cs-CZ" dirty="0"/>
              <a:t>. 953 et </a:t>
            </a:r>
            <a:r>
              <a:rPr lang="cs-CZ" dirty="0" err="1"/>
              <a:t>seq</a:t>
            </a:r>
            <a:r>
              <a:rPr lang="cs-CZ" dirty="0"/>
              <a:t>.)</a:t>
            </a:r>
          </a:p>
          <a:p>
            <a:pPr>
              <a:spcAft>
                <a:spcPts val="600"/>
              </a:spcAft>
            </a:pPr>
            <a:r>
              <a:rPr lang="cs-CZ" dirty="0"/>
              <a:t>4) </a:t>
            </a:r>
            <a:r>
              <a:rPr lang="cs-CZ" b="1" dirty="0" err="1"/>
              <a:t>Foster</a:t>
            </a:r>
            <a:r>
              <a:rPr lang="cs-CZ" b="1" dirty="0"/>
              <a:t> care</a:t>
            </a:r>
            <a:r>
              <a:rPr lang="cs-CZ" dirty="0"/>
              <a:t> (</a:t>
            </a:r>
            <a:r>
              <a:rPr lang="cs-CZ" dirty="0" err="1"/>
              <a:t>Sect</a:t>
            </a:r>
            <a:r>
              <a:rPr lang="cs-CZ" dirty="0"/>
              <a:t>. 958) (</a:t>
            </a:r>
            <a:r>
              <a:rPr lang="cs-CZ" i="1" dirty="0" err="1"/>
              <a:t>stricto</a:t>
            </a:r>
            <a:r>
              <a:rPr lang="cs-CZ" i="1" dirty="0"/>
              <a:t> </a:t>
            </a:r>
            <a:r>
              <a:rPr lang="cs-CZ" i="1" dirty="0" err="1"/>
              <a:t>sensu</a:t>
            </a:r>
            <a:r>
              <a:rPr lang="cs-CZ" dirty="0"/>
              <a:t>, in proper/</a:t>
            </a:r>
            <a:r>
              <a:rPr lang="cs-CZ" dirty="0" err="1"/>
              <a:t>narrower</a:t>
            </a:r>
            <a:r>
              <a:rPr lang="cs-CZ" dirty="0"/>
              <a:t> </a:t>
            </a:r>
            <a:r>
              <a:rPr lang="cs-CZ" dirty="0" err="1"/>
              <a:t>sense</a:t>
            </a:r>
            <a:r>
              <a:rPr lang="cs-CZ" dirty="0"/>
              <a:t>)</a:t>
            </a:r>
          </a:p>
          <a:p>
            <a:pPr>
              <a:spcAft>
                <a:spcPts val="600"/>
              </a:spcAft>
            </a:pPr>
            <a:r>
              <a:rPr lang="cs-CZ" dirty="0"/>
              <a:t>5) </a:t>
            </a:r>
            <a:r>
              <a:rPr lang="cs-CZ" b="1" dirty="0" err="1"/>
              <a:t>Institutional</a:t>
            </a:r>
            <a:r>
              <a:rPr lang="cs-CZ" b="1" dirty="0"/>
              <a:t> Care</a:t>
            </a:r>
            <a:r>
              <a:rPr lang="cs-CZ" dirty="0"/>
              <a:t> (</a:t>
            </a:r>
            <a:r>
              <a:rPr lang="cs-CZ" dirty="0" err="1"/>
              <a:t>Sect</a:t>
            </a:r>
            <a:r>
              <a:rPr lang="cs-CZ" dirty="0"/>
              <a:t>. 971 et </a:t>
            </a:r>
            <a:r>
              <a:rPr lang="cs-CZ" dirty="0" err="1"/>
              <a:t>seq</a:t>
            </a:r>
            <a:r>
              <a:rPr lang="cs-CZ" dirty="0"/>
              <a:t>.)</a:t>
            </a:r>
          </a:p>
        </p:txBody>
      </p:sp>
    </p:spTree>
    <p:extLst>
      <p:ext uri="{BB962C8B-B14F-4D97-AF65-F5344CB8AC3E}">
        <p14:creationId xmlns:p14="http://schemas.microsoft.com/office/powerpoint/2010/main" val="2585739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300C0-770E-8798-A55F-ECE9F8B7DA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17AE72-59F5-83AC-36AA-41D8FA433DCC}"/>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A0FCD717-9783-E825-2067-4C1B8E843FEE}"/>
              </a:ext>
            </a:extLst>
          </p:cNvPr>
          <p:cNvSpPr>
            <a:spLocks noGrp="1"/>
          </p:cNvSpPr>
          <p:nvPr>
            <p:ph sz="quarter" idx="13"/>
          </p:nvPr>
        </p:nvSpPr>
        <p:spPr>
          <a:xfrm>
            <a:off x="838200" y="2212429"/>
            <a:ext cx="10515600" cy="3964534"/>
          </a:xfrm>
        </p:spPr>
        <p:txBody>
          <a:bodyPr>
            <a:normAutofit fontScale="92500" lnSpcReduction="10000"/>
          </a:bodyPr>
          <a:lstStyle/>
          <a:p>
            <a:pPr>
              <a:spcAft>
                <a:spcPts val="600"/>
              </a:spcAft>
            </a:pPr>
            <a:r>
              <a:rPr lang="cs-CZ" i="1" dirty="0"/>
              <a:t>„</a:t>
            </a:r>
            <a:r>
              <a:rPr lang="en-US" i="1" dirty="0"/>
              <a:t>Tutor loco parentis </a:t>
            </a:r>
            <a:r>
              <a:rPr lang="en-US" i="1" dirty="0" err="1"/>
              <a:t>habentur</a:t>
            </a:r>
            <a:r>
              <a:rPr lang="en-US" i="1" dirty="0"/>
              <a:t>.</a:t>
            </a:r>
            <a:r>
              <a:rPr lang="cs-CZ" i="1" dirty="0"/>
              <a:t>“</a:t>
            </a:r>
          </a:p>
          <a:p>
            <a:pPr>
              <a:spcAft>
                <a:spcPts val="600"/>
              </a:spcAft>
            </a:pPr>
            <a:r>
              <a:rPr lang="cs-CZ" i="1" dirty="0"/>
              <a:t>„</a:t>
            </a:r>
            <a:r>
              <a:rPr lang="en-US" i="1" dirty="0"/>
              <a:t>The </a:t>
            </a:r>
            <a:r>
              <a:rPr lang="cs-CZ" i="1" dirty="0"/>
              <a:t>tutor</a:t>
            </a:r>
            <a:r>
              <a:rPr lang="en-US" i="1" dirty="0"/>
              <a:t> takes the place of the parents</a:t>
            </a:r>
            <a:r>
              <a:rPr lang="cs-CZ" i="1" dirty="0"/>
              <a:t>.“</a:t>
            </a:r>
          </a:p>
          <a:p>
            <a:pPr>
              <a:spcAft>
                <a:spcPts val="600"/>
              </a:spcAft>
            </a:pPr>
            <a:r>
              <a:rPr lang="cs-CZ" b="1" i="1" dirty="0" err="1"/>
              <a:t>locum</a:t>
            </a:r>
            <a:r>
              <a:rPr lang="cs-CZ" b="1" i="1" dirty="0"/>
              <a:t> </a:t>
            </a:r>
            <a:r>
              <a:rPr lang="cs-CZ" b="1" i="1" dirty="0" err="1"/>
              <a:t>tenens</a:t>
            </a:r>
            <a:r>
              <a:rPr lang="cs-CZ" i="1" dirty="0"/>
              <a:t> = </a:t>
            </a:r>
            <a:r>
              <a:rPr lang="cs-CZ" i="1" dirty="0" err="1"/>
              <a:t>lieu-tenant</a:t>
            </a:r>
            <a:r>
              <a:rPr lang="cs-CZ" i="1" dirty="0"/>
              <a:t> = „place-</a:t>
            </a:r>
            <a:r>
              <a:rPr lang="cs-CZ" i="1" dirty="0" err="1"/>
              <a:t>holder</a:t>
            </a:r>
            <a:r>
              <a:rPr lang="cs-CZ" i="1" dirty="0"/>
              <a:t>“, substitute</a:t>
            </a:r>
          </a:p>
          <a:p>
            <a:pPr>
              <a:spcAft>
                <a:spcPts val="600"/>
              </a:spcAft>
            </a:pPr>
            <a:r>
              <a:rPr lang="en-US" b="1" dirty="0"/>
              <a:t>► </a:t>
            </a:r>
            <a:r>
              <a:rPr lang="cs-CZ" b="1" dirty="0" err="1"/>
              <a:t>personal</a:t>
            </a:r>
            <a:r>
              <a:rPr lang="cs-CZ" b="1" dirty="0"/>
              <a:t> </a:t>
            </a:r>
            <a:r>
              <a:rPr lang="en-US" b="1" dirty="0"/>
              <a:t>status institution; the </a:t>
            </a:r>
            <a:r>
              <a:rPr lang="cs-CZ" b="1" dirty="0"/>
              <a:t>tutor</a:t>
            </a:r>
            <a:r>
              <a:rPr lang="en-US" b="1" dirty="0"/>
              <a:t> does not have parental responsibility, but performs all its components</a:t>
            </a:r>
            <a:r>
              <a:rPr lang="cs-CZ" b="1" dirty="0"/>
              <a:t>; he has not duty to </a:t>
            </a:r>
            <a:r>
              <a:rPr lang="cs-CZ" b="1" dirty="0" err="1"/>
              <a:t>maintain</a:t>
            </a:r>
            <a:r>
              <a:rPr lang="cs-CZ" b="1" dirty="0"/>
              <a:t> and support </a:t>
            </a:r>
            <a:r>
              <a:rPr lang="cs-CZ" b="1" dirty="0" err="1"/>
              <a:t>the</a:t>
            </a:r>
            <a:r>
              <a:rPr lang="cs-CZ" b="1" dirty="0"/>
              <a:t> </a:t>
            </a:r>
            <a:r>
              <a:rPr lang="cs-CZ" b="1" dirty="0" err="1"/>
              <a:t>child</a:t>
            </a:r>
            <a:endParaRPr lang="cs-CZ" b="1" dirty="0"/>
          </a:p>
          <a:p>
            <a:pPr>
              <a:spcAft>
                <a:spcPts val="600"/>
              </a:spcAft>
            </a:pPr>
            <a:endParaRPr lang="cs-CZ" b="1" dirty="0"/>
          </a:p>
          <a:p>
            <a:pPr>
              <a:spcAft>
                <a:spcPts val="600"/>
              </a:spcAft>
            </a:pPr>
            <a:r>
              <a:rPr lang="en-US" b="1" dirty="0">
                <a:solidFill>
                  <a:srgbClr val="FF0000"/>
                </a:solidFill>
              </a:rPr>
              <a:t>X</a:t>
            </a:r>
            <a:r>
              <a:rPr lang="en-US" b="1" dirty="0"/>
              <a:t> The adopt</a:t>
            </a:r>
            <a:r>
              <a:rPr lang="cs-CZ" b="1" dirty="0" err="1"/>
              <a:t>ive</a:t>
            </a:r>
            <a:r>
              <a:rPr lang="cs-CZ" b="1" dirty="0"/>
              <a:t> </a:t>
            </a:r>
            <a:r>
              <a:rPr lang="cs-CZ" b="1" dirty="0" err="1"/>
              <a:t>parent</a:t>
            </a:r>
            <a:r>
              <a:rPr lang="en-US" b="1" dirty="0"/>
              <a:t> becomes a </a:t>
            </a:r>
            <a:r>
              <a:rPr lang="cs-CZ" b="1" dirty="0"/>
              <a:t>(</a:t>
            </a:r>
            <a:r>
              <a:rPr lang="cs-CZ" b="1" dirty="0" err="1"/>
              <a:t>legal</a:t>
            </a:r>
            <a:r>
              <a:rPr lang="cs-CZ" b="1" dirty="0"/>
              <a:t>) </a:t>
            </a:r>
            <a:r>
              <a:rPr lang="en-US" b="1" dirty="0"/>
              <a:t>parent </a:t>
            </a:r>
            <a:r>
              <a:rPr lang="cs-CZ" dirty="0"/>
              <a:t>(</a:t>
            </a:r>
            <a:r>
              <a:rPr lang="en-US" dirty="0"/>
              <a:t>change in personal status in terms of legal kinship, therefore the </a:t>
            </a:r>
            <a:r>
              <a:rPr lang="en-US" dirty="0" err="1"/>
              <a:t>adop</a:t>
            </a:r>
            <a:r>
              <a:rPr lang="cs-CZ" dirty="0" err="1"/>
              <a:t>tive</a:t>
            </a:r>
            <a:r>
              <a:rPr lang="cs-CZ" dirty="0"/>
              <a:t> </a:t>
            </a:r>
            <a:r>
              <a:rPr lang="cs-CZ" dirty="0" err="1"/>
              <a:t>parent</a:t>
            </a:r>
            <a:r>
              <a:rPr lang="en-US" dirty="0"/>
              <a:t> has parental responsibility</a:t>
            </a:r>
            <a:r>
              <a:rPr lang="cs-CZ" dirty="0"/>
              <a:t>)</a:t>
            </a:r>
          </a:p>
          <a:p>
            <a:pPr>
              <a:spcAft>
                <a:spcPts val="600"/>
              </a:spcAft>
            </a:pPr>
            <a:endParaRPr lang="cs-CZ" b="1" dirty="0"/>
          </a:p>
          <a:p>
            <a:pPr>
              <a:spcAft>
                <a:spcPts val="600"/>
              </a:spcAft>
            </a:pPr>
            <a:r>
              <a:rPr lang="en-US" b="1" dirty="0">
                <a:solidFill>
                  <a:srgbClr val="FF0000"/>
                </a:solidFill>
              </a:rPr>
              <a:t>X</a:t>
            </a:r>
            <a:r>
              <a:rPr lang="en-US" b="1" dirty="0"/>
              <a:t> </a:t>
            </a:r>
            <a:r>
              <a:rPr lang="cs-CZ" dirty="0"/>
              <a:t>F</a:t>
            </a:r>
            <a:r>
              <a:rPr lang="en-US" dirty="0" err="1"/>
              <a:t>oster</a:t>
            </a:r>
            <a:r>
              <a:rPr lang="en-US" dirty="0"/>
              <a:t> care</a:t>
            </a:r>
            <a:r>
              <a:rPr lang="cs-CZ" dirty="0"/>
              <a:t> </a:t>
            </a:r>
            <a:r>
              <a:rPr lang="cs-CZ" i="1" dirty="0" err="1"/>
              <a:t>stricto</a:t>
            </a:r>
            <a:r>
              <a:rPr lang="cs-CZ" i="1" dirty="0"/>
              <a:t> </a:t>
            </a:r>
            <a:r>
              <a:rPr lang="cs-CZ" i="1" dirty="0" err="1"/>
              <a:t>sensu</a:t>
            </a:r>
            <a:r>
              <a:rPr lang="en-US" dirty="0"/>
              <a:t>, entrusting </a:t>
            </a:r>
            <a:r>
              <a:rPr lang="cs-CZ" dirty="0"/>
              <a:t>a </a:t>
            </a:r>
            <a:r>
              <a:rPr lang="cs-CZ" dirty="0" err="1"/>
              <a:t>child</a:t>
            </a:r>
            <a:r>
              <a:rPr lang="cs-CZ" dirty="0"/>
              <a:t>…</a:t>
            </a:r>
            <a:r>
              <a:rPr lang="en-US" dirty="0"/>
              <a:t>, institutional care</a:t>
            </a:r>
            <a:r>
              <a:rPr lang="cs-CZ" dirty="0"/>
              <a:t> </a:t>
            </a:r>
            <a:r>
              <a:rPr lang="en-US" dirty="0"/>
              <a:t>have no status consequences – personal status does not change</a:t>
            </a:r>
            <a:endParaRPr lang="cs-CZ" dirty="0"/>
          </a:p>
        </p:txBody>
      </p:sp>
    </p:spTree>
    <p:extLst>
      <p:ext uri="{BB962C8B-B14F-4D97-AF65-F5344CB8AC3E}">
        <p14:creationId xmlns:p14="http://schemas.microsoft.com/office/powerpoint/2010/main" val="3506185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2D69-F834-86FA-7F65-48FA40FC695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ACA1C2-DD96-CB16-EDC1-4EF6414AD7FF}"/>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DDAC48F2-CF64-8912-C2FD-877746647BC0}"/>
              </a:ext>
            </a:extLst>
          </p:cNvPr>
          <p:cNvSpPr>
            <a:spLocks noGrp="1"/>
          </p:cNvSpPr>
          <p:nvPr>
            <p:ph sz="quarter" idx="13"/>
          </p:nvPr>
        </p:nvSpPr>
        <p:spPr>
          <a:xfrm>
            <a:off x="838200" y="2212429"/>
            <a:ext cx="10515600" cy="3964534"/>
          </a:xfrm>
        </p:spPr>
        <p:txBody>
          <a:bodyPr>
            <a:normAutofit/>
          </a:bodyPr>
          <a:lstStyle/>
          <a:p>
            <a:pPr>
              <a:spcAft>
                <a:spcPts val="600"/>
              </a:spcAft>
            </a:pPr>
            <a:r>
              <a:rPr lang="en-US" dirty="0"/>
              <a:t>the institution of substitute legal protection for </a:t>
            </a:r>
            <a:r>
              <a:rPr lang="cs-CZ" dirty="0"/>
              <a:t>a person</a:t>
            </a:r>
            <a:r>
              <a:rPr lang="en-US" dirty="0"/>
              <a:t>, especially minors, who lack protection in the form of</a:t>
            </a:r>
            <a:r>
              <a:rPr lang="cs-CZ" dirty="0"/>
              <a:t>:</a:t>
            </a:r>
          </a:p>
          <a:p>
            <a:pPr>
              <a:spcAft>
                <a:spcPts val="600"/>
              </a:spcAft>
            </a:pPr>
            <a:r>
              <a:rPr lang="en-US" dirty="0"/>
              <a:t>paternal authority (ABGB</a:t>
            </a:r>
            <a:r>
              <a:rPr lang="cs-CZ" dirty="0"/>
              <a:t> 1811</a:t>
            </a:r>
            <a:r>
              <a:rPr lang="en-US" dirty="0"/>
              <a:t>)</a:t>
            </a:r>
            <a:r>
              <a:rPr lang="cs-CZ" dirty="0"/>
              <a:t>,</a:t>
            </a:r>
          </a:p>
          <a:p>
            <a:pPr>
              <a:spcAft>
                <a:spcPts val="600"/>
              </a:spcAft>
            </a:pPr>
            <a:r>
              <a:rPr lang="en-US" dirty="0"/>
              <a:t>parental authority (</a:t>
            </a:r>
            <a:r>
              <a:rPr lang="cs-CZ" dirty="0"/>
              <a:t>AFL 1949</a:t>
            </a:r>
            <a:r>
              <a:rPr lang="en-US" dirty="0"/>
              <a:t>), </a:t>
            </a:r>
            <a:endParaRPr lang="cs-CZ" dirty="0"/>
          </a:p>
          <a:p>
            <a:pPr>
              <a:spcAft>
                <a:spcPts val="600"/>
              </a:spcAft>
            </a:pPr>
            <a:r>
              <a:rPr lang="en-US" dirty="0"/>
              <a:t>parental responsibility (</a:t>
            </a:r>
            <a:r>
              <a:rPr lang="cs-CZ" dirty="0"/>
              <a:t>AF 1963</a:t>
            </a:r>
            <a:r>
              <a:rPr lang="en-US" dirty="0"/>
              <a:t>; </a:t>
            </a:r>
            <a:r>
              <a:rPr lang="cs-CZ" dirty="0"/>
              <a:t>CC 2012</a:t>
            </a:r>
            <a:r>
              <a:rPr lang="en-US" dirty="0"/>
              <a:t>), </a:t>
            </a:r>
            <a:endParaRPr lang="cs-CZ" dirty="0"/>
          </a:p>
          <a:p>
            <a:pPr>
              <a:spcAft>
                <a:spcPts val="600"/>
              </a:spcAft>
            </a:pPr>
            <a:r>
              <a:rPr lang="en-US" dirty="0"/>
              <a:t>and expressing </a:t>
            </a:r>
            <a:r>
              <a:rPr lang="en-US" b="1" dirty="0"/>
              <a:t>comprehensive care for the legal affairs of such persons</a:t>
            </a:r>
            <a:endParaRPr lang="cs-CZ" b="1" dirty="0"/>
          </a:p>
          <a:p>
            <a:pPr>
              <a:spcAft>
                <a:spcPts val="600"/>
              </a:spcAft>
            </a:pPr>
            <a:endParaRPr lang="cs-CZ" dirty="0"/>
          </a:p>
          <a:p>
            <a:pPr>
              <a:spcAft>
                <a:spcPts val="600"/>
              </a:spcAft>
            </a:pPr>
            <a:r>
              <a:rPr lang="cs-CZ" dirty="0" err="1"/>
              <a:t>Sect</a:t>
            </a:r>
            <a:r>
              <a:rPr lang="cs-CZ" dirty="0"/>
              <a:t>. 858: </a:t>
            </a:r>
            <a:r>
              <a:rPr lang="cs-CZ" dirty="0" err="1"/>
              <a:t>today</a:t>
            </a:r>
            <a:r>
              <a:rPr lang="cs-CZ" dirty="0"/>
              <a:t> </a:t>
            </a:r>
            <a:r>
              <a:rPr lang="cs-CZ" dirty="0" err="1"/>
              <a:t>only</a:t>
            </a:r>
            <a:r>
              <a:rPr lang="cs-CZ" dirty="0"/>
              <a:t> </a:t>
            </a:r>
            <a:r>
              <a:rPr lang="cs-CZ" dirty="0" err="1"/>
              <a:t>for</a:t>
            </a:r>
            <a:r>
              <a:rPr lang="cs-CZ" dirty="0"/>
              <a:t> </a:t>
            </a:r>
            <a:r>
              <a:rPr lang="cs-CZ" b="1" dirty="0" err="1"/>
              <a:t>minors</a:t>
            </a:r>
            <a:r>
              <a:rPr lang="cs-CZ" b="1" dirty="0"/>
              <a:t> </a:t>
            </a:r>
            <a:r>
              <a:rPr lang="cs-CZ" b="1" dirty="0" err="1"/>
              <a:t>without</a:t>
            </a:r>
            <a:r>
              <a:rPr lang="cs-CZ" b="1" dirty="0"/>
              <a:t> full </a:t>
            </a:r>
            <a:r>
              <a:rPr lang="cs-CZ" b="1" dirty="0" err="1"/>
              <a:t>legal</a:t>
            </a:r>
            <a:r>
              <a:rPr lang="cs-CZ" b="1" dirty="0"/>
              <a:t> </a:t>
            </a:r>
            <a:r>
              <a:rPr lang="cs-CZ" b="1" dirty="0" err="1"/>
              <a:t>capacity</a:t>
            </a:r>
            <a:r>
              <a:rPr lang="cs-CZ" b="1" dirty="0"/>
              <a:t> </a:t>
            </a:r>
            <a:r>
              <a:rPr lang="cs-CZ" dirty="0"/>
              <a:t>(</a:t>
            </a:r>
            <a:r>
              <a:rPr lang="cs-CZ" dirty="0" err="1"/>
              <a:t>with</a:t>
            </a:r>
            <a:r>
              <a:rPr lang="cs-CZ" dirty="0"/>
              <a:t> full </a:t>
            </a:r>
            <a:r>
              <a:rPr lang="cs-CZ" dirty="0" err="1"/>
              <a:t>legal</a:t>
            </a:r>
            <a:r>
              <a:rPr lang="cs-CZ" dirty="0"/>
              <a:t> </a:t>
            </a:r>
            <a:r>
              <a:rPr lang="cs-CZ" dirty="0" err="1"/>
              <a:t>capacity</a:t>
            </a:r>
            <a:r>
              <a:rPr lang="cs-CZ" dirty="0"/>
              <a:t> </a:t>
            </a:r>
            <a:r>
              <a:rPr lang="cs-CZ" dirty="0" err="1"/>
              <a:t>extinguishes</a:t>
            </a:r>
            <a:r>
              <a:rPr lang="cs-CZ" dirty="0"/>
              <a:t> </a:t>
            </a:r>
            <a:r>
              <a:rPr lang="cs-CZ" dirty="0" err="1"/>
              <a:t>parental</a:t>
            </a:r>
            <a:r>
              <a:rPr lang="cs-CZ" dirty="0"/>
              <a:t> </a:t>
            </a:r>
            <a:r>
              <a:rPr lang="cs-CZ" dirty="0" err="1"/>
              <a:t>responsibility</a:t>
            </a:r>
            <a:r>
              <a:rPr lang="cs-CZ" dirty="0"/>
              <a:t>)</a:t>
            </a:r>
          </a:p>
        </p:txBody>
      </p:sp>
    </p:spTree>
    <p:extLst>
      <p:ext uri="{BB962C8B-B14F-4D97-AF65-F5344CB8AC3E}">
        <p14:creationId xmlns:p14="http://schemas.microsoft.com/office/powerpoint/2010/main" val="3529680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FD0C-1706-9B34-974A-C393BFA99E8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26FA6F-EFE8-520F-1A91-D7A07420F7EC}"/>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9B3892C7-FD16-1C6E-3178-D765A6A9E3E4}"/>
              </a:ext>
            </a:extLst>
          </p:cNvPr>
          <p:cNvSpPr>
            <a:spLocks noGrp="1"/>
          </p:cNvSpPr>
          <p:nvPr>
            <p:ph sz="quarter" idx="13"/>
          </p:nvPr>
        </p:nvSpPr>
        <p:spPr>
          <a:xfrm>
            <a:off x="838200" y="2212429"/>
            <a:ext cx="10515600" cy="3964534"/>
          </a:xfrm>
        </p:spPr>
        <p:txBody>
          <a:bodyPr>
            <a:normAutofit/>
          </a:bodyPr>
          <a:lstStyle/>
          <a:p>
            <a:pPr>
              <a:spcAft>
                <a:spcPts val="600"/>
              </a:spcAft>
            </a:pPr>
            <a:r>
              <a:rPr lang="cs-CZ" dirty="0" err="1"/>
              <a:t>Sect</a:t>
            </a:r>
            <a:r>
              <a:rPr lang="cs-CZ" dirty="0"/>
              <a:t>. 928 para 1: </a:t>
            </a:r>
            <a:r>
              <a:rPr lang="en-US" dirty="0"/>
              <a:t>In the absence of </a:t>
            </a:r>
            <a:r>
              <a:rPr lang="en-US" b="1" dirty="0"/>
              <a:t>a parent having and exercising his full parental responsibility with respect to a child, </a:t>
            </a:r>
            <a:r>
              <a:rPr lang="en-US" b="1" dirty="0">
                <a:solidFill>
                  <a:srgbClr val="FF0000"/>
                </a:solidFill>
              </a:rPr>
              <a:t>a court shall appoint a tutor </a:t>
            </a:r>
            <a:r>
              <a:rPr lang="en-US" b="1" dirty="0"/>
              <a:t>to the child</a:t>
            </a:r>
            <a:r>
              <a:rPr lang="en-US" dirty="0"/>
              <a:t>.</a:t>
            </a:r>
            <a:endParaRPr lang="cs-CZ" dirty="0"/>
          </a:p>
          <a:p>
            <a:pPr>
              <a:spcAft>
                <a:spcPts val="600"/>
              </a:spcAft>
            </a:pPr>
            <a:r>
              <a:rPr lang="cs-CZ" dirty="0"/>
              <a:t>E. g.: </a:t>
            </a:r>
          </a:p>
          <a:p>
            <a:pPr>
              <a:spcAft>
                <a:spcPts val="600"/>
              </a:spcAft>
            </a:pPr>
            <a:r>
              <a:rPr lang="cs-CZ" dirty="0" err="1"/>
              <a:t>parents</a:t>
            </a:r>
            <a:r>
              <a:rPr lang="cs-CZ" dirty="0"/>
              <a:t> </a:t>
            </a:r>
            <a:r>
              <a:rPr lang="cs-CZ" dirty="0" err="1"/>
              <a:t>have</a:t>
            </a:r>
            <a:r>
              <a:rPr lang="cs-CZ" dirty="0"/>
              <a:t> </a:t>
            </a:r>
            <a:r>
              <a:rPr lang="cs-CZ" dirty="0" err="1"/>
              <a:t>died</a:t>
            </a:r>
            <a:endParaRPr lang="cs-CZ" dirty="0"/>
          </a:p>
          <a:p>
            <a:pPr>
              <a:spcAft>
                <a:spcPts val="600"/>
              </a:spcAft>
            </a:pPr>
            <a:r>
              <a:rPr lang="cs-CZ" dirty="0" err="1"/>
              <a:t>parents</a:t>
            </a:r>
            <a:r>
              <a:rPr lang="cs-CZ" dirty="0"/>
              <a:t> </a:t>
            </a:r>
            <a:r>
              <a:rPr lang="cs-CZ" dirty="0" err="1"/>
              <a:t>have</a:t>
            </a:r>
            <a:r>
              <a:rPr lang="cs-CZ" dirty="0"/>
              <a:t> </a:t>
            </a:r>
            <a:r>
              <a:rPr lang="cs-CZ" dirty="0" err="1"/>
              <a:t>suspended</a:t>
            </a:r>
            <a:r>
              <a:rPr lang="cs-CZ" dirty="0"/>
              <a:t> </a:t>
            </a:r>
            <a:r>
              <a:rPr lang="cs-CZ" dirty="0" err="1"/>
              <a:t>parental</a:t>
            </a:r>
            <a:r>
              <a:rPr lang="cs-CZ" dirty="0"/>
              <a:t> </a:t>
            </a:r>
            <a:r>
              <a:rPr lang="cs-CZ" dirty="0" err="1"/>
              <a:t>responsibilty</a:t>
            </a:r>
            <a:endParaRPr lang="cs-CZ" dirty="0"/>
          </a:p>
          <a:p>
            <a:pPr>
              <a:spcAft>
                <a:spcPts val="600"/>
              </a:spcAft>
            </a:pPr>
            <a:r>
              <a:rPr lang="cs-CZ" dirty="0" err="1"/>
              <a:t>parents</a:t>
            </a:r>
            <a:r>
              <a:rPr lang="cs-CZ" dirty="0"/>
              <a:t> </a:t>
            </a:r>
            <a:r>
              <a:rPr lang="cs-CZ" dirty="0" err="1"/>
              <a:t>were</a:t>
            </a:r>
            <a:r>
              <a:rPr lang="cs-CZ" dirty="0"/>
              <a:t> </a:t>
            </a:r>
            <a:r>
              <a:rPr lang="cs-CZ" dirty="0" err="1"/>
              <a:t>relieved</a:t>
            </a:r>
            <a:r>
              <a:rPr lang="cs-CZ" dirty="0"/>
              <a:t> </a:t>
            </a:r>
            <a:r>
              <a:rPr lang="cs-CZ" dirty="0" err="1"/>
              <a:t>of</a:t>
            </a:r>
            <a:r>
              <a:rPr lang="cs-CZ" dirty="0"/>
              <a:t> </a:t>
            </a:r>
            <a:r>
              <a:rPr lang="cs-CZ" dirty="0" err="1"/>
              <a:t>parental</a:t>
            </a:r>
            <a:r>
              <a:rPr lang="cs-CZ" dirty="0"/>
              <a:t> </a:t>
            </a:r>
            <a:r>
              <a:rPr lang="cs-CZ" dirty="0" err="1"/>
              <a:t>responsiblity</a:t>
            </a:r>
            <a:endParaRPr lang="cs-CZ" dirty="0"/>
          </a:p>
          <a:p>
            <a:pPr>
              <a:spcAft>
                <a:spcPts val="600"/>
              </a:spcAft>
            </a:pPr>
            <a:endParaRPr lang="cs-CZ" dirty="0"/>
          </a:p>
          <a:p>
            <a:pPr>
              <a:spcAft>
                <a:spcPts val="600"/>
              </a:spcAft>
            </a:pPr>
            <a:r>
              <a:rPr lang="cs-CZ" b="1" dirty="0">
                <a:solidFill>
                  <a:srgbClr val="FF0000"/>
                </a:solidFill>
              </a:rPr>
              <a:t>X</a:t>
            </a:r>
          </a:p>
          <a:p>
            <a:pPr>
              <a:spcAft>
                <a:spcPts val="600"/>
              </a:spcAft>
            </a:pPr>
            <a:r>
              <a:rPr lang="cs-CZ" dirty="0" err="1"/>
              <a:t>parents</a:t>
            </a:r>
            <a:r>
              <a:rPr lang="cs-CZ" dirty="0"/>
              <a:t> </a:t>
            </a:r>
            <a:r>
              <a:rPr lang="cs-CZ" dirty="0" err="1"/>
              <a:t>were</a:t>
            </a:r>
            <a:r>
              <a:rPr lang="cs-CZ" dirty="0"/>
              <a:t> limited in </a:t>
            </a:r>
            <a:r>
              <a:rPr lang="cs-CZ" dirty="0" err="1"/>
              <a:t>parental</a:t>
            </a:r>
            <a:r>
              <a:rPr lang="cs-CZ" dirty="0"/>
              <a:t> </a:t>
            </a:r>
            <a:r>
              <a:rPr lang="cs-CZ" dirty="0" err="1"/>
              <a:t>responsibility</a:t>
            </a:r>
            <a:r>
              <a:rPr lang="cs-CZ" dirty="0"/>
              <a:t> = a </a:t>
            </a:r>
            <a:r>
              <a:rPr lang="cs-CZ" dirty="0" err="1"/>
              <a:t>guardian</a:t>
            </a:r>
            <a:r>
              <a:rPr lang="cs-CZ" dirty="0"/>
              <a:t> </a:t>
            </a:r>
            <a:r>
              <a:rPr lang="cs-CZ" dirty="0" err="1"/>
              <a:t>shall</a:t>
            </a:r>
            <a:r>
              <a:rPr lang="cs-CZ" dirty="0"/>
              <a:t> </a:t>
            </a:r>
            <a:r>
              <a:rPr lang="cs-CZ" dirty="0" err="1"/>
              <a:t>be</a:t>
            </a:r>
            <a:r>
              <a:rPr lang="cs-CZ" dirty="0"/>
              <a:t> </a:t>
            </a:r>
            <a:r>
              <a:rPr lang="cs-CZ" dirty="0" err="1"/>
              <a:t>appointed</a:t>
            </a:r>
            <a:endParaRPr lang="cs-CZ" dirty="0"/>
          </a:p>
        </p:txBody>
      </p:sp>
    </p:spTree>
    <p:extLst>
      <p:ext uri="{BB962C8B-B14F-4D97-AF65-F5344CB8AC3E}">
        <p14:creationId xmlns:p14="http://schemas.microsoft.com/office/powerpoint/2010/main" val="392030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53C2-7176-F582-7D2B-CC17FC14C91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DEAE8C3-257F-2372-D73A-743543A26516}"/>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CC8A2901-46D6-0A56-B0F7-E300B511AFF4}"/>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a:t>Public </a:t>
            </a:r>
            <a:r>
              <a:rPr lang="cs-CZ" b="1" dirty="0" err="1"/>
              <a:t>tutorship</a:t>
            </a:r>
            <a:r>
              <a:rPr lang="cs-CZ" b="1" dirty="0"/>
              <a:t>:</a:t>
            </a:r>
          </a:p>
          <a:p>
            <a:pPr>
              <a:spcAft>
                <a:spcPts val="600"/>
              </a:spcAft>
            </a:pPr>
            <a:endParaRPr lang="cs-CZ" dirty="0"/>
          </a:p>
          <a:p>
            <a:pPr>
              <a:spcAft>
                <a:spcPts val="600"/>
              </a:spcAft>
            </a:pPr>
            <a:r>
              <a:rPr lang="cs-CZ" dirty="0" err="1"/>
              <a:t>if</a:t>
            </a:r>
            <a:r>
              <a:rPr lang="cs-CZ" dirty="0"/>
              <a:t> </a:t>
            </a:r>
            <a:r>
              <a:rPr lang="cs-CZ" dirty="0" err="1"/>
              <a:t>necessary</a:t>
            </a:r>
            <a:r>
              <a:rPr lang="cs-CZ" dirty="0"/>
              <a:t> to </a:t>
            </a:r>
            <a:r>
              <a:rPr lang="cs-CZ" dirty="0" err="1"/>
              <a:t>appoint</a:t>
            </a:r>
            <a:r>
              <a:rPr lang="cs-CZ" dirty="0"/>
              <a:t> a tutor to </a:t>
            </a:r>
            <a:r>
              <a:rPr lang="cs-CZ" dirty="0" err="1"/>
              <a:t>the</a:t>
            </a:r>
            <a:r>
              <a:rPr lang="cs-CZ" dirty="0"/>
              <a:t> </a:t>
            </a:r>
            <a:r>
              <a:rPr lang="cs-CZ" dirty="0" err="1"/>
              <a:t>child</a:t>
            </a:r>
            <a:r>
              <a:rPr lang="cs-CZ" dirty="0"/>
              <a:t> (</a:t>
            </a:r>
            <a:r>
              <a:rPr lang="cs-CZ" dirty="0" err="1"/>
              <a:t>it</a:t>
            </a:r>
            <a:r>
              <a:rPr lang="cs-CZ" dirty="0"/>
              <a:t> </a:t>
            </a:r>
            <a:r>
              <a:rPr lang="cs-CZ" dirty="0" err="1"/>
              <a:t>takes</a:t>
            </a:r>
            <a:r>
              <a:rPr lang="cs-CZ" dirty="0"/>
              <a:t> </a:t>
            </a:r>
            <a:r>
              <a:rPr lang="cs-CZ" dirty="0" err="1"/>
              <a:t>some</a:t>
            </a:r>
            <a:r>
              <a:rPr lang="cs-CZ" dirty="0"/>
              <a:t> </a:t>
            </a:r>
            <a:r>
              <a:rPr lang="cs-CZ" dirty="0" err="1"/>
              <a:t>time</a:t>
            </a:r>
            <a:r>
              <a:rPr lang="cs-CZ" dirty="0"/>
              <a:t>)</a:t>
            </a:r>
          </a:p>
          <a:p>
            <a:pPr>
              <a:spcAft>
                <a:spcPts val="600"/>
              </a:spcAft>
            </a:pPr>
            <a:r>
              <a:rPr lang="en-US" b="1" dirty="0"/>
              <a:t>► </a:t>
            </a:r>
            <a:r>
              <a:rPr lang="en-US" dirty="0"/>
              <a:t>tutorship is exercised </a:t>
            </a:r>
            <a:r>
              <a:rPr lang="en-US" b="1" dirty="0"/>
              <a:t>by the body for social and legal protection of children as </a:t>
            </a:r>
            <a:r>
              <a:rPr lang="en-US" b="1" u="sng" dirty="0">
                <a:solidFill>
                  <a:schemeClr val="accent1"/>
                </a:solidFill>
              </a:rPr>
              <a:t>a public tutor</a:t>
            </a:r>
            <a:r>
              <a:rPr lang="en-US" dirty="0"/>
              <a:t>, </a:t>
            </a:r>
            <a:r>
              <a:rPr lang="en-US" b="1" dirty="0">
                <a:solidFill>
                  <a:srgbClr val="FF0000"/>
                </a:solidFill>
              </a:rPr>
              <a:t>up until the court appoints a tutor to the child </a:t>
            </a:r>
            <a:r>
              <a:rPr lang="en-US" dirty="0"/>
              <a:t>or until the tutor assumes his office.</a:t>
            </a:r>
            <a:endParaRPr lang="cs-CZ" dirty="0"/>
          </a:p>
          <a:p>
            <a:pPr>
              <a:spcAft>
                <a:spcPts val="600"/>
              </a:spcAft>
            </a:pPr>
            <a:endParaRPr lang="cs-CZ" dirty="0"/>
          </a:p>
          <a:p>
            <a:pPr>
              <a:spcAft>
                <a:spcPts val="600"/>
              </a:spcAft>
            </a:pPr>
            <a:r>
              <a:rPr lang="cs-CZ" dirty="0"/>
              <a:t>= </a:t>
            </a:r>
            <a:r>
              <a:rPr lang="en-US" dirty="0"/>
              <a:t>ensuring continuity of comprehensive legal protection for children</a:t>
            </a:r>
            <a:r>
              <a:rPr lang="cs-CZ" dirty="0"/>
              <a:t> „in </a:t>
            </a:r>
            <a:r>
              <a:rPr lang="cs-CZ" dirty="0" err="1"/>
              <a:t>every</a:t>
            </a:r>
            <a:r>
              <a:rPr lang="cs-CZ" dirty="0"/>
              <a:t> single second“ </a:t>
            </a:r>
            <a:r>
              <a:rPr lang="cs-CZ" dirty="0" err="1"/>
              <a:t>of</a:t>
            </a:r>
            <a:r>
              <a:rPr lang="cs-CZ" dirty="0"/>
              <a:t> </a:t>
            </a:r>
            <a:r>
              <a:rPr lang="cs-CZ" dirty="0" err="1"/>
              <a:t>childs</a:t>
            </a:r>
            <a:r>
              <a:rPr lang="cs-CZ" dirty="0"/>
              <a:t> </a:t>
            </a:r>
            <a:r>
              <a:rPr lang="cs-CZ" dirty="0" err="1"/>
              <a:t>life</a:t>
            </a:r>
            <a:endParaRPr lang="cs-CZ" dirty="0"/>
          </a:p>
        </p:txBody>
      </p:sp>
    </p:spTree>
    <p:extLst>
      <p:ext uri="{BB962C8B-B14F-4D97-AF65-F5344CB8AC3E}">
        <p14:creationId xmlns:p14="http://schemas.microsoft.com/office/powerpoint/2010/main" val="111559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485A-8356-95D1-2205-02BC1B6A4D0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6E2752-4C07-1905-6B10-3001F87FACA9}"/>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DD1C1C66-9552-B91B-C61C-E15FDF27C8AA}"/>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Roman </a:t>
            </a:r>
            <a:r>
              <a:rPr lang="cs-CZ" b="1" dirty="0" err="1"/>
              <a:t>Law</a:t>
            </a:r>
            <a:r>
              <a:rPr lang="cs-CZ" b="1" dirty="0"/>
              <a:t> – </a:t>
            </a:r>
            <a:r>
              <a:rPr lang="cs-CZ" b="1" dirty="0" err="1"/>
              <a:t>patriarchal</a:t>
            </a:r>
            <a:r>
              <a:rPr lang="cs-CZ" b="1" dirty="0"/>
              <a:t> model </a:t>
            </a:r>
            <a:r>
              <a:rPr lang="cs-CZ" b="1" dirty="0" err="1"/>
              <a:t>of</a:t>
            </a:r>
            <a:r>
              <a:rPr lang="cs-CZ" b="1" dirty="0"/>
              <a:t> </a:t>
            </a:r>
            <a:r>
              <a:rPr lang="cs-CZ" b="1" dirty="0" err="1"/>
              <a:t>family</a:t>
            </a:r>
            <a:endParaRPr lang="cs-CZ" b="1" dirty="0"/>
          </a:p>
          <a:p>
            <a:pPr algn="just"/>
            <a:endParaRPr lang="cs-CZ" b="1" dirty="0"/>
          </a:p>
          <a:p>
            <a:pPr algn="just"/>
            <a:r>
              <a:rPr lang="en-US" b="1" dirty="0"/>
              <a:t>classical period: manus over children mitigated</a:t>
            </a:r>
            <a:endParaRPr lang="cs-CZ" b="1" dirty="0"/>
          </a:p>
          <a:p>
            <a:pPr algn="just"/>
            <a:endParaRPr lang="cs-CZ" b="1" dirty="0"/>
          </a:p>
          <a:p>
            <a:pPr algn="just"/>
            <a:r>
              <a:rPr lang="cs-CZ" b="1" dirty="0"/>
              <a:t>Lex Duodecim </a:t>
            </a:r>
            <a:r>
              <a:rPr lang="cs-CZ" b="1" dirty="0" err="1"/>
              <a:t>Tabularum</a:t>
            </a:r>
            <a:r>
              <a:rPr lang="cs-CZ" b="1" dirty="0"/>
              <a:t> (</a:t>
            </a:r>
            <a:r>
              <a:rPr lang="en-US" b="1" dirty="0"/>
              <a:t>Law of the Twelve Tables</a:t>
            </a:r>
            <a:r>
              <a:rPr lang="cs-CZ" b="1" dirty="0"/>
              <a:t>)</a:t>
            </a:r>
            <a:r>
              <a:rPr lang="en-US" b="1" dirty="0"/>
              <a:t>: </a:t>
            </a:r>
            <a:endParaRPr lang="cs-CZ" b="1" dirty="0"/>
          </a:p>
          <a:p>
            <a:pPr algn="just"/>
            <a:endParaRPr lang="cs-CZ" dirty="0"/>
          </a:p>
          <a:p>
            <a:pPr algn="just"/>
            <a:r>
              <a:rPr lang="en-US" dirty="0"/>
              <a:t>► a son can free himself from his father‘s </a:t>
            </a:r>
            <a:r>
              <a:rPr lang="cs-CZ" dirty="0" err="1"/>
              <a:t>power</a:t>
            </a:r>
            <a:r>
              <a:rPr lang="en-US" dirty="0"/>
              <a:t> by being sold into slavery three times</a:t>
            </a:r>
            <a:endParaRPr lang="cs-CZ" dirty="0"/>
          </a:p>
          <a:p>
            <a:pPr algn="just"/>
            <a:endParaRPr lang="cs-CZ" dirty="0"/>
          </a:p>
          <a:p>
            <a:pPr algn="just"/>
            <a:r>
              <a:rPr lang="en-US" dirty="0"/>
              <a:t>► a father's decision to punish his son with death is subject to prior approval by public authorities (penalties are set for arbitrary killing)</a:t>
            </a:r>
          </a:p>
        </p:txBody>
      </p:sp>
    </p:spTree>
    <p:extLst>
      <p:ext uri="{BB962C8B-B14F-4D97-AF65-F5344CB8AC3E}">
        <p14:creationId xmlns:p14="http://schemas.microsoft.com/office/powerpoint/2010/main" val="1347847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C543-E965-A99E-A5E1-C0EC5324DE0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57EEAB-843D-0DE9-EE19-12A91A2E1A40}"/>
              </a:ext>
            </a:extLst>
          </p:cNvPr>
          <p:cNvSpPr>
            <a:spLocks noGrp="1"/>
          </p:cNvSpPr>
          <p:nvPr>
            <p:ph type="title"/>
          </p:nvPr>
        </p:nvSpPr>
        <p:spPr>
          <a:xfrm>
            <a:off x="838200" y="1036717"/>
            <a:ext cx="10515600" cy="992057"/>
          </a:xfrm>
        </p:spPr>
        <p:txBody>
          <a:bodyPr/>
          <a:lstStyle/>
          <a:p>
            <a:r>
              <a:rPr lang="cs-CZ" dirty="0" err="1"/>
              <a:t>Foster</a:t>
            </a:r>
            <a:r>
              <a:rPr lang="cs-CZ" dirty="0"/>
              <a:t> Care – 1) </a:t>
            </a:r>
            <a:r>
              <a:rPr lang="cs-CZ" dirty="0" err="1"/>
              <a:t>Tutorship</a:t>
            </a:r>
            <a:endParaRPr lang="cs-CZ" dirty="0"/>
          </a:p>
        </p:txBody>
      </p:sp>
      <p:sp>
        <p:nvSpPr>
          <p:cNvPr id="4" name="Zástupný text 3">
            <a:extLst>
              <a:ext uri="{FF2B5EF4-FFF2-40B4-BE49-F238E27FC236}">
                <a16:creationId xmlns:a16="http://schemas.microsoft.com/office/drawing/2014/main" id="{574486E4-9B9F-A4E3-2F7E-86CAB36FD06D}"/>
              </a:ext>
            </a:extLst>
          </p:cNvPr>
          <p:cNvSpPr>
            <a:spLocks noGrp="1"/>
          </p:cNvSpPr>
          <p:nvPr>
            <p:ph sz="quarter" idx="13"/>
          </p:nvPr>
        </p:nvSpPr>
        <p:spPr>
          <a:xfrm>
            <a:off x="838200" y="2212429"/>
            <a:ext cx="10515600" cy="3964534"/>
          </a:xfrm>
        </p:spPr>
        <p:txBody>
          <a:bodyPr>
            <a:normAutofit/>
          </a:bodyPr>
          <a:lstStyle/>
          <a:p>
            <a:pPr>
              <a:spcAft>
                <a:spcPts val="600"/>
              </a:spcAft>
            </a:pPr>
            <a:r>
              <a:rPr lang="cs-CZ" b="1" dirty="0" err="1"/>
              <a:t>termination</a:t>
            </a:r>
            <a:r>
              <a:rPr lang="cs-CZ" b="1" dirty="0"/>
              <a:t> </a:t>
            </a:r>
            <a:r>
              <a:rPr lang="cs-CZ" b="1" dirty="0" err="1"/>
              <a:t>of</a:t>
            </a:r>
            <a:r>
              <a:rPr lang="cs-CZ" b="1" dirty="0"/>
              <a:t> </a:t>
            </a:r>
            <a:r>
              <a:rPr lang="cs-CZ" b="1" dirty="0" err="1"/>
              <a:t>tutorship</a:t>
            </a:r>
            <a:r>
              <a:rPr lang="cs-CZ" b="1" dirty="0"/>
              <a:t> </a:t>
            </a:r>
            <a:r>
              <a:rPr lang="cs-CZ" b="1" dirty="0">
                <a:solidFill>
                  <a:srgbClr val="FF0000"/>
                </a:solidFill>
              </a:rPr>
              <a:t>(= no more </a:t>
            </a:r>
            <a:r>
              <a:rPr lang="cs-CZ" b="1" dirty="0" err="1">
                <a:solidFill>
                  <a:srgbClr val="FF0000"/>
                </a:solidFill>
              </a:rPr>
              <a:t>need</a:t>
            </a:r>
            <a:r>
              <a:rPr lang="cs-CZ" b="1" dirty="0">
                <a:solidFill>
                  <a:srgbClr val="FF0000"/>
                </a:solidFill>
              </a:rPr>
              <a:t> </a:t>
            </a:r>
            <a:r>
              <a:rPr lang="cs-CZ" b="1" dirty="0" err="1">
                <a:solidFill>
                  <a:srgbClr val="FF0000"/>
                </a:solidFill>
              </a:rPr>
              <a:t>for</a:t>
            </a:r>
            <a:r>
              <a:rPr lang="cs-CZ" b="1" dirty="0">
                <a:solidFill>
                  <a:srgbClr val="FF0000"/>
                </a:solidFill>
              </a:rPr>
              <a:t> </a:t>
            </a:r>
            <a:r>
              <a:rPr lang="cs-CZ" b="1" dirty="0" err="1">
                <a:solidFill>
                  <a:srgbClr val="FF0000"/>
                </a:solidFill>
              </a:rPr>
              <a:t>tutorship</a:t>
            </a:r>
            <a:r>
              <a:rPr lang="cs-CZ" b="1" dirty="0">
                <a:solidFill>
                  <a:srgbClr val="FF0000"/>
                </a:solidFill>
              </a:rPr>
              <a:t>)</a:t>
            </a:r>
            <a:endParaRPr lang="cs-CZ" b="1" dirty="0"/>
          </a:p>
          <a:p>
            <a:pPr>
              <a:spcAft>
                <a:spcPts val="600"/>
              </a:spcAft>
            </a:pPr>
            <a:r>
              <a:rPr lang="cs-CZ" dirty="0"/>
              <a:t>= </a:t>
            </a:r>
            <a:r>
              <a:rPr lang="en-US" dirty="0"/>
              <a:t>at least one of the parents of the person under tutorship acquires parental responsibility, or the ability to exercise it. </a:t>
            </a:r>
            <a:endParaRPr lang="cs-CZ" dirty="0"/>
          </a:p>
          <a:p>
            <a:pPr>
              <a:spcAft>
                <a:spcPts val="600"/>
              </a:spcAft>
            </a:pPr>
            <a:r>
              <a:rPr lang="cs-CZ" dirty="0"/>
              <a:t>= </a:t>
            </a:r>
            <a:r>
              <a:rPr lang="en-US" dirty="0"/>
              <a:t>is also extinguished if the child acquires legal capacity, or if </a:t>
            </a:r>
            <a:endParaRPr lang="cs-CZ" dirty="0"/>
          </a:p>
          <a:p>
            <a:pPr>
              <a:spcAft>
                <a:spcPts val="600"/>
              </a:spcAft>
            </a:pPr>
            <a:r>
              <a:rPr lang="cs-CZ" dirty="0"/>
              <a:t>= </a:t>
            </a:r>
            <a:r>
              <a:rPr lang="en-US" dirty="0"/>
              <a:t>he is adopted.</a:t>
            </a:r>
            <a:endParaRPr lang="cs-CZ" dirty="0"/>
          </a:p>
          <a:p>
            <a:pPr>
              <a:spcAft>
                <a:spcPts val="600"/>
              </a:spcAft>
            </a:pPr>
            <a:r>
              <a:rPr lang="cs-CZ" b="1" dirty="0">
                <a:solidFill>
                  <a:srgbClr val="FF0000"/>
                </a:solidFill>
              </a:rPr>
              <a:t>X</a:t>
            </a:r>
          </a:p>
          <a:p>
            <a:pPr>
              <a:spcAft>
                <a:spcPts val="600"/>
              </a:spcAft>
            </a:pPr>
            <a:r>
              <a:rPr lang="cs-CZ" b="1" dirty="0" err="1"/>
              <a:t>termination</a:t>
            </a:r>
            <a:r>
              <a:rPr lang="cs-CZ" b="1" dirty="0"/>
              <a:t> </a:t>
            </a:r>
            <a:r>
              <a:rPr lang="cs-CZ" b="1" dirty="0" err="1"/>
              <a:t>of</a:t>
            </a:r>
            <a:r>
              <a:rPr lang="cs-CZ" b="1" dirty="0"/>
              <a:t> </a:t>
            </a:r>
            <a:r>
              <a:rPr lang="cs-CZ" b="1" dirty="0" err="1"/>
              <a:t>the</a:t>
            </a:r>
            <a:r>
              <a:rPr lang="cs-CZ" b="1" dirty="0"/>
              <a:t> office </a:t>
            </a:r>
            <a:r>
              <a:rPr lang="cs-CZ" b="1" dirty="0" err="1"/>
              <a:t>of</a:t>
            </a:r>
            <a:r>
              <a:rPr lang="cs-CZ" b="1" dirty="0"/>
              <a:t> </a:t>
            </a:r>
            <a:r>
              <a:rPr lang="cs-CZ" b="1" dirty="0" err="1"/>
              <a:t>the</a:t>
            </a:r>
            <a:r>
              <a:rPr lang="cs-CZ" b="1" dirty="0"/>
              <a:t> tutor </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child</a:t>
            </a:r>
            <a:r>
              <a:rPr lang="cs-CZ" b="1" dirty="0">
                <a:solidFill>
                  <a:srgbClr val="FF0000"/>
                </a:solidFill>
              </a:rPr>
              <a:t> </a:t>
            </a:r>
            <a:r>
              <a:rPr lang="cs-CZ" b="1" dirty="0" err="1">
                <a:solidFill>
                  <a:srgbClr val="FF0000"/>
                </a:solidFill>
              </a:rPr>
              <a:t>still</a:t>
            </a:r>
            <a:r>
              <a:rPr lang="cs-CZ" b="1" dirty="0">
                <a:solidFill>
                  <a:srgbClr val="FF0000"/>
                </a:solidFill>
              </a:rPr>
              <a:t> </a:t>
            </a:r>
            <a:r>
              <a:rPr lang="cs-CZ" b="1" dirty="0" err="1">
                <a:solidFill>
                  <a:srgbClr val="FF0000"/>
                </a:solidFill>
              </a:rPr>
              <a:t>needs</a:t>
            </a:r>
            <a:r>
              <a:rPr lang="cs-CZ" b="1" dirty="0">
                <a:solidFill>
                  <a:srgbClr val="FF0000"/>
                </a:solidFill>
              </a:rPr>
              <a:t> </a:t>
            </a:r>
            <a:r>
              <a:rPr lang="cs-CZ" b="1" dirty="0" err="1">
                <a:solidFill>
                  <a:srgbClr val="FF0000"/>
                </a:solidFill>
              </a:rPr>
              <a:t>another</a:t>
            </a:r>
            <a:r>
              <a:rPr lang="cs-CZ" b="1" dirty="0">
                <a:solidFill>
                  <a:srgbClr val="FF0000"/>
                </a:solidFill>
              </a:rPr>
              <a:t> tutor)</a:t>
            </a:r>
          </a:p>
          <a:p>
            <a:pPr>
              <a:spcAft>
                <a:spcPts val="600"/>
              </a:spcAft>
            </a:pPr>
            <a:r>
              <a:rPr lang="en-US" dirty="0"/>
              <a:t>the death of a tutor, </a:t>
            </a:r>
            <a:endParaRPr lang="cs-CZ" dirty="0"/>
          </a:p>
          <a:p>
            <a:pPr>
              <a:spcAft>
                <a:spcPts val="600"/>
              </a:spcAft>
            </a:pPr>
            <a:r>
              <a:rPr lang="en-US" dirty="0"/>
              <a:t>by a court decision relieving the tutor of or removing him from his office</a:t>
            </a:r>
            <a:endParaRPr lang="cs-CZ" b="1" dirty="0"/>
          </a:p>
        </p:txBody>
      </p:sp>
    </p:spTree>
    <p:extLst>
      <p:ext uri="{BB962C8B-B14F-4D97-AF65-F5344CB8AC3E}">
        <p14:creationId xmlns:p14="http://schemas.microsoft.com/office/powerpoint/2010/main" val="4272361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FFF8F-C093-5DBA-9CDD-AEB0FCADEA7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B41E35-8E2F-62D4-681F-02667814A74B}"/>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E75EB25E-3A8C-653C-0499-6DBC42614051}"/>
              </a:ext>
            </a:extLst>
          </p:cNvPr>
          <p:cNvSpPr>
            <a:spLocks noGrp="1"/>
          </p:cNvSpPr>
          <p:nvPr>
            <p:ph sz="quarter" idx="13"/>
          </p:nvPr>
        </p:nvSpPr>
        <p:spPr>
          <a:xfrm>
            <a:off x="838200" y="2212429"/>
            <a:ext cx="10515600" cy="3964534"/>
          </a:xfrm>
        </p:spPr>
        <p:txBody>
          <a:bodyPr>
            <a:normAutofit/>
          </a:bodyPr>
          <a:lstStyle/>
          <a:p>
            <a:pPr>
              <a:spcAft>
                <a:spcPts val="600"/>
              </a:spcAft>
            </a:pPr>
            <a:r>
              <a:rPr lang="cs-CZ" i="1" dirty="0" err="1"/>
              <a:t>curator</a:t>
            </a:r>
            <a:r>
              <a:rPr lang="cs-CZ" i="1" dirty="0"/>
              <a:t> – </a:t>
            </a:r>
            <a:r>
              <a:rPr lang="cs-CZ" i="1" dirty="0" err="1"/>
              <a:t>cf</a:t>
            </a:r>
            <a:r>
              <a:rPr lang="cs-CZ" i="1" dirty="0"/>
              <a:t>. </a:t>
            </a:r>
            <a:r>
              <a:rPr lang="cs-CZ" i="1" dirty="0" err="1"/>
              <a:t>cura</a:t>
            </a:r>
            <a:r>
              <a:rPr lang="cs-CZ" i="1" dirty="0"/>
              <a:t> </a:t>
            </a:r>
            <a:r>
              <a:rPr lang="cs-CZ" i="1" dirty="0" err="1"/>
              <a:t>minorum</a:t>
            </a:r>
            <a:endParaRPr lang="cs-CZ" i="1" dirty="0"/>
          </a:p>
          <a:p>
            <a:pPr>
              <a:spcAft>
                <a:spcPts val="600"/>
              </a:spcAft>
            </a:pPr>
            <a:endParaRPr lang="cs-CZ" dirty="0"/>
          </a:p>
          <a:p>
            <a:pPr>
              <a:spcAft>
                <a:spcPts val="600"/>
              </a:spcAft>
            </a:pPr>
            <a:r>
              <a:rPr lang="en-US" dirty="0"/>
              <a:t>guardian = representative of a child </a:t>
            </a:r>
            <a:r>
              <a:rPr lang="en-US" b="1" dirty="0"/>
              <a:t>appointed to protect the child in </a:t>
            </a:r>
            <a:r>
              <a:rPr lang="en-US" b="1" dirty="0">
                <a:solidFill>
                  <a:srgbClr val="FF0000"/>
                </a:solidFill>
              </a:rPr>
              <a:t>a specific situation</a:t>
            </a:r>
            <a:endParaRPr lang="cs-CZ" b="1" dirty="0">
              <a:solidFill>
                <a:srgbClr val="FF0000"/>
              </a:solidFill>
            </a:endParaRPr>
          </a:p>
          <a:p>
            <a:pPr>
              <a:spcAft>
                <a:spcPts val="600"/>
              </a:spcAft>
            </a:pPr>
            <a:r>
              <a:rPr lang="en-US" dirty="0"/>
              <a:t>► the scope of rights and obligations must always be defined for the guardian in a court decision</a:t>
            </a:r>
            <a:r>
              <a:rPr lang="cs-CZ" dirty="0"/>
              <a:t> </a:t>
            </a:r>
            <a:r>
              <a:rPr lang="en-US" dirty="0"/>
              <a:t>within the given scope, the guardian is (also) the legal representative of the child</a:t>
            </a:r>
            <a:endParaRPr lang="cs-CZ" dirty="0"/>
          </a:p>
          <a:p>
            <a:pPr>
              <a:spcAft>
                <a:spcPts val="600"/>
              </a:spcAft>
            </a:pPr>
            <a:endParaRPr lang="cs-CZ" dirty="0"/>
          </a:p>
          <a:p>
            <a:pPr>
              <a:spcAft>
                <a:spcPts val="600"/>
              </a:spcAft>
            </a:pPr>
            <a:r>
              <a:rPr lang="en-US" dirty="0"/>
              <a:t>this is </a:t>
            </a:r>
            <a:r>
              <a:rPr lang="en-US" b="1" dirty="0">
                <a:solidFill>
                  <a:srgbClr val="FF0000"/>
                </a:solidFill>
              </a:rPr>
              <a:t>not</a:t>
            </a:r>
            <a:r>
              <a:rPr lang="en-US" dirty="0"/>
              <a:t> comprehensive legal protection</a:t>
            </a:r>
            <a:r>
              <a:rPr lang="cs-CZ" dirty="0"/>
              <a:t> (= </a:t>
            </a:r>
            <a:r>
              <a:rPr lang="cs-CZ" dirty="0" err="1"/>
              <a:t>difference</a:t>
            </a:r>
            <a:r>
              <a:rPr lang="cs-CZ" dirty="0"/>
              <a:t> </a:t>
            </a:r>
            <a:r>
              <a:rPr lang="cs-CZ" dirty="0" err="1"/>
              <a:t>from</a:t>
            </a:r>
            <a:r>
              <a:rPr lang="cs-CZ" dirty="0"/>
              <a:t> tutor)</a:t>
            </a:r>
          </a:p>
          <a:p>
            <a:pPr>
              <a:spcAft>
                <a:spcPts val="600"/>
              </a:spcAft>
            </a:pPr>
            <a:r>
              <a:rPr lang="en-US" dirty="0"/>
              <a:t>the guardian does not (ever) care for the child</a:t>
            </a:r>
            <a:r>
              <a:rPr lang="cs-CZ" dirty="0"/>
              <a:t> (= </a:t>
            </a:r>
            <a:r>
              <a:rPr lang="cs-CZ" dirty="0" err="1"/>
              <a:t>difference</a:t>
            </a:r>
            <a:r>
              <a:rPr lang="cs-CZ" dirty="0"/>
              <a:t> </a:t>
            </a:r>
            <a:r>
              <a:rPr lang="cs-CZ" dirty="0" err="1"/>
              <a:t>from</a:t>
            </a:r>
            <a:r>
              <a:rPr lang="cs-CZ" dirty="0"/>
              <a:t> tutor and </a:t>
            </a:r>
            <a:r>
              <a:rPr lang="cs-CZ" dirty="0" err="1"/>
              <a:t>foster</a:t>
            </a:r>
            <a:r>
              <a:rPr lang="cs-CZ" dirty="0"/>
              <a:t> </a:t>
            </a:r>
            <a:r>
              <a:rPr lang="cs-CZ" dirty="0" err="1"/>
              <a:t>parent</a:t>
            </a:r>
            <a:r>
              <a:rPr lang="cs-CZ" dirty="0"/>
              <a:t>)</a:t>
            </a:r>
          </a:p>
          <a:p>
            <a:pPr>
              <a:spcAft>
                <a:spcPts val="600"/>
              </a:spcAft>
            </a:pPr>
            <a:r>
              <a:rPr lang="cs-CZ" dirty="0" err="1"/>
              <a:t>it</a:t>
            </a:r>
            <a:r>
              <a:rPr lang="en-US" dirty="0"/>
              <a:t> is not </a:t>
            </a:r>
            <a:r>
              <a:rPr lang="cs-CZ" dirty="0" err="1"/>
              <a:t>taken</a:t>
            </a:r>
            <a:r>
              <a:rPr lang="cs-CZ" dirty="0"/>
              <a:t> </a:t>
            </a:r>
            <a:r>
              <a:rPr lang="en-US" dirty="0"/>
              <a:t>a</a:t>
            </a:r>
            <a:r>
              <a:rPr lang="cs-CZ" dirty="0"/>
              <a:t>s a </a:t>
            </a:r>
            <a:r>
              <a:rPr lang="cs-CZ" dirty="0" err="1"/>
              <a:t>personal</a:t>
            </a:r>
            <a:r>
              <a:rPr lang="en-US" dirty="0"/>
              <a:t> status institution</a:t>
            </a:r>
            <a:endParaRPr lang="cs-CZ" dirty="0"/>
          </a:p>
        </p:txBody>
      </p:sp>
    </p:spTree>
    <p:extLst>
      <p:ext uri="{BB962C8B-B14F-4D97-AF65-F5344CB8AC3E}">
        <p14:creationId xmlns:p14="http://schemas.microsoft.com/office/powerpoint/2010/main" val="63165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2638D-DF87-33C4-24C3-AC0ED9E912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1F2840-DB67-BC12-C2BA-F2AB3F04409A}"/>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FE082A88-1AD6-8CFD-2CE5-29D71AE6614F}"/>
              </a:ext>
            </a:extLst>
          </p:cNvPr>
          <p:cNvSpPr>
            <a:spLocks noGrp="1"/>
          </p:cNvSpPr>
          <p:nvPr>
            <p:ph sz="quarter" idx="13"/>
          </p:nvPr>
        </p:nvSpPr>
        <p:spPr>
          <a:xfrm>
            <a:off x="838200" y="2212429"/>
            <a:ext cx="10515600" cy="3964534"/>
          </a:xfrm>
        </p:spPr>
        <p:txBody>
          <a:bodyPr>
            <a:normAutofit fontScale="92500" lnSpcReduction="20000"/>
          </a:bodyPr>
          <a:lstStyle/>
          <a:p>
            <a:pPr>
              <a:spcAft>
                <a:spcPts val="600"/>
              </a:spcAft>
            </a:pPr>
            <a:r>
              <a:rPr lang="cs-CZ" dirty="0" err="1"/>
              <a:t>Appointment</a:t>
            </a:r>
            <a:r>
              <a:rPr lang="cs-CZ" dirty="0"/>
              <a:t> by </a:t>
            </a:r>
            <a:r>
              <a:rPr lang="cs-CZ" dirty="0" err="1"/>
              <a:t>the</a:t>
            </a:r>
            <a:r>
              <a:rPr lang="cs-CZ" dirty="0"/>
              <a:t> </a:t>
            </a:r>
            <a:r>
              <a:rPr lang="cs-CZ" dirty="0" err="1"/>
              <a:t>court</a:t>
            </a:r>
            <a:r>
              <a:rPr lang="cs-CZ" dirty="0"/>
              <a:t> </a:t>
            </a:r>
            <a:r>
              <a:rPr lang="cs-CZ" dirty="0" err="1"/>
              <a:t>if</a:t>
            </a:r>
            <a:r>
              <a:rPr lang="cs-CZ" dirty="0"/>
              <a:t> (</a:t>
            </a:r>
            <a:r>
              <a:rPr lang="cs-CZ" dirty="0" err="1"/>
              <a:t>Sect</a:t>
            </a:r>
            <a:r>
              <a:rPr lang="cs-CZ" dirty="0"/>
              <a:t>. 943):</a:t>
            </a:r>
          </a:p>
          <a:p>
            <a:pPr>
              <a:spcAft>
                <a:spcPts val="600"/>
              </a:spcAft>
            </a:pPr>
            <a:endParaRPr lang="cs-CZ" dirty="0"/>
          </a:p>
          <a:p>
            <a:pPr>
              <a:spcAft>
                <a:spcPts val="600"/>
              </a:spcAft>
            </a:pPr>
            <a:r>
              <a:rPr lang="en-US" b="1" dirty="0"/>
              <a:t>► </a:t>
            </a:r>
            <a:r>
              <a:rPr lang="en-US" dirty="0"/>
              <a:t>there is a </a:t>
            </a:r>
            <a:r>
              <a:rPr lang="cs-CZ" dirty="0" err="1"/>
              <a:t>thread</a:t>
            </a:r>
            <a:r>
              <a:rPr lang="cs-CZ" dirty="0"/>
              <a:t> </a:t>
            </a:r>
            <a:r>
              <a:rPr lang="cs-CZ" dirty="0" err="1"/>
              <a:t>of</a:t>
            </a:r>
            <a:r>
              <a:rPr lang="cs-CZ" dirty="0"/>
              <a:t> </a:t>
            </a:r>
            <a:r>
              <a:rPr lang="en-US" dirty="0"/>
              <a:t>conflict of interests between the child and another person, </a:t>
            </a:r>
            <a:endParaRPr lang="cs-CZ" dirty="0"/>
          </a:p>
          <a:p>
            <a:pPr>
              <a:spcAft>
                <a:spcPts val="600"/>
              </a:spcAft>
            </a:pPr>
            <a:r>
              <a:rPr lang="en-US" b="1" dirty="0"/>
              <a:t>►</a:t>
            </a:r>
            <a:r>
              <a:rPr lang="cs-CZ" b="1" dirty="0"/>
              <a:t> </a:t>
            </a:r>
            <a:r>
              <a:rPr lang="en-US" dirty="0"/>
              <a:t>the legal representative fails to sufficiently defend the child’s interests, </a:t>
            </a:r>
            <a:endParaRPr lang="cs-CZ" dirty="0"/>
          </a:p>
          <a:p>
            <a:pPr>
              <a:spcAft>
                <a:spcPts val="600"/>
              </a:spcAft>
            </a:pPr>
            <a:r>
              <a:rPr lang="en-US" b="1" dirty="0"/>
              <a:t>► </a:t>
            </a:r>
            <a:r>
              <a:rPr lang="en-US" dirty="0"/>
              <a:t>it is in the interests of the child for another reason</a:t>
            </a:r>
            <a:r>
              <a:rPr lang="cs-CZ" dirty="0"/>
              <a:t> (= </a:t>
            </a:r>
            <a:r>
              <a:rPr lang="en-US" dirty="0"/>
              <a:t>the list of reasons is illustrative</a:t>
            </a:r>
            <a:r>
              <a:rPr lang="cs-CZ" dirty="0"/>
              <a:t>)</a:t>
            </a:r>
            <a:r>
              <a:rPr lang="en-US" dirty="0"/>
              <a:t>, or </a:t>
            </a:r>
            <a:endParaRPr lang="cs-CZ" dirty="0"/>
          </a:p>
          <a:p>
            <a:pPr>
              <a:spcAft>
                <a:spcPts val="600"/>
              </a:spcAft>
            </a:pPr>
            <a:r>
              <a:rPr lang="en-US" b="1" dirty="0"/>
              <a:t>► </a:t>
            </a:r>
            <a:r>
              <a:rPr lang="en-US" dirty="0"/>
              <a:t>where provided by a statute</a:t>
            </a:r>
            <a:r>
              <a:rPr lang="cs-CZ" dirty="0"/>
              <a:t> (e. g. </a:t>
            </a:r>
            <a:r>
              <a:rPr lang="cs-CZ" dirty="0" err="1"/>
              <a:t>Sect</a:t>
            </a:r>
            <a:r>
              <a:rPr lang="cs-CZ" dirty="0"/>
              <a:t>. 807 – </a:t>
            </a:r>
            <a:r>
              <a:rPr lang="cs-CZ" dirty="0" err="1"/>
              <a:t>consent</a:t>
            </a:r>
            <a:r>
              <a:rPr lang="cs-CZ" dirty="0"/>
              <a:t> </a:t>
            </a:r>
            <a:r>
              <a:rPr lang="cs-CZ" dirty="0" err="1"/>
              <a:t>with</a:t>
            </a:r>
            <a:r>
              <a:rPr lang="cs-CZ" dirty="0"/>
              <a:t> </a:t>
            </a:r>
            <a:r>
              <a:rPr lang="cs-CZ" dirty="0" err="1"/>
              <a:t>adoption</a:t>
            </a:r>
            <a:r>
              <a:rPr lang="cs-CZ" dirty="0"/>
              <a:t> </a:t>
            </a:r>
            <a:r>
              <a:rPr lang="cs-CZ" dirty="0" err="1"/>
              <a:t>of</a:t>
            </a:r>
            <a:r>
              <a:rPr lang="cs-CZ" dirty="0"/>
              <a:t> a minor </a:t>
            </a:r>
            <a:r>
              <a:rPr lang="cs-CZ" dirty="0" err="1"/>
              <a:t>under</a:t>
            </a:r>
            <a:r>
              <a:rPr lang="cs-CZ" dirty="0"/>
              <a:t> 12 </a:t>
            </a:r>
            <a:r>
              <a:rPr lang="cs-CZ" dirty="0" err="1"/>
              <a:t>years</a:t>
            </a:r>
            <a:r>
              <a:rPr lang="cs-CZ" dirty="0"/>
              <a:t> </a:t>
            </a:r>
            <a:r>
              <a:rPr lang="cs-CZ" dirty="0" err="1"/>
              <a:t>of</a:t>
            </a:r>
            <a:r>
              <a:rPr lang="cs-CZ" dirty="0"/>
              <a:t> </a:t>
            </a:r>
            <a:r>
              <a:rPr lang="cs-CZ" dirty="0" err="1"/>
              <a:t>age</a:t>
            </a:r>
            <a:r>
              <a:rPr lang="cs-CZ" dirty="0"/>
              <a:t>)</a:t>
            </a:r>
            <a:r>
              <a:rPr lang="en-US" dirty="0"/>
              <a:t>. </a:t>
            </a:r>
            <a:endParaRPr lang="cs-CZ" dirty="0"/>
          </a:p>
          <a:p>
            <a:pPr>
              <a:spcAft>
                <a:spcPts val="600"/>
              </a:spcAft>
            </a:pPr>
            <a:r>
              <a:rPr lang="en-US" dirty="0"/>
              <a:t>►</a:t>
            </a:r>
            <a:r>
              <a:rPr lang="cs-CZ" dirty="0"/>
              <a:t> </a:t>
            </a:r>
            <a:r>
              <a:rPr lang="en-US" dirty="0"/>
              <a:t>for the administration of the child’s assets and liabilities </a:t>
            </a:r>
            <a:r>
              <a:rPr lang="cs-CZ" dirty="0"/>
              <a:t>(</a:t>
            </a:r>
            <a:r>
              <a:rPr lang="cs-CZ" dirty="0" err="1"/>
              <a:t>Sect</a:t>
            </a:r>
            <a:r>
              <a:rPr lang="cs-CZ" dirty="0"/>
              <a:t>. 948 et </a:t>
            </a:r>
            <a:r>
              <a:rPr lang="cs-CZ" dirty="0" err="1"/>
              <a:t>seq</a:t>
            </a:r>
            <a:r>
              <a:rPr lang="cs-CZ" dirty="0"/>
              <a:t>.)</a:t>
            </a:r>
          </a:p>
          <a:p>
            <a:pPr>
              <a:spcAft>
                <a:spcPts val="600"/>
              </a:spcAft>
            </a:pPr>
            <a:endParaRPr lang="cs-CZ" dirty="0"/>
          </a:p>
          <a:p>
            <a:pPr>
              <a:spcAft>
                <a:spcPts val="600"/>
              </a:spcAft>
            </a:pPr>
            <a:r>
              <a:rPr lang="en-US" dirty="0"/>
              <a:t>An appointed guardian has the right to initiate proceedings whenever the interest of the child requires that a court or another public body decide on a matter of the child.</a:t>
            </a:r>
            <a:endParaRPr lang="cs-CZ" dirty="0"/>
          </a:p>
        </p:txBody>
      </p:sp>
    </p:spTree>
    <p:extLst>
      <p:ext uri="{BB962C8B-B14F-4D97-AF65-F5344CB8AC3E}">
        <p14:creationId xmlns:p14="http://schemas.microsoft.com/office/powerpoint/2010/main" val="37057104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F7ED3-72BA-6C66-4275-05421EA8176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832BA5E-B668-8CC9-6DC4-EB86A188E1D4}"/>
              </a:ext>
            </a:extLst>
          </p:cNvPr>
          <p:cNvSpPr>
            <a:spLocks noGrp="1"/>
          </p:cNvSpPr>
          <p:nvPr>
            <p:ph type="title"/>
          </p:nvPr>
        </p:nvSpPr>
        <p:spPr>
          <a:xfrm>
            <a:off x="838200" y="1036717"/>
            <a:ext cx="10515600" cy="992057"/>
          </a:xfrm>
        </p:spPr>
        <p:txBody>
          <a:bodyPr/>
          <a:lstStyle/>
          <a:p>
            <a:r>
              <a:rPr lang="cs-CZ" dirty="0" err="1"/>
              <a:t>Foster</a:t>
            </a:r>
            <a:r>
              <a:rPr lang="cs-CZ" dirty="0"/>
              <a:t> Care – 2) </a:t>
            </a:r>
            <a:r>
              <a:rPr lang="cs-CZ" dirty="0" err="1"/>
              <a:t>Guardianship</a:t>
            </a:r>
            <a:r>
              <a:rPr lang="cs-CZ" dirty="0"/>
              <a:t> </a:t>
            </a:r>
            <a:r>
              <a:rPr lang="cs-CZ" dirty="0" err="1"/>
              <a:t>of</a:t>
            </a:r>
            <a:r>
              <a:rPr lang="cs-CZ" dirty="0"/>
              <a:t> </a:t>
            </a:r>
            <a:r>
              <a:rPr lang="cs-CZ" dirty="0" err="1"/>
              <a:t>the</a:t>
            </a:r>
            <a:r>
              <a:rPr lang="cs-CZ" dirty="0"/>
              <a:t> </a:t>
            </a:r>
            <a:r>
              <a:rPr lang="cs-CZ" dirty="0" err="1"/>
              <a:t>Child</a:t>
            </a:r>
            <a:endParaRPr lang="cs-CZ" dirty="0"/>
          </a:p>
        </p:txBody>
      </p:sp>
      <p:sp>
        <p:nvSpPr>
          <p:cNvPr id="4" name="Zástupný text 3">
            <a:extLst>
              <a:ext uri="{FF2B5EF4-FFF2-40B4-BE49-F238E27FC236}">
                <a16:creationId xmlns:a16="http://schemas.microsoft.com/office/drawing/2014/main" id="{306C1B71-9A62-F027-1A63-9E9D9B688AC5}"/>
              </a:ext>
            </a:extLst>
          </p:cNvPr>
          <p:cNvSpPr>
            <a:spLocks noGrp="1"/>
          </p:cNvSpPr>
          <p:nvPr>
            <p:ph sz="quarter" idx="13"/>
          </p:nvPr>
        </p:nvSpPr>
        <p:spPr>
          <a:xfrm>
            <a:off x="838199" y="2212429"/>
            <a:ext cx="10977033" cy="3964534"/>
          </a:xfrm>
        </p:spPr>
        <p:txBody>
          <a:bodyPr>
            <a:normAutofit fontScale="92500" lnSpcReduction="10000"/>
          </a:bodyPr>
          <a:lstStyle/>
          <a:p>
            <a:pPr>
              <a:spcAft>
                <a:spcPts val="600"/>
              </a:spcAft>
            </a:pPr>
            <a:r>
              <a:rPr lang="en-US" dirty="0"/>
              <a:t>apply subsidiarily </a:t>
            </a:r>
            <a:r>
              <a:rPr lang="cs-CZ" dirty="0" err="1"/>
              <a:t>with</a:t>
            </a:r>
            <a:r>
              <a:rPr lang="cs-CZ" dirty="0"/>
              <a:t> </a:t>
            </a:r>
            <a:r>
              <a:rPr lang="cs-CZ" dirty="0" err="1"/>
              <a:t>the</a:t>
            </a:r>
            <a:r>
              <a:rPr lang="cs-CZ" dirty="0"/>
              <a:t> </a:t>
            </a:r>
            <a:r>
              <a:rPr lang="cs-CZ" dirty="0" err="1"/>
              <a:t>necessary</a:t>
            </a:r>
            <a:r>
              <a:rPr lang="cs-CZ" dirty="0"/>
              <a:t> </a:t>
            </a:r>
            <a:r>
              <a:rPr lang="cs-CZ" dirty="0" err="1"/>
              <a:t>modifications</a:t>
            </a:r>
            <a:r>
              <a:rPr lang="cs-CZ" dirty="0"/>
              <a:t> </a:t>
            </a:r>
            <a:r>
              <a:rPr lang="en-US" dirty="0"/>
              <a:t>the provisions on guardianship</a:t>
            </a:r>
            <a:endParaRPr lang="cs-CZ" dirty="0"/>
          </a:p>
          <a:p>
            <a:pPr>
              <a:spcAft>
                <a:spcPts val="600"/>
              </a:spcAft>
            </a:pPr>
            <a:r>
              <a:rPr lang="en-US" b="1" dirty="0"/>
              <a:t>flexible definition of the content of the function: </a:t>
            </a:r>
            <a:endParaRPr lang="cs-CZ" b="1" dirty="0"/>
          </a:p>
          <a:p>
            <a:pPr>
              <a:spcAft>
                <a:spcPts val="600"/>
              </a:spcAft>
            </a:pPr>
            <a:r>
              <a:rPr lang="cs-CZ" b="1" dirty="0" err="1"/>
              <a:t>the</a:t>
            </a:r>
            <a:r>
              <a:rPr lang="cs-CZ" b="1" dirty="0"/>
              <a:t> </a:t>
            </a:r>
            <a:r>
              <a:rPr lang="cs-CZ" b="1" dirty="0" err="1"/>
              <a:t>court</a:t>
            </a:r>
            <a:r>
              <a:rPr lang="cs-CZ" b="1" dirty="0"/>
              <a:t> </a:t>
            </a:r>
            <a:r>
              <a:rPr lang="cs-CZ" b="1" dirty="0" err="1"/>
              <a:t>shall</a:t>
            </a:r>
            <a:r>
              <a:rPr lang="cs-CZ" b="1" dirty="0"/>
              <a:t> </a:t>
            </a:r>
            <a:r>
              <a:rPr lang="cs-CZ" b="1" dirty="0" err="1"/>
              <a:t>specify</a:t>
            </a:r>
            <a:r>
              <a:rPr lang="en-US" b="1" dirty="0"/>
              <a:t>:</a:t>
            </a:r>
            <a:endParaRPr lang="cs-CZ" b="1" dirty="0"/>
          </a:p>
          <a:p>
            <a:pPr>
              <a:spcAft>
                <a:spcPts val="600"/>
              </a:spcAft>
            </a:pPr>
            <a:endParaRPr lang="cs-CZ" dirty="0"/>
          </a:p>
          <a:p>
            <a:pPr>
              <a:spcAft>
                <a:spcPts val="600"/>
              </a:spcAft>
            </a:pPr>
            <a:r>
              <a:rPr lang="en-US" dirty="0"/>
              <a:t>► the reason why the guardian is appointed, </a:t>
            </a:r>
            <a:endParaRPr lang="cs-CZ" dirty="0"/>
          </a:p>
          <a:p>
            <a:pPr>
              <a:spcAft>
                <a:spcPts val="600"/>
              </a:spcAft>
            </a:pPr>
            <a:r>
              <a:rPr lang="en-US" dirty="0"/>
              <a:t>► whether and how the term of his office is limited, </a:t>
            </a:r>
            <a:endParaRPr lang="cs-CZ" dirty="0"/>
          </a:p>
          <a:p>
            <a:pPr>
              <a:spcAft>
                <a:spcPts val="600"/>
              </a:spcAft>
            </a:pPr>
            <a:r>
              <a:rPr lang="en-US" dirty="0"/>
              <a:t>► what his rights and duties are in relation to other persons also, </a:t>
            </a:r>
            <a:endParaRPr lang="cs-CZ" dirty="0"/>
          </a:p>
          <a:p>
            <a:pPr>
              <a:spcAft>
                <a:spcPts val="600"/>
              </a:spcAft>
            </a:pPr>
            <a:r>
              <a:rPr lang="en-US" dirty="0"/>
              <a:t>► whether he needs court approval for any juridical acts, </a:t>
            </a:r>
            <a:endParaRPr lang="cs-CZ" dirty="0"/>
          </a:p>
          <a:p>
            <a:pPr>
              <a:spcAft>
                <a:spcPts val="600"/>
              </a:spcAft>
            </a:pPr>
            <a:r>
              <a:rPr lang="en-US" dirty="0"/>
              <a:t>► whether and how he reports to the court, and </a:t>
            </a:r>
            <a:endParaRPr lang="cs-CZ" dirty="0"/>
          </a:p>
          <a:p>
            <a:pPr>
              <a:spcAft>
                <a:spcPts val="600"/>
              </a:spcAft>
            </a:pPr>
            <a:r>
              <a:rPr lang="en-US" dirty="0"/>
              <a:t>► whether he is entitled to be reimbursed for all or some of the costs and to receive remuneration. </a:t>
            </a:r>
            <a:endParaRPr lang="cs-CZ" dirty="0"/>
          </a:p>
        </p:txBody>
      </p:sp>
    </p:spTree>
    <p:extLst>
      <p:ext uri="{BB962C8B-B14F-4D97-AF65-F5344CB8AC3E}">
        <p14:creationId xmlns:p14="http://schemas.microsoft.com/office/powerpoint/2010/main" val="1721185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531B-49D3-6E2B-5ABB-CD7EB335998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057E3B-425E-9F98-0938-A4971845F0A0}"/>
              </a:ext>
            </a:extLst>
          </p:cNvPr>
          <p:cNvSpPr>
            <a:spLocks noGrp="1"/>
          </p:cNvSpPr>
          <p:nvPr>
            <p:ph type="title"/>
          </p:nvPr>
        </p:nvSpPr>
        <p:spPr>
          <a:xfrm>
            <a:off x="838199" y="1036717"/>
            <a:ext cx="10862734" cy="992057"/>
          </a:xfrm>
        </p:spPr>
        <p:txBody>
          <a:bodyPr/>
          <a:lstStyle/>
          <a:p>
            <a:r>
              <a:rPr lang="cs-CZ" dirty="0" err="1"/>
              <a:t>Foster</a:t>
            </a:r>
            <a:r>
              <a:rPr lang="cs-CZ" dirty="0"/>
              <a:t> Care – 3) </a:t>
            </a:r>
            <a:r>
              <a:rPr lang="en-US" dirty="0"/>
              <a:t>Entrusting a </a:t>
            </a:r>
            <a:r>
              <a:rPr lang="cs-CZ" dirty="0"/>
              <a:t>C</a:t>
            </a:r>
            <a:r>
              <a:rPr lang="en-US" dirty="0" err="1"/>
              <a:t>hild</a:t>
            </a:r>
            <a:r>
              <a:rPr lang="en-US" dirty="0"/>
              <a:t> to the </a:t>
            </a:r>
            <a:r>
              <a:rPr lang="cs-CZ" dirty="0"/>
              <a:t>C</a:t>
            </a:r>
            <a:r>
              <a:rPr lang="en-US" dirty="0"/>
              <a:t>are</a:t>
            </a:r>
            <a:r>
              <a:rPr lang="cs-CZ" dirty="0"/>
              <a:t> …</a:t>
            </a:r>
          </a:p>
        </p:txBody>
      </p:sp>
      <p:sp>
        <p:nvSpPr>
          <p:cNvPr id="4" name="Zástupný text 3">
            <a:extLst>
              <a:ext uri="{FF2B5EF4-FFF2-40B4-BE49-F238E27FC236}">
                <a16:creationId xmlns:a16="http://schemas.microsoft.com/office/drawing/2014/main" id="{7620B1D8-C54B-6606-DEA6-22D5A3F2C0D4}"/>
              </a:ext>
            </a:extLst>
          </p:cNvPr>
          <p:cNvSpPr>
            <a:spLocks noGrp="1"/>
          </p:cNvSpPr>
          <p:nvPr>
            <p:ph sz="quarter" idx="13"/>
          </p:nvPr>
        </p:nvSpPr>
        <p:spPr>
          <a:xfrm>
            <a:off x="838200" y="2212429"/>
            <a:ext cx="10515600" cy="3964534"/>
          </a:xfrm>
        </p:spPr>
        <p:txBody>
          <a:bodyPr>
            <a:normAutofit/>
          </a:bodyPr>
          <a:lstStyle/>
          <a:p>
            <a:pPr>
              <a:spcAft>
                <a:spcPts val="600"/>
              </a:spcAft>
            </a:pPr>
            <a:r>
              <a:rPr lang="en-US" b="1" dirty="0"/>
              <a:t>If neither </a:t>
            </a:r>
            <a:r>
              <a:rPr lang="en-US" b="1" dirty="0">
                <a:solidFill>
                  <a:srgbClr val="FF0000"/>
                </a:solidFill>
              </a:rPr>
              <a:t>of the parents or a tutor </a:t>
            </a:r>
            <a:r>
              <a:rPr lang="en-US" b="1" dirty="0"/>
              <a:t>can personally care</a:t>
            </a:r>
            <a:r>
              <a:rPr lang="en-US" dirty="0"/>
              <a:t> for the child, </a:t>
            </a:r>
            <a:r>
              <a:rPr lang="en-US" b="1" dirty="0"/>
              <a:t>a court may entrust the child to the care of another person</a:t>
            </a:r>
            <a:r>
              <a:rPr lang="en-US" dirty="0"/>
              <a:t> (hereinafter a “caring person”). </a:t>
            </a:r>
            <a:r>
              <a:rPr lang="cs-CZ" dirty="0"/>
              <a:t>(</a:t>
            </a:r>
            <a:r>
              <a:rPr lang="cs-CZ" dirty="0" err="1"/>
              <a:t>Sect</a:t>
            </a:r>
            <a:r>
              <a:rPr lang="cs-CZ" dirty="0"/>
              <a:t>. 953 para 1)</a:t>
            </a:r>
          </a:p>
          <a:p>
            <a:pPr>
              <a:spcAft>
                <a:spcPts val="600"/>
              </a:spcAft>
            </a:pPr>
            <a:endParaRPr lang="cs-CZ" dirty="0"/>
          </a:p>
          <a:p>
            <a:pPr>
              <a:spcAft>
                <a:spcPts val="600"/>
              </a:spcAft>
            </a:pPr>
            <a:r>
              <a:rPr lang="en-US" dirty="0"/>
              <a:t>The rights and duties of a caring person are determined by a court; otherwise, </a:t>
            </a:r>
            <a:r>
              <a:rPr lang="en-US" b="1" dirty="0"/>
              <a:t>the provisions on foster care apply</a:t>
            </a:r>
            <a:r>
              <a:rPr lang="en-US" dirty="0"/>
              <a:t> with </a:t>
            </a:r>
            <a:r>
              <a:rPr lang="cs-CZ" dirty="0" err="1"/>
              <a:t>the</a:t>
            </a:r>
            <a:r>
              <a:rPr lang="cs-CZ" dirty="0"/>
              <a:t> </a:t>
            </a:r>
            <a:r>
              <a:rPr lang="cs-CZ" dirty="0" err="1"/>
              <a:t>necessary</a:t>
            </a:r>
            <a:r>
              <a:rPr lang="cs-CZ" dirty="0"/>
              <a:t> </a:t>
            </a:r>
            <a:r>
              <a:rPr lang="cs-CZ" dirty="0" err="1"/>
              <a:t>modifications</a:t>
            </a:r>
            <a:r>
              <a:rPr lang="cs-CZ" dirty="0"/>
              <a:t>. </a:t>
            </a:r>
          </a:p>
          <a:p>
            <a:pPr>
              <a:spcAft>
                <a:spcPts val="600"/>
              </a:spcAft>
            </a:pPr>
            <a:endParaRPr lang="cs-CZ" dirty="0"/>
          </a:p>
          <a:p>
            <a:pPr>
              <a:spcAft>
                <a:spcPts val="600"/>
              </a:spcAft>
            </a:pPr>
            <a:r>
              <a:rPr lang="en-US" dirty="0"/>
              <a:t>The court shall determine the amount of maintenance and the obligation to pay maintenance to the </a:t>
            </a:r>
            <a:r>
              <a:rPr lang="cs-CZ" dirty="0" err="1"/>
              <a:t>hands</a:t>
            </a:r>
            <a:r>
              <a:rPr lang="cs-CZ" dirty="0"/>
              <a:t> </a:t>
            </a:r>
            <a:r>
              <a:rPr lang="cs-CZ" dirty="0" err="1"/>
              <a:t>of</a:t>
            </a:r>
            <a:r>
              <a:rPr lang="cs-CZ" dirty="0"/>
              <a:t> </a:t>
            </a:r>
            <a:r>
              <a:rPr lang="en-US" dirty="0"/>
              <a:t>car</a:t>
            </a:r>
            <a:r>
              <a:rPr lang="cs-CZ" dirty="0" err="1"/>
              <a:t>ing</a:t>
            </a:r>
            <a:r>
              <a:rPr lang="cs-CZ" dirty="0"/>
              <a:t> person</a:t>
            </a:r>
            <a:r>
              <a:rPr lang="en-US" dirty="0"/>
              <a:t>.</a:t>
            </a:r>
            <a:endParaRPr lang="cs-CZ" dirty="0"/>
          </a:p>
          <a:p>
            <a:pPr>
              <a:spcAft>
                <a:spcPts val="600"/>
              </a:spcAft>
            </a:pPr>
            <a:r>
              <a:rPr lang="en-US" dirty="0">
                <a:solidFill>
                  <a:srgbClr val="FF0000"/>
                </a:solidFill>
              </a:rPr>
              <a:t>! The child cannot be entrusted to the care of another person if the parents or other relatives cannot be obliged to pay maintenance for the child !</a:t>
            </a:r>
            <a:endParaRPr lang="cs-CZ" dirty="0">
              <a:solidFill>
                <a:srgbClr val="FF0000"/>
              </a:solidFill>
            </a:endParaRPr>
          </a:p>
        </p:txBody>
      </p:sp>
    </p:spTree>
    <p:extLst>
      <p:ext uri="{BB962C8B-B14F-4D97-AF65-F5344CB8AC3E}">
        <p14:creationId xmlns:p14="http://schemas.microsoft.com/office/powerpoint/2010/main" val="37689336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A8D0-98F2-C1D4-8BFC-30BD02D420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5EE5C0-FA75-49FE-0ED8-F953778BC4BD}"/>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455A19CE-20DD-6F0E-53EF-A4E8A646FDBC}"/>
              </a:ext>
            </a:extLst>
          </p:cNvPr>
          <p:cNvSpPr>
            <a:spLocks noGrp="1"/>
          </p:cNvSpPr>
          <p:nvPr>
            <p:ph sz="quarter" idx="13"/>
          </p:nvPr>
        </p:nvSpPr>
        <p:spPr>
          <a:xfrm>
            <a:off x="838199" y="2212429"/>
            <a:ext cx="10977033" cy="3964534"/>
          </a:xfrm>
        </p:spPr>
        <p:txBody>
          <a:bodyPr>
            <a:normAutofit/>
          </a:bodyPr>
          <a:lstStyle/>
          <a:p>
            <a:pPr>
              <a:spcAft>
                <a:spcPts val="600"/>
              </a:spcAft>
            </a:pPr>
            <a:r>
              <a:rPr lang="cs-CZ" b="1" dirty="0" err="1"/>
              <a:t>Two</a:t>
            </a:r>
            <a:r>
              <a:rPr lang="cs-CZ" b="1" dirty="0"/>
              <a:t> </a:t>
            </a:r>
            <a:r>
              <a:rPr lang="cs-CZ" b="1" dirty="0" err="1"/>
              <a:t>kind</a:t>
            </a:r>
            <a:r>
              <a:rPr lang="cs-CZ" b="1" dirty="0"/>
              <a:t> </a:t>
            </a:r>
            <a:r>
              <a:rPr lang="cs-CZ" b="1" dirty="0" err="1"/>
              <a:t>of</a:t>
            </a:r>
            <a:r>
              <a:rPr lang="cs-CZ" b="1" dirty="0"/>
              <a:t> </a:t>
            </a:r>
            <a:r>
              <a:rPr lang="cs-CZ" b="1" dirty="0" err="1"/>
              <a:t>foster</a:t>
            </a:r>
            <a:r>
              <a:rPr lang="cs-CZ" b="1" dirty="0"/>
              <a:t> care:</a:t>
            </a:r>
          </a:p>
          <a:p>
            <a:pPr>
              <a:spcAft>
                <a:spcPts val="600"/>
              </a:spcAft>
            </a:pPr>
            <a:endParaRPr lang="cs-CZ" dirty="0"/>
          </a:p>
          <a:p>
            <a:pPr>
              <a:spcAft>
                <a:spcPts val="600"/>
              </a:spcAft>
            </a:pPr>
            <a:r>
              <a:rPr lang="cs-CZ" dirty="0"/>
              <a:t>1) </a:t>
            </a:r>
            <a:r>
              <a:rPr lang="cs-CZ" dirty="0" err="1"/>
              <a:t>under</a:t>
            </a:r>
            <a:r>
              <a:rPr lang="cs-CZ" dirty="0"/>
              <a:t> </a:t>
            </a:r>
            <a:r>
              <a:rPr lang="cs-CZ" dirty="0" err="1"/>
              <a:t>Sect</a:t>
            </a:r>
            <a:r>
              <a:rPr lang="cs-CZ" dirty="0"/>
              <a:t>. 958 et </a:t>
            </a:r>
            <a:r>
              <a:rPr lang="cs-CZ" dirty="0" err="1"/>
              <a:t>seq</a:t>
            </a:r>
            <a:r>
              <a:rPr lang="cs-CZ" dirty="0"/>
              <a:t>. CC</a:t>
            </a:r>
          </a:p>
          <a:p>
            <a:pPr>
              <a:spcAft>
                <a:spcPts val="600"/>
              </a:spcAft>
            </a:pPr>
            <a:r>
              <a:rPr lang="cs-CZ" b="1" dirty="0"/>
              <a:t>= </a:t>
            </a:r>
            <a:r>
              <a:rPr lang="cs-CZ" b="1" dirty="0" err="1"/>
              <a:t>foster</a:t>
            </a:r>
            <a:r>
              <a:rPr lang="cs-CZ" b="1" dirty="0"/>
              <a:t> care</a:t>
            </a:r>
          </a:p>
          <a:p>
            <a:pPr>
              <a:spcAft>
                <a:spcPts val="600"/>
              </a:spcAft>
            </a:pPr>
            <a:endParaRPr lang="cs-CZ" dirty="0"/>
          </a:p>
          <a:p>
            <a:pPr>
              <a:spcAft>
                <a:spcPts val="600"/>
              </a:spcAft>
            </a:pPr>
            <a:r>
              <a:rPr lang="cs-CZ" dirty="0"/>
              <a:t>2) </a:t>
            </a:r>
            <a:r>
              <a:rPr lang="cs-CZ" dirty="0" err="1"/>
              <a:t>under</a:t>
            </a:r>
            <a:r>
              <a:rPr lang="cs-CZ" dirty="0"/>
              <a:t> </a:t>
            </a:r>
            <a:r>
              <a:rPr lang="cs-CZ" dirty="0" err="1"/>
              <a:t>Sect</a:t>
            </a:r>
            <a:r>
              <a:rPr lang="cs-CZ" dirty="0"/>
              <a:t>. 27a </a:t>
            </a:r>
            <a:r>
              <a:rPr lang="cs-CZ" dirty="0" err="1"/>
              <a:t>of</a:t>
            </a:r>
            <a:r>
              <a:rPr lang="cs-CZ" dirty="0"/>
              <a:t> </a:t>
            </a:r>
            <a:r>
              <a:rPr lang="cs-CZ" dirty="0" err="1"/>
              <a:t>Act</a:t>
            </a:r>
            <a:r>
              <a:rPr lang="cs-CZ" dirty="0"/>
              <a:t> No. 359/1997 </a:t>
            </a:r>
            <a:r>
              <a:rPr lang="cs-CZ" dirty="0" err="1"/>
              <a:t>Coll</a:t>
            </a:r>
            <a:r>
              <a:rPr lang="cs-CZ" dirty="0"/>
              <a:t>., on </a:t>
            </a:r>
            <a:r>
              <a:rPr lang="cs-CZ" dirty="0" err="1"/>
              <a:t>social</a:t>
            </a:r>
            <a:r>
              <a:rPr lang="cs-CZ" dirty="0"/>
              <a:t> and </a:t>
            </a:r>
            <a:r>
              <a:rPr lang="cs-CZ" dirty="0" err="1"/>
              <a:t>legal</a:t>
            </a:r>
            <a:r>
              <a:rPr lang="cs-CZ" dirty="0"/>
              <a:t> </a:t>
            </a:r>
            <a:r>
              <a:rPr lang="cs-CZ" dirty="0" err="1"/>
              <a:t>protection</a:t>
            </a:r>
            <a:r>
              <a:rPr lang="cs-CZ" dirty="0"/>
              <a:t> </a:t>
            </a:r>
            <a:r>
              <a:rPr lang="cs-CZ" dirty="0" err="1"/>
              <a:t>of</a:t>
            </a:r>
            <a:r>
              <a:rPr lang="cs-CZ" dirty="0"/>
              <a:t> </a:t>
            </a:r>
            <a:r>
              <a:rPr lang="cs-CZ" dirty="0" err="1"/>
              <a:t>children</a:t>
            </a:r>
            <a:endParaRPr lang="cs-CZ" dirty="0"/>
          </a:p>
          <a:p>
            <a:pPr>
              <a:spcAft>
                <a:spcPts val="600"/>
              </a:spcAft>
            </a:pPr>
            <a:r>
              <a:rPr lang="cs-CZ" b="1" dirty="0"/>
              <a:t>= </a:t>
            </a:r>
            <a:r>
              <a:rPr lang="cs-CZ" b="1" dirty="0" err="1"/>
              <a:t>temporary</a:t>
            </a:r>
            <a:r>
              <a:rPr lang="cs-CZ" b="1" dirty="0"/>
              <a:t> </a:t>
            </a:r>
            <a:r>
              <a:rPr lang="cs-CZ" b="1" dirty="0" err="1"/>
              <a:t>foster</a:t>
            </a:r>
            <a:r>
              <a:rPr lang="cs-CZ" b="1" dirty="0"/>
              <a:t> care</a:t>
            </a:r>
          </a:p>
          <a:p>
            <a:pPr>
              <a:spcAft>
                <a:spcPts val="600"/>
              </a:spcAft>
            </a:pPr>
            <a:r>
              <a:rPr lang="cs-CZ" i="1" dirty="0"/>
              <a:t>= so </a:t>
            </a:r>
            <a:r>
              <a:rPr lang="cs-CZ" i="1" dirty="0" err="1"/>
              <a:t>called</a:t>
            </a:r>
            <a:r>
              <a:rPr lang="cs-CZ" i="1" dirty="0"/>
              <a:t> „</a:t>
            </a:r>
            <a:r>
              <a:rPr lang="cs-CZ" i="1" dirty="0" err="1"/>
              <a:t>professional</a:t>
            </a:r>
            <a:r>
              <a:rPr lang="cs-CZ" i="1" dirty="0"/>
              <a:t> </a:t>
            </a:r>
            <a:r>
              <a:rPr lang="cs-CZ" i="1" dirty="0" err="1"/>
              <a:t>foster</a:t>
            </a:r>
            <a:r>
              <a:rPr lang="cs-CZ" i="1" dirty="0"/>
              <a:t> care“</a:t>
            </a:r>
          </a:p>
          <a:p>
            <a:pPr>
              <a:spcAft>
                <a:spcPts val="600"/>
              </a:spcAft>
            </a:pPr>
            <a:r>
              <a:rPr lang="cs-CZ" dirty="0"/>
              <a:t>= in </a:t>
            </a:r>
            <a:r>
              <a:rPr lang="cs-CZ" dirty="0" err="1"/>
              <a:t>principle</a:t>
            </a:r>
            <a:r>
              <a:rPr lang="cs-CZ" dirty="0"/>
              <a:t> no more </a:t>
            </a:r>
            <a:r>
              <a:rPr lang="cs-CZ" dirty="0" err="1"/>
              <a:t>than</a:t>
            </a:r>
            <a:r>
              <a:rPr lang="cs-CZ" dirty="0"/>
              <a:t> 1 </a:t>
            </a:r>
            <a:r>
              <a:rPr lang="cs-CZ" dirty="0" err="1"/>
              <a:t>year</a:t>
            </a:r>
            <a:r>
              <a:rPr lang="cs-CZ" dirty="0"/>
              <a:t> (</a:t>
            </a:r>
            <a:r>
              <a:rPr lang="cs-CZ" dirty="0" err="1"/>
              <a:t>with</a:t>
            </a:r>
            <a:r>
              <a:rPr lang="cs-CZ" dirty="0"/>
              <a:t> </a:t>
            </a:r>
            <a:r>
              <a:rPr lang="cs-CZ" dirty="0" err="1"/>
              <a:t>some</a:t>
            </a:r>
            <a:r>
              <a:rPr lang="cs-CZ" dirty="0"/>
              <a:t> </a:t>
            </a:r>
            <a:r>
              <a:rPr lang="cs-CZ" dirty="0" err="1"/>
              <a:t>exceptions</a:t>
            </a:r>
            <a:r>
              <a:rPr lang="cs-CZ" dirty="0"/>
              <a:t>)</a:t>
            </a:r>
          </a:p>
        </p:txBody>
      </p:sp>
    </p:spTree>
    <p:extLst>
      <p:ext uri="{BB962C8B-B14F-4D97-AF65-F5344CB8AC3E}">
        <p14:creationId xmlns:p14="http://schemas.microsoft.com/office/powerpoint/2010/main" val="3521005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4730-C457-E821-51C1-D7B2C30DAD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36FD45-D83A-82CD-A4A3-1723C0D3B284}"/>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3A83D833-DD05-8C69-52E1-58EBC02D7071}"/>
              </a:ext>
            </a:extLst>
          </p:cNvPr>
          <p:cNvSpPr>
            <a:spLocks noGrp="1"/>
          </p:cNvSpPr>
          <p:nvPr>
            <p:ph sz="quarter" idx="13"/>
          </p:nvPr>
        </p:nvSpPr>
        <p:spPr>
          <a:xfrm>
            <a:off x="838199" y="2212429"/>
            <a:ext cx="10977033" cy="3964534"/>
          </a:xfrm>
        </p:spPr>
        <p:txBody>
          <a:bodyPr>
            <a:normAutofit/>
          </a:bodyPr>
          <a:lstStyle/>
          <a:p>
            <a:r>
              <a:rPr lang="cs-CZ" dirty="0" err="1"/>
              <a:t>Sect</a:t>
            </a:r>
            <a:r>
              <a:rPr lang="cs-CZ" dirty="0"/>
              <a:t>. 958:</a:t>
            </a:r>
          </a:p>
          <a:p>
            <a:endParaRPr lang="cs-CZ" dirty="0"/>
          </a:p>
          <a:p>
            <a:r>
              <a:rPr lang="en-US" dirty="0"/>
              <a:t>(1) If </a:t>
            </a:r>
            <a:r>
              <a:rPr lang="en-US" b="1" dirty="0"/>
              <a:t>none of the parents or a tutor can personally care for the child</a:t>
            </a:r>
            <a:r>
              <a:rPr lang="en-US" dirty="0"/>
              <a:t>, </a:t>
            </a:r>
            <a:r>
              <a:rPr lang="en-US" b="1" dirty="0">
                <a:solidFill>
                  <a:srgbClr val="FF0000"/>
                </a:solidFill>
              </a:rPr>
              <a:t>a court may entrust the child to the care of a foster parent. </a:t>
            </a:r>
          </a:p>
          <a:p>
            <a:endParaRPr lang="cs-CZ" dirty="0"/>
          </a:p>
          <a:p>
            <a:r>
              <a:rPr lang="en-US" dirty="0"/>
              <a:t>(2) Foster </a:t>
            </a:r>
            <a:r>
              <a:rPr lang="en-US" b="1" dirty="0"/>
              <a:t>care takes precedence over institutional care </a:t>
            </a:r>
            <a:r>
              <a:rPr lang="en-US" dirty="0"/>
              <a:t>for a child. </a:t>
            </a:r>
          </a:p>
          <a:p>
            <a:endParaRPr lang="cs-CZ" dirty="0"/>
          </a:p>
          <a:p>
            <a:r>
              <a:rPr lang="en-US" dirty="0"/>
              <a:t>(3) A court may also place a child in foster care temporarily. Details are provided by another statute. </a:t>
            </a:r>
            <a:r>
              <a:rPr lang="cs-CZ" dirty="0"/>
              <a:t>(</a:t>
            </a:r>
            <a:r>
              <a:rPr lang="cs-CZ" dirty="0" err="1"/>
              <a:t>Sect</a:t>
            </a:r>
            <a:r>
              <a:rPr lang="cs-CZ" dirty="0"/>
              <a:t>. 27a </a:t>
            </a:r>
            <a:r>
              <a:rPr lang="cs-CZ" dirty="0" err="1"/>
              <a:t>of</a:t>
            </a:r>
            <a:r>
              <a:rPr lang="cs-CZ" dirty="0"/>
              <a:t> </a:t>
            </a:r>
            <a:r>
              <a:rPr lang="cs-CZ" dirty="0" err="1"/>
              <a:t>Act</a:t>
            </a:r>
            <a:r>
              <a:rPr lang="cs-CZ" dirty="0"/>
              <a:t> No. 359/1999 </a:t>
            </a:r>
            <a:r>
              <a:rPr lang="cs-CZ" dirty="0" err="1"/>
              <a:t>Coll</a:t>
            </a:r>
            <a:r>
              <a:rPr lang="cs-CZ" dirty="0"/>
              <a:t>., </a:t>
            </a:r>
            <a:r>
              <a:rPr lang="cs-CZ" dirty="0" err="1"/>
              <a:t>see</a:t>
            </a:r>
            <a:r>
              <a:rPr lang="cs-CZ" dirty="0"/>
              <a:t> </a:t>
            </a:r>
            <a:r>
              <a:rPr lang="cs-CZ" dirty="0" err="1"/>
              <a:t>above</a:t>
            </a:r>
            <a:r>
              <a:rPr lang="cs-CZ" dirty="0"/>
              <a:t>)</a:t>
            </a:r>
          </a:p>
        </p:txBody>
      </p:sp>
    </p:spTree>
    <p:extLst>
      <p:ext uri="{BB962C8B-B14F-4D97-AF65-F5344CB8AC3E}">
        <p14:creationId xmlns:p14="http://schemas.microsoft.com/office/powerpoint/2010/main" val="3141980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492A-B535-646B-4E58-AFEDA10D61D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EB3D7D-9997-202C-516F-65FC5F7616C1}"/>
              </a:ext>
            </a:extLst>
          </p:cNvPr>
          <p:cNvSpPr>
            <a:spLocks noGrp="1"/>
          </p:cNvSpPr>
          <p:nvPr>
            <p:ph type="title"/>
          </p:nvPr>
        </p:nvSpPr>
        <p:spPr>
          <a:xfrm>
            <a:off x="838200" y="1036717"/>
            <a:ext cx="10515600" cy="992057"/>
          </a:xfrm>
        </p:spPr>
        <p:txBody>
          <a:bodyPr/>
          <a:lstStyle/>
          <a:p>
            <a:r>
              <a:rPr lang="cs-CZ" dirty="0" err="1"/>
              <a:t>Foster</a:t>
            </a:r>
            <a:r>
              <a:rPr lang="cs-CZ" dirty="0"/>
              <a:t> Care – 4) </a:t>
            </a:r>
            <a:r>
              <a:rPr lang="cs-CZ" dirty="0" err="1"/>
              <a:t>Foster</a:t>
            </a:r>
            <a:r>
              <a:rPr lang="cs-CZ" dirty="0"/>
              <a:t> Care </a:t>
            </a:r>
            <a:r>
              <a:rPr lang="cs-CZ" i="1" dirty="0" err="1"/>
              <a:t>stricto</a:t>
            </a:r>
            <a:r>
              <a:rPr lang="cs-CZ" i="1" dirty="0"/>
              <a:t> </a:t>
            </a:r>
            <a:r>
              <a:rPr lang="cs-CZ" i="1" dirty="0" err="1"/>
              <a:t>sensu</a:t>
            </a:r>
            <a:endParaRPr lang="cs-CZ" i="1" dirty="0"/>
          </a:p>
        </p:txBody>
      </p:sp>
      <p:sp>
        <p:nvSpPr>
          <p:cNvPr id="4" name="Zástupný text 3">
            <a:extLst>
              <a:ext uri="{FF2B5EF4-FFF2-40B4-BE49-F238E27FC236}">
                <a16:creationId xmlns:a16="http://schemas.microsoft.com/office/drawing/2014/main" id="{3FF75DD2-DBFD-2242-38DA-348BA931C0C0}"/>
              </a:ext>
            </a:extLst>
          </p:cNvPr>
          <p:cNvSpPr>
            <a:spLocks noGrp="1"/>
          </p:cNvSpPr>
          <p:nvPr>
            <p:ph sz="quarter" idx="13"/>
          </p:nvPr>
        </p:nvSpPr>
        <p:spPr>
          <a:xfrm>
            <a:off x="838199" y="2212429"/>
            <a:ext cx="10977033" cy="3964534"/>
          </a:xfrm>
        </p:spPr>
        <p:txBody>
          <a:bodyPr>
            <a:normAutofit/>
          </a:bodyPr>
          <a:lstStyle/>
          <a:p>
            <a:r>
              <a:rPr lang="cs-CZ" dirty="0"/>
              <a:t>A </a:t>
            </a:r>
            <a:r>
              <a:rPr lang="en-US" dirty="0"/>
              <a:t>foster parent </a:t>
            </a:r>
            <a:r>
              <a:rPr lang="en-US" b="1" dirty="0">
                <a:solidFill>
                  <a:srgbClr val="FF0000"/>
                </a:solidFill>
              </a:rPr>
              <a:t>is obliged </a:t>
            </a:r>
            <a:r>
              <a:rPr lang="en-US" b="1" dirty="0"/>
              <a:t>and entitled </a:t>
            </a:r>
            <a:r>
              <a:rPr lang="en-US" b="1" dirty="0">
                <a:solidFill>
                  <a:srgbClr val="FF0000"/>
                </a:solidFill>
              </a:rPr>
              <a:t>to personally care </a:t>
            </a:r>
            <a:r>
              <a:rPr lang="en-US" b="1" dirty="0"/>
              <a:t>for the child</a:t>
            </a:r>
            <a:r>
              <a:rPr lang="en-US" dirty="0"/>
              <a:t>.</a:t>
            </a:r>
            <a:endParaRPr lang="cs-CZ" dirty="0"/>
          </a:p>
          <a:p>
            <a:r>
              <a:rPr lang="cs-CZ" dirty="0"/>
              <a:t>(= he </a:t>
            </a:r>
            <a:r>
              <a:rPr lang="cs-CZ" dirty="0" err="1"/>
              <a:t>is</a:t>
            </a:r>
            <a:r>
              <a:rPr lang="cs-CZ" dirty="0"/>
              <a:t> </a:t>
            </a:r>
            <a:r>
              <a:rPr lang="cs-CZ" dirty="0" err="1"/>
              <a:t>paid</a:t>
            </a:r>
            <a:r>
              <a:rPr lang="cs-CZ" dirty="0"/>
              <a:t> </a:t>
            </a:r>
            <a:r>
              <a:rPr lang="cs-CZ" dirty="0" err="1"/>
              <a:t>for</a:t>
            </a:r>
            <a:r>
              <a:rPr lang="cs-CZ" dirty="0"/>
              <a:t> </a:t>
            </a:r>
            <a:r>
              <a:rPr lang="cs-CZ" dirty="0" err="1"/>
              <a:t>it</a:t>
            </a:r>
            <a:r>
              <a:rPr lang="cs-CZ" dirty="0"/>
              <a:t>)</a:t>
            </a:r>
          </a:p>
          <a:p>
            <a:endParaRPr lang="cs-CZ" dirty="0"/>
          </a:p>
          <a:p>
            <a:r>
              <a:rPr lang="en-US" b="1" dirty="0"/>
              <a:t>He is obliged and entitled</a:t>
            </a:r>
            <a:r>
              <a:rPr lang="cs-CZ" b="1" dirty="0"/>
              <a:t>:</a:t>
            </a:r>
          </a:p>
          <a:p>
            <a:r>
              <a:rPr lang="en-US" b="1" dirty="0"/>
              <a:t>to decide only on common matters of the child, </a:t>
            </a:r>
            <a:endParaRPr lang="cs-CZ" b="1" dirty="0"/>
          </a:p>
          <a:p>
            <a:r>
              <a:rPr lang="en-US" b="1" dirty="0"/>
              <a:t>represent the child in these matters and administer his assets and liabilities</a:t>
            </a:r>
            <a:r>
              <a:rPr lang="cs-CZ" b="1" dirty="0"/>
              <a:t> </a:t>
            </a:r>
          </a:p>
          <a:p>
            <a:r>
              <a:rPr lang="cs-CZ" dirty="0"/>
              <a:t>(</a:t>
            </a:r>
            <a:r>
              <a:rPr lang="cs-CZ" dirty="0" err="1"/>
              <a:t>again</a:t>
            </a:r>
            <a:r>
              <a:rPr lang="cs-CZ" dirty="0"/>
              <a:t> </a:t>
            </a:r>
            <a:r>
              <a:rPr lang="cs-CZ" dirty="0" err="1"/>
              <a:t>only</a:t>
            </a:r>
            <a:r>
              <a:rPr lang="cs-CZ" dirty="0"/>
              <a:t> in these </a:t>
            </a:r>
            <a:r>
              <a:rPr lang="cs-CZ" dirty="0" err="1"/>
              <a:t>matters</a:t>
            </a:r>
            <a:r>
              <a:rPr lang="cs-CZ" dirty="0"/>
              <a:t>)</a:t>
            </a:r>
          </a:p>
          <a:p>
            <a:r>
              <a:rPr lang="en-US" b="1" dirty="0"/>
              <a:t>to allow both parents to have contact with their child </a:t>
            </a:r>
            <a:r>
              <a:rPr lang="en-US" dirty="0"/>
              <a:t>in foster care, unless a court decides</a:t>
            </a:r>
            <a:r>
              <a:rPr lang="cs-CZ" dirty="0"/>
              <a:t> </a:t>
            </a:r>
            <a:r>
              <a:rPr lang="en-US" dirty="0"/>
              <a:t>otherwise</a:t>
            </a:r>
            <a:endParaRPr lang="cs-CZ" dirty="0"/>
          </a:p>
          <a:p>
            <a:endParaRPr lang="cs-CZ" dirty="0"/>
          </a:p>
          <a:p>
            <a:r>
              <a:rPr lang="en-US" dirty="0"/>
              <a:t>He has the duty to inform the child’s parents about substantial matter relating to the child. </a:t>
            </a:r>
            <a:endParaRPr lang="cs-CZ" dirty="0"/>
          </a:p>
        </p:txBody>
      </p:sp>
    </p:spTree>
    <p:extLst>
      <p:ext uri="{BB962C8B-B14F-4D97-AF65-F5344CB8AC3E}">
        <p14:creationId xmlns:p14="http://schemas.microsoft.com/office/powerpoint/2010/main" val="4163882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F6F3-B9B3-06D5-6864-3678C9CF9BD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81173C-8A3C-A8F7-6DEF-B80F72CAD24A}"/>
              </a:ext>
            </a:extLst>
          </p:cNvPr>
          <p:cNvSpPr>
            <a:spLocks noGrp="1"/>
          </p:cNvSpPr>
          <p:nvPr>
            <p:ph type="title"/>
          </p:nvPr>
        </p:nvSpPr>
        <p:spPr>
          <a:xfrm>
            <a:off x="838200" y="1036717"/>
            <a:ext cx="10515600" cy="992057"/>
          </a:xfrm>
        </p:spPr>
        <p:txBody>
          <a:bodyPr/>
          <a:lstStyle/>
          <a:p>
            <a:r>
              <a:rPr lang="cs-CZ" dirty="0" err="1"/>
              <a:t>Foster</a:t>
            </a:r>
            <a:r>
              <a:rPr lang="cs-CZ" dirty="0"/>
              <a:t> Care – 5) </a:t>
            </a:r>
            <a:r>
              <a:rPr lang="cs-CZ" dirty="0" err="1"/>
              <a:t>Institutional</a:t>
            </a:r>
            <a:r>
              <a:rPr lang="cs-CZ" dirty="0"/>
              <a:t> Care</a:t>
            </a:r>
            <a:endParaRPr lang="cs-CZ" i="1" dirty="0"/>
          </a:p>
        </p:txBody>
      </p:sp>
      <p:sp>
        <p:nvSpPr>
          <p:cNvPr id="4" name="Zástupný text 3">
            <a:extLst>
              <a:ext uri="{FF2B5EF4-FFF2-40B4-BE49-F238E27FC236}">
                <a16:creationId xmlns:a16="http://schemas.microsoft.com/office/drawing/2014/main" id="{BBAFA6C0-5BDA-FCB6-1431-F88AA342610C}"/>
              </a:ext>
            </a:extLst>
          </p:cNvPr>
          <p:cNvSpPr>
            <a:spLocks noGrp="1"/>
          </p:cNvSpPr>
          <p:nvPr>
            <p:ph sz="quarter" idx="13"/>
          </p:nvPr>
        </p:nvSpPr>
        <p:spPr>
          <a:xfrm>
            <a:off x="838199" y="2212429"/>
            <a:ext cx="10977033" cy="3964534"/>
          </a:xfrm>
        </p:spPr>
        <p:txBody>
          <a:bodyPr>
            <a:normAutofit/>
          </a:bodyPr>
          <a:lstStyle/>
          <a:p>
            <a:r>
              <a:rPr lang="cs-CZ" dirty="0" err="1"/>
              <a:t>Duration</a:t>
            </a:r>
            <a:r>
              <a:rPr lang="cs-CZ" dirty="0"/>
              <a:t> no more </a:t>
            </a:r>
            <a:r>
              <a:rPr lang="cs-CZ" dirty="0" err="1"/>
              <a:t>than</a:t>
            </a:r>
            <a:r>
              <a:rPr lang="cs-CZ" dirty="0"/>
              <a:t> </a:t>
            </a:r>
            <a:r>
              <a:rPr lang="cs-CZ" dirty="0" err="1"/>
              <a:t>three</a:t>
            </a:r>
            <a:r>
              <a:rPr lang="cs-CZ" dirty="0"/>
              <a:t> </a:t>
            </a:r>
            <a:r>
              <a:rPr lang="cs-CZ" dirty="0" err="1"/>
              <a:t>years</a:t>
            </a:r>
            <a:r>
              <a:rPr lang="cs-CZ" dirty="0"/>
              <a:t> (</a:t>
            </a:r>
            <a:r>
              <a:rPr lang="cs-CZ" dirty="0" err="1"/>
              <a:t>can</a:t>
            </a:r>
            <a:r>
              <a:rPr lang="cs-CZ" dirty="0"/>
              <a:t> </a:t>
            </a:r>
            <a:r>
              <a:rPr lang="cs-CZ" dirty="0" err="1"/>
              <a:t>be</a:t>
            </a:r>
            <a:r>
              <a:rPr lang="cs-CZ" dirty="0"/>
              <a:t> </a:t>
            </a:r>
            <a:r>
              <a:rPr lang="cs-CZ" dirty="0" err="1"/>
              <a:t>prolonged</a:t>
            </a:r>
            <a:r>
              <a:rPr lang="cs-CZ" dirty="0"/>
              <a:t>)</a:t>
            </a:r>
          </a:p>
          <a:p>
            <a:endParaRPr lang="cs-CZ" dirty="0"/>
          </a:p>
          <a:p>
            <a:r>
              <a:rPr lang="en-US" dirty="0"/>
              <a:t>For important reasons, </a:t>
            </a:r>
            <a:r>
              <a:rPr lang="en-US" b="1" dirty="0"/>
              <a:t>a court may extend institutional care by up to one year after reaching the age of majority.</a:t>
            </a:r>
            <a:endParaRPr lang="cs-CZ" b="1" dirty="0"/>
          </a:p>
          <a:p>
            <a:endParaRPr lang="cs-CZ" b="1" dirty="0"/>
          </a:p>
          <a:p>
            <a:r>
              <a:rPr lang="cs-CZ" i="1" dirty="0"/>
              <a:t>= ultima ratio</a:t>
            </a:r>
          </a:p>
          <a:p>
            <a:endParaRPr lang="cs-CZ" i="1" dirty="0"/>
          </a:p>
          <a:p>
            <a:r>
              <a:rPr lang="en-GB" dirty="0"/>
              <a:t>[…] </a:t>
            </a:r>
            <a:r>
              <a:rPr lang="en-US" b="1" dirty="0"/>
              <a:t>as a necessary measure</a:t>
            </a:r>
            <a:r>
              <a:rPr lang="en-US" dirty="0"/>
              <a:t>, also order institutional care. It will do so </a:t>
            </a:r>
            <a:r>
              <a:rPr lang="en-US" b="1" dirty="0"/>
              <a:t>in particular where previously taken measures have not led to remedy</a:t>
            </a:r>
            <a:r>
              <a:rPr lang="en-US" dirty="0"/>
              <a:t>. In doing so, </a:t>
            </a:r>
            <a:r>
              <a:rPr lang="en-US" b="1" dirty="0"/>
              <a:t>a court shall always consider whether it would not be appropriate to prefer entrusting the child to the care of a natural person.</a:t>
            </a:r>
            <a:r>
              <a:rPr lang="en-US" dirty="0"/>
              <a:t> </a:t>
            </a:r>
            <a:r>
              <a:rPr lang="cs-CZ" dirty="0"/>
              <a:t>(</a:t>
            </a:r>
            <a:r>
              <a:rPr lang="cs-CZ" dirty="0" err="1"/>
              <a:t>Sect</a:t>
            </a:r>
            <a:r>
              <a:rPr lang="cs-CZ" dirty="0"/>
              <a:t>. 971 para 1)</a:t>
            </a:r>
            <a:endParaRPr lang="cs-CZ" i="1" dirty="0"/>
          </a:p>
          <a:p>
            <a:endParaRPr lang="cs-CZ" b="1" dirty="0"/>
          </a:p>
        </p:txBody>
      </p:sp>
    </p:spTree>
    <p:extLst>
      <p:ext uri="{BB962C8B-B14F-4D97-AF65-F5344CB8AC3E}">
        <p14:creationId xmlns:p14="http://schemas.microsoft.com/office/powerpoint/2010/main" val="3751069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74508-47A6-1E08-CAA5-BC8B5CBD0AB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2ED5263-62A6-F704-17B6-6610B358B011}"/>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3E0EAF35-6ED0-0D3F-C325-58FFF70053A3}"/>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a:t>
            </a:r>
            <a:r>
              <a:rPr lang="en-US" b="1" dirty="0"/>
              <a:t>Middle Ages</a:t>
            </a:r>
            <a:endParaRPr lang="cs-CZ" b="1" dirty="0"/>
          </a:p>
          <a:p>
            <a:pPr algn="just"/>
            <a:endParaRPr lang="cs-CZ" b="1" dirty="0"/>
          </a:p>
          <a:p>
            <a:pPr algn="just"/>
            <a:r>
              <a:rPr lang="en-US" dirty="0"/>
              <a:t>► </a:t>
            </a:r>
            <a:r>
              <a:rPr lang="cs-CZ" dirty="0"/>
              <a:t>T</a:t>
            </a:r>
            <a:r>
              <a:rPr lang="en-US" dirty="0"/>
              <a:t>he patriarchal family model</a:t>
            </a:r>
            <a:r>
              <a:rPr lang="cs-CZ" dirty="0"/>
              <a:t> </a:t>
            </a:r>
            <a:r>
              <a:rPr lang="cs-CZ" dirty="0" err="1"/>
              <a:t>continues</a:t>
            </a:r>
            <a:endParaRPr lang="cs-CZ" dirty="0"/>
          </a:p>
          <a:p>
            <a:pPr algn="just"/>
            <a:endParaRPr lang="cs-CZ" b="1" dirty="0"/>
          </a:p>
          <a:p>
            <a:pPr algn="just"/>
            <a:r>
              <a:rPr lang="en-US" dirty="0"/>
              <a:t>► Monogamous marriage</a:t>
            </a:r>
            <a:r>
              <a:rPr lang="cs-CZ" dirty="0"/>
              <a:t> </a:t>
            </a:r>
          </a:p>
          <a:p>
            <a:pPr algn="just"/>
            <a:endParaRPr lang="cs-CZ" b="1" dirty="0"/>
          </a:p>
          <a:p>
            <a:pPr algn="just"/>
            <a:r>
              <a:rPr lang="en-US" dirty="0"/>
              <a:t>► Influence of Christianity (especially the Catholic Church)</a:t>
            </a:r>
            <a:endParaRPr lang="cs-CZ" dirty="0"/>
          </a:p>
          <a:p>
            <a:pPr algn="just"/>
            <a:endParaRPr lang="cs-CZ" b="1" dirty="0"/>
          </a:p>
          <a:p>
            <a:pPr algn="just"/>
            <a:r>
              <a:rPr lang="en-US" dirty="0"/>
              <a:t>► Close connection between ecclesiastical (canon) law and secular law</a:t>
            </a:r>
            <a:endParaRPr lang="cs-CZ" dirty="0"/>
          </a:p>
          <a:p>
            <a:pPr algn="just"/>
            <a:endParaRPr lang="cs-CZ" dirty="0"/>
          </a:p>
          <a:p>
            <a:pPr algn="just"/>
            <a:r>
              <a:rPr lang="en-US" dirty="0"/>
              <a:t>►</a:t>
            </a:r>
            <a:r>
              <a:rPr lang="cs-CZ" dirty="0"/>
              <a:t> </a:t>
            </a:r>
            <a:r>
              <a:rPr lang="cs-CZ" dirty="0" err="1"/>
              <a:t>Estates-based</a:t>
            </a:r>
            <a:r>
              <a:rPr lang="cs-CZ" dirty="0"/>
              <a:t> </a:t>
            </a:r>
            <a:r>
              <a:rPr lang="cs-CZ" dirty="0" err="1"/>
              <a:t>legal</a:t>
            </a:r>
            <a:r>
              <a:rPr lang="cs-CZ" dirty="0"/>
              <a:t> </a:t>
            </a:r>
            <a:r>
              <a:rPr lang="cs-CZ" dirty="0" err="1"/>
              <a:t>system</a:t>
            </a:r>
            <a:r>
              <a:rPr lang="cs-CZ" dirty="0"/>
              <a:t> (</a:t>
            </a:r>
            <a:r>
              <a:rPr lang="en-US" dirty="0"/>
              <a:t>nobility, </a:t>
            </a:r>
            <a:r>
              <a:rPr lang="cs-CZ" dirty="0"/>
              <a:t>free </a:t>
            </a:r>
            <a:r>
              <a:rPr lang="cs-CZ" dirty="0" err="1"/>
              <a:t>citizens</a:t>
            </a:r>
            <a:r>
              <a:rPr lang="cs-CZ" dirty="0"/>
              <a:t> </a:t>
            </a:r>
            <a:r>
              <a:rPr lang="cs-CZ" dirty="0" err="1"/>
              <a:t>of</a:t>
            </a:r>
            <a:r>
              <a:rPr lang="cs-CZ" dirty="0"/>
              <a:t> </a:t>
            </a:r>
            <a:r>
              <a:rPr lang="cs-CZ" dirty="0" err="1"/>
              <a:t>cities</a:t>
            </a:r>
            <a:r>
              <a:rPr lang="en-US" dirty="0"/>
              <a:t>, clergy, military, serfdom</a:t>
            </a:r>
            <a:r>
              <a:rPr lang="cs-CZ" dirty="0"/>
              <a:t>)</a:t>
            </a:r>
            <a:endParaRPr lang="en-US" dirty="0"/>
          </a:p>
        </p:txBody>
      </p:sp>
    </p:spTree>
    <p:extLst>
      <p:ext uri="{BB962C8B-B14F-4D97-AF65-F5344CB8AC3E}">
        <p14:creationId xmlns:p14="http://schemas.microsoft.com/office/powerpoint/2010/main" val="125716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E9A6-B31F-355C-5BCA-4211DC7FE5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B6D26D-2E5A-A6B8-F807-7D7C4FCB790F}"/>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2481C810-E05F-E463-AABC-800456FBC8A9}"/>
              </a:ext>
            </a:extLst>
          </p:cNvPr>
          <p:cNvSpPr>
            <a:spLocks noGrp="1"/>
          </p:cNvSpPr>
          <p:nvPr>
            <p:ph sz="quarter" idx="13"/>
          </p:nvPr>
        </p:nvSpPr>
        <p:spPr>
          <a:xfrm>
            <a:off x="838200" y="2212429"/>
            <a:ext cx="10515600" cy="3964534"/>
          </a:xfrm>
        </p:spPr>
        <p:txBody>
          <a:bodyPr>
            <a:normAutofit/>
          </a:bodyPr>
          <a:lstStyle/>
          <a:p>
            <a:pPr algn="just"/>
            <a:r>
              <a:rPr lang="cs-CZ" b="1" dirty="0" err="1"/>
              <a:t>History</a:t>
            </a:r>
            <a:r>
              <a:rPr lang="cs-CZ" b="1" dirty="0"/>
              <a:t> – ABGB 1811</a:t>
            </a:r>
          </a:p>
          <a:p>
            <a:pPr algn="just"/>
            <a:endParaRPr lang="cs-CZ" b="1" dirty="0"/>
          </a:p>
          <a:p>
            <a:r>
              <a:rPr lang="cs-CZ" dirty="0" err="1"/>
              <a:t>Sect</a:t>
            </a:r>
            <a:r>
              <a:rPr lang="cs-CZ" dirty="0"/>
              <a:t>. 144: </a:t>
            </a:r>
            <a:r>
              <a:rPr lang="en-US" dirty="0"/>
              <a:t>The parents have the right to direct by mutual consent the</a:t>
            </a:r>
            <a:r>
              <a:rPr lang="cs-CZ" dirty="0"/>
              <a:t> </a:t>
            </a:r>
            <a:r>
              <a:rPr lang="en-US" dirty="0"/>
              <a:t>acts of their children; </a:t>
            </a:r>
            <a:r>
              <a:rPr lang="en-US" b="1" dirty="0"/>
              <a:t>the children owe them respect and obedience</a:t>
            </a:r>
            <a:r>
              <a:rPr lang="en-US" dirty="0"/>
              <a:t>.</a:t>
            </a:r>
            <a:endParaRPr lang="cs-CZ" dirty="0"/>
          </a:p>
          <a:p>
            <a:endParaRPr lang="cs-CZ" dirty="0"/>
          </a:p>
          <a:p>
            <a:r>
              <a:rPr lang="cs-CZ" dirty="0" err="1"/>
              <a:t>Sect</a:t>
            </a:r>
            <a:r>
              <a:rPr lang="cs-CZ" dirty="0"/>
              <a:t>. 145: </a:t>
            </a:r>
            <a:r>
              <a:rPr lang="en-US" b="1" dirty="0"/>
              <a:t>The parents are authorized to search</a:t>
            </a:r>
            <a:r>
              <a:rPr lang="en-US" dirty="0"/>
              <a:t> for children, who are</a:t>
            </a:r>
            <a:r>
              <a:rPr lang="cs-CZ" dirty="0"/>
              <a:t> </a:t>
            </a:r>
            <a:r>
              <a:rPr lang="en-US" dirty="0"/>
              <a:t>missing, </a:t>
            </a:r>
            <a:r>
              <a:rPr lang="en-US" b="1" dirty="0"/>
              <a:t>to demand </a:t>
            </a:r>
            <a:r>
              <a:rPr lang="en-US" dirty="0"/>
              <a:t>the delivery of those, who have run away,</a:t>
            </a:r>
            <a:r>
              <a:rPr lang="cs-CZ" dirty="0"/>
              <a:t> </a:t>
            </a:r>
            <a:r>
              <a:rPr lang="en-US" b="1" dirty="0"/>
              <a:t>and to bring back </a:t>
            </a:r>
            <a:r>
              <a:rPr lang="en-US" dirty="0"/>
              <a:t>with the assistance of the authorities those,</a:t>
            </a:r>
            <a:r>
              <a:rPr lang="cs-CZ" dirty="0"/>
              <a:t> </a:t>
            </a:r>
            <a:r>
              <a:rPr lang="en-US" dirty="0"/>
              <a:t>who have absconded; they are likewise </a:t>
            </a:r>
            <a:r>
              <a:rPr lang="en-US" b="1" dirty="0"/>
              <a:t>entitled</a:t>
            </a:r>
            <a:r>
              <a:rPr lang="en-US" dirty="0"/>
              <a:t> </a:t>
            </a:r>
            <a:r>
              <a:rPr lang="en-US" b="1" dirty="0">
                <a:solidFill>
                  <a:srgbClr val="FF0000"/>
                </a:solidFill>
              </a:rPr>
              <a:t>to punish </a:t>
            </a:r>
            <a:r>
              <a:rPr lang="en-US" dirty="0"/>
              <a:t>immoral,</a:t>
            </a:r>
            <a:r>
              <a:rPr lang="cs-CZ" dirty="0"/>
              <a:t> </a:t>
            </a:r>
            <a:r>
              <a:rPr lang="en-US" dirty="0"/>
              <a:t>disobedient children, or children, who disturb the domestic</a:t>
            </a:r>
            <a:r>
              <a:rPr lang="cs-CZ" dirty="0"/>
              <a:t> </a:t>
            </a:r>
            <a:r>
              <a:rPr lang="en-US" dirty="0"/>
              <a:t>order and peace, </a:t>
            </a:r>
            <a:r>
              <a:rPr lang="en-US" b="1" dirty="0">
                <a:solidFill>
                  <a:srgbClr val="FF0000"/>
                </a:solidFill>
              </a:rPr>
              <a:t>in a manner not </a:t>
            </a:r>
            <a:r>
              <a:rPr lang="en-US" b="1" dirty="0" err="1">
                <a:solidFill>
                  <a:srgbClr val="FF0000"/>
                </a:solidFill>
              </a:rPr>
              <a:t>exagerated</a:t>
            </a:r>
            <a:r>
              <a:rPr lang="en-US" b="1" dirty="0">
                <a:solidFill>
                  <a:srgbClr val="FF0000"/>
                </a:solidFill>
              </a:rPr>
              <a:t> and dangerous to</a:t>
            </a:r>
            <a:r>
              <a:rPr lang="cs-CZ" b="1" dirty="0">
                <a:solidFill>
                  <a:srgbClr val="FF0000"/>
                </a:solidFill>
              </a:rPr>
              <a:t> </a:t>
            </a:r>
            <a:r>
              <a:rPr lang="cs-CZ" b="1" dirty="0" err="1">
                <a:solidFill>
                  <a:srgbClr val="FF0000"/>
                </a:solidFill>
              </a:rPr>
              <a:t>their</a:t>
            </a:r>
            <a:r>
              <a:rPr lang="cs-CZ" b="1" dirty="0">
                <a:solidFill>
                  <a:srgbClr val="FF0000"/>
                </a:solidFill>
              </a:rPr>
              <a:t> </a:t>
            </a:r>
            <a:r>
              <a:rPr lang="cs-CZ" b="1" dirty="0" err="1">
                <a:solidFill>
                  <a:srgbClr val="FF0000"/>
                </a:solidFill>
              </a:rPr>
              <a:t>health</a:t>
            </a:r>
            <a:r>
              <a:rPr lang="cs-CZ" b="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740894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9230-8A58-C7BE-438B-6B0C3383B5F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BEFCDC7-F409-C8A9-5648-C3D479E8C194}"/>
              </a:ext>
            </a:extLst>
          </p:cNvPr>
          <p:cNvSpPr>
            <a:spLocks noGrp="1"/>
          </p:cNvSpPr>
          <p:nvPr>
            <p:ph type="title"/>
          </p:nvPr>
        </p:nvSpPr>
        <p:spPr>
          <a:xfrm>
            <a:off x="838200" y="1036717"/>
            <a:ext cx="10515600" cy="992057"/>
          </a:xfrm>
        </p:spPr>
        <p:txBody>
          <a:bodyPr/>
          <a:lstStyle/>
          <a:p>
            <a:r>
              <a:rPr lang="cs-CZ" dirty="0" err="1"/>
              <a:t>Parents</a:t>
            </a:r>
            <a:r>
              <a:rPr lang="cs-CZ" dirty="0"/>
              <a:t> and </a:t>
            </a:r>
            <a:r>
              <a:rPr lang="cs-CZ" dirty="0" err="1"/>
              <a:t>Children</a:t>
            </a:r>
            <a:endParaRPr lang="cs-CZ" dirty="0"/>
          </a:p>
        </p:txBody>
      </p:sp>
      <p:sp>
        <p:nvSpPr>
          <p:cNvPr id="4" name="Zástupný text 3">
            <a:extLst>
              <a:ext uri="{FF2B5EF4-FFF2-40B4-BE49-F238E27FC236}">
                <a16:creationId xmlns:a16="http://schemas.microsoft.com/office/drawing/2014/main" id="{0B3FE520-1818-9D79-1A2C-4FDAFD74E97D}"/>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err="1"/>
              <a:t>History</a:t>
            </a:r>
            <a:r>
              <a:rPr lang="cs-CZ" b="1" dirty="0"/>
              <a:t> – ABGB 1811</a:t>
            </a:r>
          </a:p>
          <a:p>
            <a:pPr algn="just"/>
            <a:endParaRPr lang="cs-CZ" b="1" dirty="0"/>
          </a:p>
          <a:p>
            <a:r>
              <a:rPr lang="cs-CZ" dirty="0" err="1"/>
              <a:t>Sect</a:t>
            </a:r>
            <a:r>
              <a:rPr lang="cs-CZ" dirty="0"/>
              <a:t>. 147: </a:t>
            </a:r>
            <a:r>
              <a:rPr lang="en-US" dirty="0"/>
              <a:t>The rights which belong especially to the father, </a:t>
            </a:r>
            <a:r>
              <a:rPr lang="en-US" b="1" dirty="0"/>
              <a:t>as head</a:t>
            </a:r>
            <a:r>
              <a:rPr lang="cs-CZ" b="1" dirty="0"/>
              <a:t> </a:t>
            </a:r>
            <a:r>
              <a:rPr lang="en-US" b="1" dirty="0"/>
              <a:t>of the family</a:t>
            </a:r>
            <a:r>
              <a:rPr lang="en-US" dirty="0"/>
              <a:t>, form the </a:t>
            </a:r>
            <a:r>
              <a:rPr lang="en-US" b="1" dirty="0"/>
              <a:t>paternal authority</a:t>
            </a:r>
            <a:r>
              <a:rPr lang="en-US" dirty="0"/>
              <a:t>.</a:t>
            </a:r>
            <a:r>
              <a:rPr lang="cs-CZ" dirty="0"/>
              <a:t> </a:t>
            </a:r>
          </a:p>
          <a:p>
            <a:r>
              <a:rPr lang="cs-CZ" dirty="0"/>
              <a:t>= </a:t>
            </a:r>
            <a:r>
              <a:rPr lang="cs-CZ" dirty="0" err="1"/>
              <a:t>towards</a:t>
            </a:r>
            <a:r>
              <a:rPr lang="cs-CZ" dirty="0"/>
              <a:t> </a:t>
            </a:r>
            <a:r>
              <a:rPr lang="cs-CZ" dirty="0" err="1"/>
              <a:t>children</a:t>
            </a:r>
            <a:r>
              <a:rPr lang="cs-CZ" dirty="0"/>
              <a:t> = </a:t>
            </a:r>
            <a:r>
              <a:rPr lang="cs-CZ" dirty="0" err="1"/>
              <a:t>paternal</a:t>
            </a:r>
            <a:r>
              <a:rPr lang="cs-CZ" dirty="0"/>
              <a:t> </a:t>
            </a:r>
            <a:r>
              <a:rPr lang="cs-CZ" dirty="0" err="1"/>
              <a:t>authority</a:t>
            </a:r>
            <a:r>
              <a:rPr lang="cs-CZ" dirty="0"/>
              <a:t>/</a:t>
            </a:r>
            <a:r>
              <a:rPr lang="cs-CZ" dirty="0" err="1"/>
              <a:t>power</a:t>
            </a:r>
            <a:r>
              <a:rPr lang="cs-CZ" dirty="0"/>
              <a:t> = </a:t>
            </a:r>
            <a:r>
              <a:rPr lang="cs-CZ" b="1" dirty="0" err="1"/>
              <a:t>over</a:t>
            </a:r>
            <a:r>
              <a:rPr lang="cs-CZ" b="1" dirty="0"/>
              <a:t> a person </a:t>
            </a:r>
            <a:r>
              <a:rPr lang="cs-CZ" dirty="0"/>
              <a:t>(</a:t>
            </a:r>
            <a:r>
              <a:rPr lang="en-US" dirty="0"/>
              <a:t>the right to determine the child's occupation</a:t>
            </a:r>
            <a:r>
              <a:rPr lang="cs-CZ" dirty="0"/>
              <a:t>; …</a:t>
            </a:r>
            <a:r>
              <a:rPr lang="en-US" dirty="0"/>
              <a:t> to consent to the child's marriage</a:t>
            </a:r>
            <a:r>
              <a:rPr lang="cs-CZ" dirty="0"/>
              <a:t>;</a:t>
            </a:r>
            <a:r>
              <a:rPr lang="en-US" dirty="0"/>
              <a:t> </a:t>
            </a:r>
            <a:r>
              <a:rPr lang="cs-CZ" dirty="0"/>
              <a:t>… </a:t>
            </a:r>
            <a:r>
              <a:rPr lang="en-US" dirty="0"/>
              <a:t>to appoint </a:t>
            </a:r>
            <a:r>
              <a:rPr lang="cs-CZ" dirty="0" err="1"/>
              <a:t>him</a:t>
            </a:r>
            <a:r>
              <a:rPr lang="cs-CZ" dirty="0"/>
              <a:t> </a:t>
            </a:r>
            <a:r>
              <a:rPr lang="en-US" dirty="0"/>
              <a:t>a </a:t>
            </a:r>
            <a:r>
              <a:rPr lang="cs-CZ" dirty="0"/>
              <a:t>tutor;</a:t>
            </a:r>
            <a:r>
              <a:rPr lang="en-US" dirty="0"/>
              <a:t> </a:t>
            </a:r>
            <a:r>
              <a:rPr lang="cs-CZ" dirty="0"/>
              <a:t>.. </a:t>
            </a:r>
            <a:r>
              <a:rPr lang="en-US" dirty="0"/>
              <a:t>to represent the child</a:t>
            </a:r>
            <a:r>
              <a:rPr lang="cs-CZ" dirty="0"/>
              <a:t>) </a:t>
            </a:r>
            <a:r>
              <a:rPr lang="cs-CZ" b="1" dirty="0"/>
              <a:t>and </a:t>
            </a:r>
            <a:r>
              <a:rPr lang="cs-CZ" b="1" dirty="0" err="1"/>
              <a:t>over</a:t>
            </a:r>
            <a:r>
              <a:rPr lang="cs-CZ" b="1" dirty="0"/>
              <a:t> </a:t>
            </a:r>
            <a:r>
              <a:rPr lang="cs-CZ" b="1" dirty="0" err="1"/>
              <a:t>property</a:t>
            </a:r>
            <a:endParaRPr lang="cs-CZ" b="1" dirty="0"/>
          </a:p>
          <a:p>
            <a:endParaRPr lang="cs-CZ" b="1" dirty="0">
              <a:solidFill>
                <a:srgbClr val="FF0000"/>
              </a:solidFill>
            </a:endParaRPr>
          </a:p>
          <a:p>
            <a:r>
              <a:rPr lang="cs-CZ" dirty="0" err="1"/>
              <a:t>Sect</a:t>
            </a:r>
            <a:r>
              <a:rPr lang="cs-CZ" dirty="0"/>
              <a:t>. 91: </a:t>
            </a:r>
            <a:r>
              <a:rPr lang="en-US" b="1" dirty="0"/>
              <a:t>The husband is the </a:t>
            </a:r>
            <a:r>
              <a:rPr lang="en-US" b="1" dirty="0" err="1"/>
              <a:t>hend</a:t>
            </a:r>
            <a:r>
              <a:rPr lang="en-US" b="1" dirty="0"/>
              <a:t> of the family.</a:t>
            </a:r>
            <a:r>
              <a:rPr lang="cs-CZ" b="1" dirty="0"/>
              <a:t> </a:t>
            </a:r>
            <a:r>
              <a:rPr lang="en-GB" dirty="0"/>
              <a:t>[</a:t>
            </a:r>
            <a:r>
              <a:rPr lang="cs-CZ" dirty="0"/>
              <a:t>…</a:t>
            </a:r>
            <a:r>
              <a:rPr lang="en-GB" dirty="0"/>
              <a:t>]</a:t>
            </a:r>
            <a:r>
              <a:rPr lang="cs-CZ" dirty="0"/>
              <a:t>. (= </a:t>
            </a:r>
            <a:r>
              <a:rPr lang="cs-CZ" dirty="0" err="1"/>
              <a:t>towards</a:t>
            </a:r>
            <a:r>
              <a:rPr lang="cs-CZ" dirty="0"/>
              <a:t> </a:t>
            </a:r>
            <a:r>
              <a:rPr lang="cs-CZ" dirty="0" err="1"/>
              <a:t>wife</a:t>
            </a:r>
            <a:r>
              <a:rPr lang="cs-CZ" dirty="0"/>
              <a:t>)</a:t>
            </a:r>
          </a:p>
          <a:p>
            <a:endParaRPr lang="cs-CZ" dirty="0"/>
          </a:p>
          <a:p>
            <a:r>
              <a:rPr lang="en-US" dirty="0"/>
              <a:t>►</a:t>
            </a:r>
            <a:r>
              <a:rPr lang="cs-CZ" dirty="0"/>
              <a:t> </a:t>
            </a:r>
            <a:r>
              <a:rPr lang="en-US" dirty="0"/>
              <a:t>The concept of patriarchal family structure persists</a:t>
            </a:r>
            <a:r>
              <a:rPr lang="cs-CZ" dirty="0"/>
              <a:t>.</a:t>
            </a:r>
          </a:p>
          <a:p>
            <a:r>
              <a:rPr lang="en-US" dirty="0"/>
              <a:t>► </a:t>
            </a:r>
            <a:r>
              <a:rPr lang="cs-CZ" dirty="0"/>
              <a:t>+</a:t>
            </a:r>
            <a:r>
              <a:rPr lang="en-US" dirty="0"/>
              <a:t> Distinction between children born in wedlock </a:t>
            </a:r>
            <a:r>
              <a:rPr lang="cs-CZ" dirty="0"/>
              <a:t>(</a:t>
            </a:r>
            <a:r>
              <a:rPr lang="cs-CZ" dirty="0" err="1"/>
              <a:t>legitimate</a:t>
            </a:r>
            <a:r>
              <a:rPr lang="cs-CZ" dirty="0"/>
              <a:t>) </a:t>
            </a:r>
            <a:r>
              <a:rPr lang="en-US" dirty="0"/>
              <a:t>and children born out of wedlock</a:t>
            </a:r>
            <a:r>
              <a:rPr lang="cs-CZ" dirty="0"/>
              <a:t> (</a:t>
            </a:r>
            <a:r>
              <a:rPr lang="cs-CZ" dirty="0" err="1"/>
              <a:t>illegitimate</a:t>
            </a:r>
            <a:r>
              <a:rPr lang="cs-CZ" dirty="0"/>
              <a:t>).</a:t>
            </a:r>
            <a:endParaRPr lang="en-US" dirty="0"/>
          </a:p>
        </p:txBody>
      </p:sp>
    </p:spTree>
    <p:extLst>
      <p:ext uri="{BB962C8B-B14F-4D97-AF65-F5344CB8AC3E}">
        <p14:creationId xmlns:p14="http://schemas.microsoft.com/office/powerpoint/2010/main" val="3208505275"/>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1310</TotalTime>
  <Words>5949</Words>
  <Application>Microsoft Office PowerPoint</Application>
  <PresentationFormat>Širokoúhlá obrazovka</PresentationFormat>
  <Paragraphs>550</Paragraphs>
  <Slides>69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69</vt:i4>
      </vt:variant>
    </vt:vector>
  </HeadingPairs>
  <TitlesOfParts>
    <vt:vector size="72" baseType="lpstr">
      <vt:lpstr>Aptos</vt:lpstr>
      <vt:lpstr>Arial</vt:lpstr>
      <vt:lpstr>Univerzita Karlova</vt:lpstr>
      <vt:lpstr>Prezentace aplikace PowerPoint</vt:lpstr>
      <vt:lpstr>Content</vt:lpstr>
      <vt:lpstr>Prezentace aplikace PowerPoint</vt:lpstr>
      <vt:lpstr>Parents and Children</vt:lpstr>
      <vt:lpstr>Parents and Children</vt:lpstr>
      <vt:lpstr>Parents and Children</vt:lpstr>
      <vt:lpstr>Parents and Children</vt:lpstr>
      <vt:lpstr>Parents and Children</vt:lpstr>
      <vt:lpstr>Parents and Children</vt:lpstr>
      <vt:lpstr>Parents and Children</vt:lpstr>
      <vt:lpstr>Prezentace aplikace PowerPoint</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Duties and Rights of Parents and Children</vt:lpstr>
      <vt:lpstr>Prezentace aplikace PowerPoint</vt:lpstr>
      <vt:lpstr>Parental Responsibility</vt:lpstr>
      <vt:lpstr>Parental Responsibility</vt:lpstr>
      <vt:lpstr>Parental Responsibility</vt:lpstr>
      <vt:lpstr>Parental Responsibility</vt:lpstr>
      <vt:lpstr>Parental Responsibility</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 – Court Interventions</vt:lpstr>
      <vt:lpstr>Parental Responsibility</vt:lpstr>
      <vt:lpstr>Parental Responsibility</vt:lpstr>
      <vt:lpstr>Parental Responsibility</vt:lpstr>
      <vt:lpstr>Prezentace aplikace PowerPoint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Duty to Maintain and Support</vt:lpstr>
      <vt:lpstr>Prezentace aplikace PowerPoint</vt:lpstr>
      <vt:lpstr>Foster Care – In General</vt:lpstr>
      <vt:lpstr>Foster Care – 1) Tutorship</vt:lpstr>
      <vt:lpstr>Foster Care – 1) Tutorship</vt:lpstr>
      <vt:lpstr>Foster Care – 1) Tutorship</vt:lpstr>
      <vt:lpstr>Foster Care – 1) Tutorship</vt:lpstr>
      <vt:lpstr>Foster Care – 1) Tutorship</vt:lpstr>
      <vt:lpstr>Foster Care – 2) Guardianship of the Child</vt:lpstr>
      <vt:lpstr>Foster Care – 2) Guardianship of the Child</vt:lpstr>
      <vt:lpstr>Foster Care – 2) Guardianship of the Child</vt:lpstr>
      <vt:lpstr>Foster Care – 3) Entrusting a Child to the Care …</vt:lpstr>
      <vt:lpstr>Foster Care – 4) Foster Care stricto sensu</vt:lpstr>
      <vt:lpstr>Foster Care – 4) Foster Care stricto sensu</vt:lpstr>
      <vt:lpstr>Foster Care – 4) Foster Care stricto sensu</vt:lpstr>
      <vt:lpstr>Foster Care – 5) Institutional Care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778</cp:revision>
  <cp:lastPrinted>2024-09-10T18:18:32Z</cp:lastPrinted>
  <dcterms:created xsi:type="dcterms:W3CDTF">2025-07-07T19:06:51Z</dcterms:created>
  <dcterms:modified xsi:type="dcterms:W3CDTF">2025-12-09T19:40:37Z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