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0"/>
  </p:notesMasterIdLst>
  <p:handoutMasterIdLst>
    <p:handoutMasterId r:id="rId41"/>
  </p:handoutMasterIdLst>
  <p:sldIdLst>
    <p:sldId id="274" r:id="rId5"/>
    <p:sldId id="297" r:id="rId6"/>
    <p:sldId id="268" r:id="rId7"/>
    <p:sldId id="262" r:id="rId8"/>
    <p:sldId id="298" r:id="rId9"/>
    <p:sldId id="299" r:id="rId10"/>
    <p:sldId id="314" r:id="rId11"/>
    <p:sldId id="315" r:id="rId12"/>
    <p:sldId id="316" r:id="rId13"/>
    <p:sldId id="300" r:id="rId14"/>
    <p:sldId id="301" r:id="rId15"/>
    <p:sldId id="317" r:id="rId16"/>
    <p:sldId id="302" r:id="rId17"/>
    <p:sldId id="303" r:id="rId18"/>
    <p:sldId id="318" r:id="rId19"/>
    <p:sldId id="319" r:id="rId20"/>
    <p:sldId id="320" r:id="rId21"/>
    <p:sldId id="304" r:id="rId22"/>
    <p:sldId id="305" r:id="rId23"/>
    <p:sldId id="306" r:id="rId24"/>
    <p:sldId id="307" r:id="rId25"/>
    <p:sldId id="321" r:id="rId26"/>
    <p:sldId id="308" r:id="rId27"/>
    <p:sldId id="309" r:id="rId28"/>
    <p:sldId id="322" r:id="rId29"/>
    <p:sldId id="323" r:id="rId30"/>
    <p:sldId id="310" r:id="rId31"/>
    <p:sldId id="311" r:id="rId32"/>
    <p:sldId id="324" r:id="rId33"/>
    <p:sldId id="325" r:id="rId34"/>
    <p:sldId id="312" r:id="rId35"/>
    <p:sldId id="313" r:id="rId36"/>
    <p:sldId id="326" r:id="rId37"/>
    <p:sldId id="327" r:id="rId38"/>
    <p:sldId id="272" r:id="rId39"/>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0" autoAdjust="0"/>
    <p:restoredTop sz="96327" autoAdjust="0"/>
  </p:normalViewPr>
  <p:slideViewPr>
    <p:cSldViewPr snapToGrid="0">
      <p:cViewPr varScale="1">
        <p:scale>
          <a:sx n="113" d="100"/>
          <a:sy n="113" d="100"/>
        </p:scale>
        <p:origin x="486"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27.10.2025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27.10.2025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onnsiteX0" fmla="*/ 0 w 1558756"/>
              <a:gd name="connsiteY0" fmla="*/ 0 h 174659"/>
              <a:gd name="connsiteX1" fmla="*/ 550760 w 1558756"/>
              <a:gd name="connsiteY1" fmla="*/ 0 h 174659"/>
              <a:gd name="connsiteX2" fmla="*/ 1085933 w 1558756"/>
              <a:gd name="connsiteY2" fmla="*/ 0 h 174659"/>
              <a:gd name="connsiteX3" fmla="*/ 1558756 w 1558756"/>
              <a:gd name="connsiteY3" fmla="*/ 0 h 174659"/>
              <a:gd name="connsiteX4" fmla="*/ 1558756 w 1558756"/>
              <a:gd name="connsiteY4" fmla="*/ 174659 h 174659"/>
              <a:gd name="connsiteX5" fmla="*/ 1070346 w 1558756"/>
              <a:gd name="connsiteY5" fmla="*/ 174659 h 174659"/>
              <a:gd name="connsiteX6" fmla="*/ 550760 w 1558756"/>
              <a:gd name="connsiteY6" fmla="*/ 174659 h 174659"/>
              <a:gd name="connsiteX7" fmla="*/ 0 w 1558756"/>
              <a:gd name="connsiteY7" fmla="*/ 174659 h 174659"/>
              <a:gd name="connsiteX8" fmla="*/ 0 w 1558756"/>
              <a:gd name="connsiteY8" fmla="*/ 0 h 17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8856517" cy="2604653"/>
          </a:xfrm>
        </p:spPr>
        <p:txBody>
          <a:bodyPr/>
          <a:lstStyle/>
          <a:p>
            <a:pPr lvl="1"/>
            <a:r>
              <a:rPr lang="cs-CZ" dirty="0"/>
              <a:t>Ondřej Frinta</a:t>
            </a:r>
            <a:endParaRPr lang="en-US" dirty="0"/>
          </a:p>
          <a:p>
            <a:r>
              <a:rPr lang="cs-CZ" dirty="0" err="1"/>
              <a:t>Law</a:t>
            </a:r>
            <a:r>
              <a:rPr lang="cs-CZ" dirty="0"/>
              <a:t> </a:t>
            </a:r>
            <a:r>
              <a:rPr lang="cs-CZ" dirty="0" err="1"/>
              <a:t>of</a:t>
            </a:r>
            <a:r>
              <a:rPr lang="cs-CZ" dirty="0"/>
              <a:t> </a:t>
            </a:r>
            <a:r>
              <a:rPr lang="cs-CZ" dirty="0" err="1"/>
              <a:t>Succession</a:t>
            </a:r>
            <a:endParaRPr lang="en-US" dirty="0"/>
          </a:p>
          <a:p>
            <a:r>
              <a:rPr lang="en-US" dirty="0"/>
              <a:t>Presentation</a:t>
            </a:r>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A3D0-D6CB-C27D-B67A-C221B6F547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0461222-247D-E039-4272-53FB3D1F8AC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a:t>Universal </a:t>
            </a:r>
            <a:r>
              <a:rPr lang="cs-CZ" dirty="0" err="1"/>
              <a:t>Succession</a:t>
            </a:r>
            <a:r>
              <a:rPr lang="cs-CZ" dirty="0"/>
              <a:t> VS. </a:t>
            </a:r>
            <a:r>
              <a:rPr lang="cs-CZ" dirty="0" err="1"/>
              <a:t>Singular</a:t>
            </a:r>
            <a:r>
              <a:rPr lang="cs-CZ" dirty="0"/>
              <a:t> </a:t>
            </a:r>
            <a:r>
              <a:rPr lang="cs-CZ" dirty="0" err="1"/>
              <a:t>Succession</a:t>
            </a:r>
            <a:endParaRPr lang="cs-CZ" dirty="0"/>
          </a:p>
        </p:txBody>
      </p:sp>
    </p:spTree>
    <p:extLst>
      <p:ext uri="{BB962C8B-B14F-4D97-AF65-F5344CB8AC3E}">
        <p14:creationId xmlns:p14="http://schemas.microsoft.com/office/powerpoint/2010/main" val="186867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B7F3-3C1D-2544-A077-7E74D1CF4A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A835FF-D5A3-3DF9-3F06-99E7D7521F62}"/>
              </a:ext>
            </a:extLst>
          </p:cNvPr>
          <p:cNvSpPr>
            <a:spLocks noGrp="1"/>
          </p:cNvSpPr>
          <p:nvPr>
            <p:ph type="title"/>
          </p:nvPr>
        </p:nvSpPr>
        <p:spPr>
          <a:xfrm>
            <a:off x="838200" y="1036717"/>
            <a:ext cx="10515600" cy="992057"/>
          </a:xfrm>
        </p:spPr>
        <p:txBody>
          <a:bodyPr/>
          <a:lstStyle/>
          <a:p>
            <a:r>
              <a:rPr lang="cs-CZ" dirty="0"/>
              <a:t>Universal </a:t>
            </a:r>
            <a:r>
              <a:rPr lang="cs-CZ" dirty="0" err="1"/>
              <a:t>Succession</a:t>
            </a:r>
            <a:endParaRPr lang="en-US" dirty="0"/>
          </a:p>
        </p:txBody>
      </p:sp>
      <p:sp>
        <p:nvSpPr>
          <p:cNvPr id="4" name="Zástupný text 3">
            <a:extLst>
              <a:ext uri="{FF2B5EF4-FFF2-40B4-BE49-F238E27FC236}">
                <a16:creationId xmlns:a16="http://schemas.microsoft.com/office/drawing/2014/main" id="{6857C607-231B-5307-C776-9E0993C40468}"/>
              </a:ext>
            </a:extLst>
          </p:cNvPr>
          <p:cNvSpPr>
            <a:spLocks noGrp="1"/>
          </p:cNvSpPr>
          <p:nvPr>
            <p:ph sz="quarter" idx="13"/>
          </p:nvPr>
        </p:nvSpPr>
        <p:spPr>
          <a:xfrm>
            <a:off x="838200" y="2212429"/>
            <a:ext cx="10515600" cy="3964534"/>
          </a:xfrm>
        </p:spPr>
        <p:txBody>
          <a:bodyPr>
            <a:normAutofit/>
          </a:bodyPr>
          <a:lstStyle/>
          <a:p>
            <a:pPr algn="just"/>
            <a:r>
              <a:rPr lang="en-GB" i="1" dirty="0" err="1"/>
              <a:t>Heres</a:t>
            </a:r>
            <a:r>
              <a:rPr lang="en-GB" i="1" dirty="0"/>
              <a:t> in </a:t>
            </a:r>
            <a:r>
              <a:rPr lang="en-GB" i="1" dirty="0" err="1"/>
              <a:t>omne</a:t>
            </a:r>
            <a:r>
              <a:rPr lang="en-GB" i="1" dirty="0"/>
              <a:t> ius </a:t>
            </a:r>
            <a:r>
              <a:rPr lang="en-GB" i="1" dirty="0" err="1"/>
              <a:t>mortui</a:t>
            </a:r>
            <a:r>
              <a:rPr lang="en-GB" i="1" dirty="0"/>
              <a:t>, non tantum </a:t>
            </a:r>
            <a:r>
              <a:rPr lang="en-GB" i="1" dirty="0" err="1"/>
              <a:t>singularum</a:t>
            </a:r>
            <a:r>
              <a:rPr lang="en-GB" i="1" dirty="0"/>
              <a:t> rerum dominium </a:t>
            </a:r>
            <a:r>
              <a:rPr lang="en-GB" i="1" dirty="0" err="1"/>
              <a:t>succedit</a:t>
            </a:r>
            <a:r>
              <a:rPr lang="en-GB" i="1" dirty="0"/>
              <a:t>.“</a:t>
            </a:r>
            <a:endParaRPr lang="en-GB" dirty="0"/>
          </a:p>
          <a:p>
            <a:pPr algn="r"/>
            <a:r>
              <a:rPr lang="en-GB" dirty="0"/>
              <a:t>D 29, 2, 37 – Pomponius</a:t>
            </a:r>
          </a:p>
          <a:p>
            <a:pPr algn="just"/>
            <a:endParaRPr lang="en-GB" dirty="0"/>
          </a:p>
          <a:p>
            <a:pPr algn="just"/>
            <a:r>
              <a:rPr lang="en-GB" dirty="0"/>
              <a:t>The heir enters in all rights (</a:t>
            </a:r>
            <a:r>
              <a:rPr lang="cs-CZ" i="1" dirty="0"/>
              <a:t>nota bene</a:t>
            </a:r>
            <a:r>
              <a:rPr lang="cs-CZ" dirty="0"/>
              <a:t>: </a:t>
            </a:r>
            <a:r>
              <a:rPr lang="en-GB" dirty="0"/>
              <a:t>and duties</a:t>
            </a:r>
            <a:r>
              <a:rPr lang="cs-CZ" dirty="0"/>
              <a:t>!</a:t>
            </a:r>
            <a:r>
              <a:rPr lang="en-GB" dirty="0"/>
              <a:t>) of a deceased, not only in ownership of single things.</a:t>
            </a:r>
          </a:p>
          <a:p>
            <a:pPr algn="just"/>
            <a:endParaRPr lang="en-GB" dirty="0"/>
          </a:p>
          <a:p>
            <a:pPr algn="just"/>
            <a:r>
              <a:rPr lang="en-GB" b="1" dirty="0"/>
              <a:t>Note: he enters also the debts!</a:t>
            </a:r>
            <a:endParaRPr lang="cs-CZ" b="1" dirty="0"/>
          </a:p>
          <a:p>
            <a:pPr algn="just"/>
            <a:endParaRPr lang="cs-CZ" b="1" dirty="0"/>
          </a:p>
          <a:p>
            <a:pPr algn="just"/>
            <a:r>
              <a:rPr lang="cs-CZ" b="1" dirty="0">
                <a:solidFill>
                  <a:schemeClr val="accent1"/>
                </a:solidFill>
              </a:rPr>
              <a:t>X</a:t>
            </a:r>
          </a:p>
          <a:p>
            <a:pPr algn="just"/>
            <a:endParaRPr lang="cs-CZ" b="1" dirty="0"/>
          </a:p>
          <a:p>
            <a:pPr algn="just"/>
            <a:r>
              <a:rPr lang="cs-CZ" dirty="0" err="1"/>
              <a:t>exceptions</a:t>
            </a:r>
            <a:r>
              <a:rPr lang="cs-CZ" dirty="0"/>
              <a:t>: </a:t>
            </a:r>
            <a:r>
              <a:rPr lang="cs-CZ" dirty="0" err="1"/>
              <a:t>rights</a:t>
            </a:r>
            <a:r>
              <a:rPr lang="cs-CZ" dirty="0"/>
              <a:t> and </a:t>
            </a:r>
            <a:r>
              <a:rPr lang="cs-CZ" dirty="0" err="1"/>
              <a:t>duties</a:t>
            </a:r>
            <a:r>
              <a:rPr lang="cs-CZ" dirty="0"/>
              <a:t> </a:t>
            </a:r>
            <a:r>
              <a:rPr lang="cs-CZ" dirty="0" err="1"/>
              <a:t>bound</a:t>
            </a:r>
            <a:r>
              <a:rPr lang="cs-CZ" dirty="0"/>
              <a:t> </a:t>
            </a:r>
            <a:r>
              <a:rPr lang="cs-CZ" dirty="0" err="1"/>
              <a:t>exclusively</a:t>
            </a:r>
            <a:r>
              <a:rPr lang="cs-CZ" dirty="0"/>
              <a:t> to a </a:t>
            </a:r>
            <a:r>
              <a:rPr lang="cs-CZ" dirty="0" err="1"/>
              <a:t>deceased</a:t>
            </a:r>
            <a:r>
              <a:rPr lang="cs-CZ" dirty="0"/>
              <a:t> person</a:t>
            </a:r>
            <a:endParaRPr lang="en-GB" dirty="0"/>
          </a:p>
        </p:txBody>
      </p:sp>
    </p:spTree>
    <p:extLst>
      <p:ext uri="{BB962C8B-B14F-4D97-AF65-F5344CB8AC3E}">
        <p14:creationId xmlns:p14="http://schemas.microsoft.com/office/powerpoint/2010/main" val="179084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84775-7A2F-C812-6EF0-2AF3EBDC63D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DB4908-AC10-B9C6-891C-0D59CC5CF4C6}"/>
              </a:ext>
            </a:extLst>
          </p:cNvPr>
          <p:cNvSpPr>
            <a:spLocks noGrp="1"/>
          </p:cNvSpPr>
          <p:nvPr>
            <p:ph type="title"/>
          </p:nvPr>
        </p:nvSpPr>
        <p:spPr>
          <a:xfrm>
            <a:off x="838200" y="1036717"/>
            <a:ext cx="10515600" cy="992057"/>
          </a:xfrm>
        </p:spPr>
        <p:txBody>
          <a:bodyPr/>
          <a:lstStyle/>
          <a:p>
            <a:r>
              <a:rPr lang="cs-CZ" dirty="0" err="1"/>
              <a:t>Singular</a:t>
            </a:r>
            <a:r>
              <a:rPr lang="cs-CZ" dirty="0"/>
              <a:t> </a:t>
            </a:r>
            <a:r>
              <a:rPr lang="cs-CZ" dirty="0" err="1"/>
              <a:t>Succession</a:t>
            </a:r>
            <a:endParaRPr lang="en-US" dirty="0"/>
          </a:p>
        </p:txBody>
      </p:sp>
      <p:sp>
        <p:nvSpPr>
          <p:cNvPr id="4" name="Zástupný text 3">
            <a:extLst>
              <a:ext uri="{FF2B5EF4-FFF2-40B4-BE49-F238E27FC236}">
                <a16:creationId xmlns:a16="http://schemas.microsoft.com/office/drawing/2014/main" id="{B44D876F-3B1A-E469-E736-661A314261FC}"/>
              </a:ext>
            </a:extLst>
          </p:cNvPr>
          <p:cNvSpPr>
            <a:spLocks noGrp="1"/>
          </p:cNvSpPr>
          <p:nvPr>
            <p:ph sz="quarter" idx="13"/>
          </p:nvPr>
        </p:nvSpPr>
        <p:spPr>
          <a:xfrm>
            <a:off x="838200" y="2212429"/>
            <a:ext cx="10515600" cy="3964534"/>
          </a:xfrm>
        </p:spPr>
        <p:txBody>
          <a:bodyPr>
            <a:normAutofit lnSpcReduction="10000"/>
          </a:bodyPr>
          <a:lstStyle/>
          <a:p>
            <a:pPr algn="just"/>
            <a:r>
              <a:rPr lang="en-GB" dirty="0"/>
              <a:t>special (separate, exceptional) legal succession</a:t>
            </a:r>
          </a:p>
          <a:p>
            <a:pPr algn="just"/>
            <a:endParaRPr lang="en-GB" dirty="0"/>
          </a:p>
          <a:p>
            <a:pPr algn="just"/>
            <a:r>
              <a:rPr lang="en-GB" dirty="0"/>
              <a:t>the transition of rights and duties in relation with the death of a predecessor, but under </a:t>
            </a:r>
            <a:r>
              <a:rPr lang="en-US" b="1"/>
              <a:t>other</a:t>
            </a:r>
            <a:r>
              <a:rPr lang="cs-CZ" b="1"/>
              <a:t> </a:t>
            </a:r>
            <a:r>
              <a:rPr lang="en-GB" b="1" dirty="0"/>
              <a:t>provisions of law </a:t>
            </a:r>
            <a:r>
              <a:rPr lang="en-GB" dirty="0"/>
              <a:t>than provisions on </a:t>
            </a:r>
            <a:r>
              <a:rPr lang="cs-CZ" dirty="0" err="1"/>
              <a:t>succession</a:t>
            </a:r>
            <a:r>
              <a:rPr lang="cs-CZ" dirty="0"/>
              <a:t> </a:t>
            </a:r>
            <a:r>
              <a:rPr lang="en-GB" dirty="0"/>
              <a:t>law</a:t>
            </a:r>
          </a:p>
          <a:p>
            <a:pPr algn="just"/>
            <a:endParaRPr lang="cs-CZ" b="1" dirty="0"/>
          </a:p>
          <a:p>
            <a:pPr algn="just"/>
            <a:r>
              <a:rPr lang="en-GB" dirty="0"/>
              <a:t>= independently on being or not being an heir</a:t>
            </a:r>
            <a:endParaRPr lang="cs-CZ" dirty="0"/>
          </a:p>
          <a:p>
            <a:pPr algn="just"/>
            <a:r>
              <a:rPr lang="cs-CZ" dirty="0"/>
              <a:t>e. g.: </a:t>
            </a:r>
            <a:r>
              <a:rPr lang="cs-CZ" dirty="0" err="1"/>
              <a:t>Sect</a:t>
            </a:r>
            <a:r>
              <a:rPr lang="cs-CZ" dirty="0"/>
              <a:t>. </a:t>
            </a:r>
            <a:r>
              <a:rPr lang="en-GB" dirty="0"/>
              <a:t>2279 (lease of flat is passing on member of lessee‘s household)</a:t>
            </a:r>
            <a:endParaRPr lang="cs-CZ" dirty="0"/>
          </a:p>
          <a:p>
            <a:pPr algn="just"/>
            <a:endParaRPr lang="cs-CZ" dirty="0"/>
          </a:p>
          <a:p>
            <a:pPr algn="just"/>
            <a:r>
              <a:rPr lang="cs-CZ" b="1" dirty="0">
                <a:solidFill>
                  <a:schemeClr val="accent1"/>
                </a:solidFill>
              </a:rPr>
              <a:t>X</a:t>
            </a:r>
          </a:p>
          <a:p>
            <a:pPr algn="just"/>
            <a:r>
              <a:rPr lang="cs-CZ" b="1" dirty="0" err="1">
                <a:solidFill>
                  <a:schemeClr val="accent1"/>
                </a:solidFill>
              </a:rPr>
              <a:t>distinguish</a:t>
            </a:r>
            <a:r>
              <a:rPr lang="cs-CZ" b="1" dirty="0">
                <a:solidFill>
                  <a:schemeClr val="accent1"/>
                </a:solidFill>
              </a:rPr>
              <a:t>: </a:t>
            </a:r>
            <a:r>
              <a:rPr lang="cs-CZ" dirty="0" err="1"/>
              <a:t>new</a:t>
            </a:r>
            <a:r>
              <a:rPr lang="cs-CZ" dirty="0"/>
              <a:t> </a:t>
            </a:r>
            <a:r>
              <a:rPr lang="cs-CZ" dirty="0" err="1"/>
              <a:t>right</a:t>
            </a:r>
            <a:r>
              <a:rPr lang="cs-CZ" dirty="0"/>
              <a:t> </a:t>
            </a:r>
            <a:r>
              <a:rPr lang="cs-CZ" dirty="0" err="1"/>
              <a:t>is</a:t>
            </a:r>
            <a:r>
              <a:rPr lang="cs-CZ" dirty="0"/>
              <a:t> </a:t>
            </a:r>
            <a:r>
              <a:rPr lang="cs-CZ" dirty="0" err="1"/>
              <a:t>created</a:t>
            </a:r>
            <a:r>
              <a:rPr lang="cs-CZ" dirty="0"/>
              <a:t> to </a:t>
            </a:r>
            <a:r>
              <a:rPr lang="cs-CZ" dirty="0" err="1"/>
              <a:t>other</a:t>
            </a:r>
            <a:r>
              <a:rPr lang="cs-CZ" dirty="0"/>
              <a:t> person </a:t>
            </a:r>
            <a:r>
              <a:rPr lang="cs-CZ" dirty="0" err="1"/>
              <a:t>based</a:t>
            </a:r>
            <a:r>
              <a:rPr lang="cs-CZ" dirty="0"/>
              <a:t> on </a:t>
            </a:r>
            <a:r>
              <a:rPr lang="cs-CZ" dirty="0" err="1"/>
              <a:t>the</a:t>
            </a:r>
            <a:r>
              <a:rPr lang="cs-CZ" dirty="0"/>
              <a:t> </a:t>
            </a:r>
            <a:r>
              <a:rPr lang="cs-CZ" dirty="0" err="1"/>
              <a:t>death</a:t>
            </a:r>
            <a:r>
              <a:rPr lang="cs-CZ" dirty="0"/>
              <a:t> </a:t>
            </a:r>
            <a:r>
              <a:rPr lang="cs-CZ" dirty="0" err="1"/>
              <a:t>of</a:t>
            </a:r>
            <a:r>
              <a:rPr lang="cs-CZ" dirty="0"/>
              <a:t> </a:t>
            </a:r>
            <a:r>
              <a:rPr lang="cs-CZ" dirty="0" err="1"/>
              <a:t>another</a:t>
            </a:r>
            <a:r>
              <a:rPr lang="cs-CZ" dirty="0"/>
              <a:t> person</a:t>
            </a:r>
          </a:p>
          <a:p>
            <a:pPr algn="just"/>
            <a:r>
              <a:rPr lang="cs-CZ" dirty="0"/>
              <a:t>= no </a:t>
            </a:r>
            <a:r>
              <a:rPr lang="cs-CZ" dirty="0" err="1"/>
              <a:t>succession</a:t>
            </a:r>
            <a:r>
              <a:rPr lang="cs-CZ" dirty="0"/>
              <a:t>; e. g. </a:t>
            </a:r>
            <a:r>
              <a:rPr lang="cs-CZ" dirty="0" err="1"/>
              <a:t>Sect</a:t>
            </a:r>
            <a:r>
              <a:rPr lang="cs-CZ" dirty="0"/>
              <a:t>. 82 para 2: </a:t>
            </a:r>
            <a:r>
              <a:rPr lang="en-US" dirty="0"/>
              <a:t>After the death of an individual, the protection of his personality rights may be claimed by any of his close persons. </a:t>
            </a:r>
            <a:endParaRPr lang="cs-CZ" dirty="0"/>
          </a:p>
        </p:txBody>
      </p:sp>
    </p:spTree>
    <p:extLst>
      <p:ext uri="{BB962C8B-B14F-4D97-AF65-F5344CB8AC3E}">
        <p14:creationId xmlns:p14="http://schemas.microsoft.com/office/powerpoint/2010/main" val="405071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92E0-5B2C-E4B4-FF96-BD33DA2E01F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2E23325-920C-06E4-D7EB-F41A80C07F74}"/>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cs-CZ" dirty="0"/>
          </a:p>
        </p:txBody>
      </p:sp>
    </p:spTree>
    <p:extLst>
      <p:ext uri="{BB962C8B-B14F-4D97-AF65-F5344CB8AC3E}">
        <p14:creationId xmlns:p14="http://schemas.microsoft.com/office/powerpoint/2010/main" val="23040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D169-9D6B-F7FE-4F28-BF8CEE44F04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F2D254-198A-69C6-5886-23AA7C3BE79C}"/>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EF2B2413-B34C-D918-DB5A-E1D22143172C}"/>
              </a:ext>
            </a:extLst>
          </p:cNvPr>
          <p:cNvSpPr>
            <a:spLocks noGrp="1"/>
          </p:cNvSpPr>
          <p:nvPr>
            <p:ph sz="quarter" idx="13"/>
          </p:nvPr>
        </p:nvSpPr>
        <p:spPr>
          <a:xfrm>
            <a:off x="838200" y="2212429"/>
            <a:ext cx="10515600" cy="3964534"/>
          </a:xfrm>
        </p:spPr>
        <p:txBody>
          <a:bodyPr>
            <a:normAutofit/>
          </a:bodyPr>
          <a:lstStyle/>
          <a:p>
            <a:pPr algn="just"/>
            <a:r>
              <a:rPr lang="en-US" dirty="0"/>
              <a:t>Succession right is </a:t>
            </a:r>
            <a:r>
              <a:rPr lang="en-US" b="1" dirty="0"/>
              <a:t>created upon the decedent’s death</a:t>
            </a:r>
            <a:r>
              <a:rPr lang="en-US" dirty="0"/>
              <a:t>. </a:t>
            </a:r>
            <a:r>
              <a:rPr lang="cs-CZ" dirty="0"/>
              <a:t>…</a:t>
            </a:r>
          </a:p>
          <a:p>
            <a:pPr algn="just"/>
            <a:endParaRPr lang="cs-CZ" dirty="0"/>
          </a:p>
          <a:p>
            <a:pPr algn="just"/>
            <a:r>
              <a:rPr lang="cs-CZ" dirty="0"/>
              <a:t>(</a:t>
            </a:r>
            <a:r>
              <a:rPr lang="cs-CZ" dirty="0" err="1"/>
              <a:t>Sect</a:t>
            </a:r>
            <a:r>
              <a:rPr lang="cs-CZ" dirty="0"/>
              <a:t>. 1479)</a:t>
            </a:r>
          </a:p>
          <a:p>
            <a:pPr algn="just"/>
            <a:endParaRPr lang="cs-CZ" dirty="0"/>
          </a:p>
          <a:p>
            <a:pPr algn="just"/>
            <a:r>
              <a:rPr lang="en-GB" dirty="0"/>
              <a:t>= the moment of death = the moment of creation of succession right</a:t>
            </a:r>
            <a:endParaRPr lang="cs-CZ" dirty="0"/>
          </a:p>
          <a:p>
            <a:pPr algn="just"/>
            <a:endParaRPr lang="cs-CZ" dirty="0"/>
          </a:p>
          <a:p>
            <a:pPr algn="just"/>
            <a:r>
              <a:rPr lang="cs-CZ" dirty="0"/>
              <a:t>= </a:t>
            </a:r>
            <a:r>
              <a:rPr lang="en-GB" dirty="0"/>
              <a:t>rights and duties are passing </a:t>
            </a:r>
            <a:r>
              <a:rPr lang="en-GB" b="1" u="sng" dirty="0"/>
              <a:t>at the moment of and by the death of</a:t>
            </a:r>
            <a:r>
              <a:rPr lang="en-GB" dirty="0"/>
              <a:t> a person</a:t>
            </a:r>
            <a:r>
              <a:rPr lang="cs-CZ" dirty="0"/>
              <a:t> (</a:t>
            </a:r>
            <a:r>
              <a:rPr lang="en-GB" dirty="0"/>
              <a:t>or later</a:t>
            </a:r>
            <a:r>
              <a:rPr lang="cs-CZ" dirty="0"/>
              <a:t>)</a:t>
            </a:r>
          </a:p>
          <a:p>
            <a:pPr algn="just"/>
            <a:endParaRPr lang="cs-CZ" dirty="0"/>
          </a:p>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endParaRPr lang="en-GB" dirty="0"/>
          </a:p>
          <a:p>
            <a:pPr algn="just"/>
            <a:endParaRPr lang="en-GB" dirty="0"/>
          </a:p>
        </p:txBody>
      </p:sp>
    </p:spTree>
    <p:extLst>
      <p:ext uri="{BB962C8B-B14F-4D97-AF65-F5344CB8AC3E}">
        <p14:creationId xmlns:p14="http://schemas.microsoft.com/office/powerpoint/2010/main" val="378591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B02F-1654-E29E-8178-DB788ACD41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E14327E-B6D8-7F3C-9D82-9B6DC119DEB1}"/>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943B1119-68E0-7A42-302A-C6554DB64444}"/>
              </a:ext>
            </a:extLst>
          </p:cNvPr>
          <p:cNvSpPr>
            <a:spLocks noGrp="1"/>
          </p:cNvSpPr>
          <p:nvPr>
            <p:ph sz="quarter" idx="13"/>
          </p:nvPr>
        </p:nvSpPr>
        <p:spPr>
          <a:xfrm>
            <a:off x="838200" y="2212429"/>
            <a:ext cx="10515600" cy="3964534"/>
          </a:xfrm>
        </p:spPr>
        <p:txBody>
          <a:bodyPr>
            <a:normAutofit/>
          </a:bodyPr>
          <a:lstStyle/>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p>
          <a:p>
            <a:pPr algn="just"/>
            <a:endParaRPr lang="cs-CZ" dirty="0"/>
          </a:p>
          <a:p>
            <a:pPr algn="just"/>
            <a:endParaRPr lang="cs-CZ" dirty="0"/>
          </a:p>
          <a:p>
            <a:pPr algn="just"/>
            <a:r>
              <a:rPr lang="cs-CZ" dirty="0"/>
              <a:t>In </a:t>
            </a:r>
            <a:r>
              <a:rPr lang="cs-CZ" dirty="0" err="1"/>
              <a:t>general</a:t>
            </a:r>
            <a:r>
              <a:rPr lang="cs-CZ" dirty="0"/>
              <a:t>, </a:t>
            </a:r>
            <a:r>
              <a:rPr lang="cs-CZ" dirty="0" err="1"/>
              <a:t>two</a:t>
            </a:r>
            <a:r>
              <a:rPr lang="cs-CZ" dirty="0"/>
              <a:t> </a:t>
            </a:r>
            <a:r>
              <a:rPr lang="cs-CZ" dirty="0" err="1"/>
              <a:t>possible</a:t>
            </a:r>
            <a:r>
              <a:rPr lang="cs-CZ" dirty="0"/>
              <a:t> </a:t>
            </a:r>
            <a:r>
              <a:rPr lang="cs-CZ" dirty="0" err="1"/>
              <a:t>solutions</a:t>
            </a:r>
            <a:r>
              <a:rPr lang="cs-CZ" dirty="0"/>
              <a:t> </a:t>
            </a:r>
            <a:r>
              <a:rPr lang="cs-CZ" dirty="0" err="1"/>
              <a:t>can</a:t>
            </a:r>
            <a:r>
              <a:rPr lang="cs-CZ" dirty="0"/>
              <a:t> </a:t>
            </a:r>
            <a:r>
              <a:rPr lang="cs-CZ" dirty="0" err="1"/>
              <a:t>be</a:t>
            </a:r>
            <a:r>
              <a:rPr lang="cs-CZ" dirty="0"/>
              <a:t> </a:t>
            </a:r>
            <a:r>
              <a:rPr lang="cs-CZ" dirty="0" err="1"/>
              <a:t>offered</a:t>
            </a:r>
            <a:r>
              <a:rPr lang="cs-CZ" dirty="0"/>
              <a:t>:</a:t>
            </a:r>
          </a:p>
          <a:p>
            <a:pPr algn="just"/>
            <a:endParaRPr lang="cs-CZ" dirty="0"/>
          </a:p>
          <a:p>
            <a:pPr algn="just"/>
            <a:endParaRPr lang="cs-CZ" dirty="0"/>
          </a:p>
          <a:p>
            <a:pPr marL="457200" indent="-457200" algn="just">
              <a:buAutoNum type="arabicParenR"/>
            </a:pPr>
            <a:r>
              <a:rPr lang="cs-CZ" dirty="0"/>
              <a:t>They </a:t>
            </a:r>
            <a:r>
              <a:rPr lang="cs-CZ" dirty="0" err="1"/>
              <a:t>will</a:t>
            </a:r>
            <a:r>
              <a:rPr lang="cs-CZ" dirty="0"/>
              <a:t> </a:t>
            </a:r>
            <a:r>
              <a:rPr lang="cs-CZ" dirty="0" err="1"/>
              <a:t>be</a:t>
            </a:r>
            <a:r>
              <a:rPr lang="cs-CZ" dirty="0"/>
              <a:t> </a:t>
            </a:r>
            <a:r>
              <a:rPr lang="cs-CZ" dirty="0" err="1"/>
              <a:t>presumed</a:t>
            </a:r>
            <a:r>
              <a:rPr lang="cs-CZ" dirty="0"/>
              <a:t> to </a:t>
            </a:r>
            <a:r>
              <a:rPr lang="cs-CZ" dirty="0" err="1"/>
              <a:t>die</a:t>
            </a:r>
            <a:r>
              <a:rPr lang="cs-CZ" dirty="0"/>
              <a:t> </a:t>
            </a:r>
            <a:r>
              <a:rPr lang="cs-CZ" dirty="0" err="1"/>
              <a:t>at</a:t>
            </a:r>
            <a:r>
              <a:rPr lang="cs-CZ" dirty="0"/>
              <a:t> </a:t>
            </a:r>
            <a:r>
              <a:rPr lang="cs-CZ" dirty="0" err="1"/>
              <a:t>the</a:t>
            </a:r>
            <a:r>
              <a:rPr lang="cs-CZ" dirty="0"/>
              <a:t> </a:t>
            </a:r>
            <a:r>
              <a:rPr lang="cs-CZ" dirty="0" err="1"/>
              <a:t>same</a:t>
            </a:r>
            <a:r>
              <a:rPr lang="cs-CZ" dirty="0"/>
              <a:t> moment</a:t>
            </a:r>
          </a:p>
          <a:p>
            <a:pPr marL="457200" indent="-457200" algn="just">
              <a:buAutoNum type="arabicParenR"/>
            </a:pPr>
            <a:endParaRPr lang="cs-CZ" dirty="0"/>
          </a:p>
          <a:p>
            <a:pPr marL="457200" indent="-457200" algn="just">
              <a:buAutoNum type="arabicParenR"/>
            </a:pPr>
            <a:r>
              <a:rPr lang="cs-CZ" dirty="0"/>
              <a:t>They </a:t>
            </a:r>
            <a:r>
              <a:rPr lang="cs-CZ" dirty="0" err="1"/>
              <a:t>will</a:t>
            </a:r>
            <a:r>
              <a:rPr lang="cs-CZ" dirty="0"/>
              <a:t> </a:t>
            </a:r>
            <a:r>
              <a:rPr lang="cs-CZ" dirty="0" err="1"/>
              <a:t>be</a:t>
            </a:r>
            <a:r>
              <a:rPr lang="cs-CZ" dirty="0"/>
              <a:t> </a:t>
            </a:r>
            <a:r>
              <a:rPr lang="cs-CZ" dirty="0" err="1"/>
              <a:t>presumed</a:t>
            </a:r>
            <a:r>
              <a:rPr lang="cs-CZ" dirty="0"/>
              <a:t> to </a:t>
            </a:r>
            <a:r>
              <a:rPr lang="cs-CZ" dirty="0" err="1"/>
              <a:t>die</a:t>
            </a:r>
            <a:r>
              <a:rPr lang="cs-CZ" dirty="0"/>
              <a:t> in a </a:t>
            </a:r>
            <a:r>
              <a:rPr lang="cs-CZ" dirty="0" err="1"/>
              <a:t>sequence</a:t>
            </a:r>
            <a:r>
              <a:rPr lang="cs-CZ" dirty="0"/>
              <a:t> </a:t>
            </a:r>
            <a:r>
              <a:rPr lang="cs-CZ" dirty="0" err="1"/>
              <a:t>of</a:t>
            </a:r>
            <a:r>
              <a:rPr lang="cs-CZ" dirty="0"/>
              <a:t> </a:t>
            </a:r>
            <a:r>
              <a:rPr lang="cs-CZ" dirty="0" err="1"/>
              <a:t>intestate</a:t>
            </a:r>
            <a:r>
              <a:rPr lang="cs-CZ" dirty="0"/>
              <a:t> </a:t>
            </a:r>
            <a:r>
              <a:rPr lang="cs-CZ" dirty="0" err="1"/>
              <a:t>succession</a:t>
            </a:r>
            <a:r>
              <a:rPr lang="cs-CZ" dirty="0"/>
              <a:t> (NOT </a:t>
            </a:r>
            <a:r>
              <a:rPr lang="cs-CZ" dirty="0" err="1"/>
              <a:t>used</a:t>
            </a:r>
            <a:r>
              <a:rPr lang="cs-CZ" dirty="0"/>
              <a:t> in Czech Civil </a:t>
            </a:r>
            <a:r>
              <a:rPr lang="cs-CZ" dirty="0" err="1"/>
              <a:t>Code</a:t>
            </a:r>
            <a:r>
              <a:rPr lang="cs-CZ" dirty="0"/>
              <a:t>!)</a:t>
            </a:r>
            <a:endParaRPr lang="en-GB" dirty="0"/>
          </a:p>
        </p:txBody>
      </p:sp>
    </p:spTree>
    <p:extLst>
      <p:ext uri="{BB962C8B-B14F-4D97-AF65-F5344CB8AC3E}">
        <p14:creationId xmlns:p14="http://schemas.microsoft.com/office/powerpoint/2010/main" val="290039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2F77F-8B65-530F-7FAA-47FCE11A3E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063A829-6FF0-22C9-501A-8E447A5CE6FE}"/>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49508A9A-25E4-066D-2D75-75902670B449}"/>
              </a:ext>
            </a:extLst>
          </p:cNvPr>
          <p:cNvSpPr>
            <a:spLocks noGrp="1"/>
          </p:cNvSpPr>
          <p:nvPr>
            <p:ph sz="quarter" idx="13"/>
          </p:nvPr>
        </p:nvSpPr>
        <p:spPr>
          <a:xfrm>
            <a:off x="838200" y="2212429"/>
            <a:ext cx="10515600" cy="3964534"/>
          </a:xfrm>
        </p:spPr>
        <p:txBody>
          <a:bodyPr>
            <a:normAutofit/>
          </a:bodyPr>
          <a:lstStyle/>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p>
          <a:p>
            <a:pPr algn="just"/>
            <a:endParaRPr lang="cs-CZ" dirty="0"/>
          </a:p>
          <a:p>
            <a:pPr algn="just"/>
            <a:r>
              <a:rPr lang="cs-CZ" dirty="0" err="1"/>
              <a:t>Sect</a:t>
            </a:r>
            <a:r>
              <a:rPr lang="cs-CZ" dirty="0"/>
              <a:t>. 27:</a:t>
            </a:r>
          </a:p>
          <a:p>
            <a:pPr algn="just"/>
            <a:endParaRPr lang="cs-CZ" dirty="0"/>
          </a:p>
          <a:p>
            <a:pPr algn="just"/>
            <a:r>
              <a:rPr lang="en-US" dirty="0"/>
              <a:t>If a legal consequence is dependent on an individual surviving another individual, and it is not certain which of them died first, </a:t>
            </a:r>
            <a:r>
              <a:rPr lang="en-US" b="1" dirty="0"/>
              <a:t>they are all presumed to have died at the same time</a:t>
            </a:r>
            <a:r>
              <a:rPr lang="en-US" dirty="0"/>
              <a:t>. </a:t>
            </a:r>
            <a:endParaRPr lang="cs-CZ" dirty="0"/>
          </a:p>
          <a:p>
            <a:pPr algn="just"/>
            <a:endParaRPr lang="cs-CZ" dirty="0"/>
          </a:p>
          <a:p>
            <a:pPr algn="just"/>
            <a:r>
              <a:rPr lang="cs-CZ" dirty="0"/>
              <a:t>a </a:t>
            </a:r>
            <a:r>
              <a:rPr lang="cs-CZ" dirty="0" err="1"/>
              <a:t>counter-proof</a:t>
            </a:r>
            <a:r>
              <a:rPr lang="cs-CZ" dirty="0"/>
              <a:t> </a:t>
            </a:r>
            <a:r>
              <a:rPr lang="cs-CZ" dirty="0" err="1"/>
              <a:t>is</a:t>
            </a:r>
            <a:r>
              <a:rPr lang="cs-CZ" dirty="0"/>
              <a:t> </a:t>
            </a:r>
            <a:r>
              <a:rPr lang="cs-CZ" dirty="0" err="1"/>
              <a:t>allowed</a:t>
            </a:r>
            <a:endParaRPr lang="cs-CZ" dirty="0"/>
          </a:p>
          <a:p>
            <a:pPr algn="just"/>
            <a:endParaRPr lang="cs-CZ" dirty="0"/>
          </a:p>
          <a:p>
            <a:pPr algn="just"/>
            <a:r>
              <a:rPr lang="cs-CZ" dirty="0"/>
              <a:t>= </a:t>
            </a:r>
            <a:r>
              <a:rPr lang="en-GB" dirty="0"/>
              <a:t>Important legal consequence for </a:t>
            </a:r>
            <a:r>
              <a:rPr lang="cs-CZ" dirty="0" err="1"/>
              <a:t>legal</a:t>
            </a:r>
            <a:r>
              <a:rPr lang="cs-CZ" dirty="0"/>
              <a:t> </a:t>
            </a:r>
            <a:r>
              <a:rPr lang="cs-CZ" dirty="0" err="1"/>
              <a:t>succession</a:t>
            </a:r>
            <a:r>
              <a:rPr lang="cs-CZ" dirty="0"/>
              <a:t>!</a:t>
            </a:r>
            <a:endParaRPr lang="en-GB" dirty="0"/>
          </a:p>
          <a:p>
            <a:pPr algn="just"/>
            <a:endParaRPr lang="cs-CZ" dirty="0"/>
          </a:p>
        </p:txBody>
      </p:sp>
    </p:spTree>
    <p:extLst>
      <p:ext uri="{BB962C8B-B14F-4D97-AF65-F5344CB8AC3E}">
        <p14:creationId xmlns:p14="http://schemas.microsoft.com/office/powerpoint/2010/main" val="980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1BD7-BE60-816D-EAD2-06BC3006ABC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4F7E380-7920-44C0-A818-15B49A5F738E}"/>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9A54CA9F-2D0E-5289-4681-A74D32AE127A}"/>
              </a:ext>
            </a:extLst>
          </p:cNvPr>
          <p:cNvSpPr>
            <a:spLocks noGrp="1"/>
          </p:cNvSpPr>
          <p:nvPr>
            <p:ph sz="quarter" idx="13"/>
          </p:nvPr>
        </p:nvSpPr>
        <p:spPr>
          <a:xfrm>
            <a:off x="838200" y="2212429"/>
            <a:ext cx="10515600" cy="3964534"/>
          </a:xfrm>
        </p:spPr>
        <p:txBody>
          <a:bodyPr>
            <a:normAutofit/>
          </a:bodyPr>
          <a:lstStyle/>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p>
          <a:p>
            <a:pPr algn="just"/>
            <a:endParaRPr lang="cs-CZ" dirty="0"/>
          </a:p>
          <a:p>
            <a:pPr algn="just"/>
            <a:r>
              <a:rPr lang="cs-CZ" dirty="0" err="1"/>
              <a:t>Sect</a:t>
            </a:r>
            <a:r>
              <a:rPr lang="cs-CZ" dirty="0"/>
              <a:t>. 1479:</a:t>
            </a:r>
          </a:p>
          <a:p>
            <a:pPr algn="just"/>
            <a:endParaRPr lang="cs-CZ" dirty="0"/>
          </a:p>
          <a:p>
            <a:pPr algn="just"/>
            <a:r>
              <a:rPr lang="en-GB" dirty="0"/>
              <a:t>If some people have died </a:t>
            </a:r>
            <a:r>
              <a:rPr lang="en-GB" b="1" dirty="0"/>
              <a:t>simultaneously</a:t>
            </a:r>
            <a:r>
              <a:rPr lang="en-GB" dirty="0"/>
              <a:t>, at the same moment of time, </a:t>
            </a:r>
            <a:r>
              <a:rPr lang="en-GB" b="1" dirty="0"/>
              <a:t>they are not able to inherit after each other</a:t>
            </a:r>
            <a:endParaRPr lang="cs-CZ" b="1" dirty="0"/>
          </a:p>
          <a:p>
            <a:pPr algn="just"/>
            <a:endParaRPr lang="cs-CZ" dirty="0"/>
          </a:p>
          <a:p>
            <a:pPr algn="just"/>
            <a:r>
              <a:rPr lang="cs-CZ" dirty="0"/>
              <a:t>= </a:t>
            </a:r>
            <a:r>
              <a:rPr lang="cs-CZ" dirty="0" err="1"/>
              <a:t>it</a:t>
            </a:r>
            <a:r>
              <a:rPr lang="cs-CZ" dirty="0"/>
              <a:t> </a:t>
            </a:r>
            <a:r>
              <a:rPr lang="cs-CZ" dirty="0" err="1"/>
              <a:t>applies</a:t>
            </a:r>
            <a:r>
              <a:rPr lang="cs-CZ" dirty="0"/>
              <a:t> to </a:t>
            </a:r>
            <a:r>
              <a:rPr lang="cs-CZ" dirty="0" err="1"/>
              <a:t>all</a:t>
            </a:r>
            <a:r>
              <a:rPr lang="cs-CZ" dirty="0"/>
              <a:t> </a:t>
            </a:r>
            <a:r>
              <a:rPr lang="cs-CZ" dirty="0" err="1"/>
              <a:t>legal</a:t>
            </a:r>
            <a:r>
              <a:rPr lang="cs-CZ" dirty="0"/>
              <a:t> </a:t>
            </a:r>
            <a:r>
              <a:rPr lang="cs-CZ" dirty="0" err="1"/>
              <a:t>titles</a:t>
            </a:r>
            <a:r>
              <a:rPr lang="cs-CZ" dirty="0"/>
              <a:t> </a:t>
            </a:r>
            <a:r>
              <a:rPr lang="cs-CZ" dirty="0" err="1"/>
              <a:t>of</a:t>
            </a:r>
            <a:r>
              <a:rPr lang="cs-CZ" dirty="0"/>
              <a:t> </a:t>
            </a:r>
            <a:r>
              <a:rPr lang="cs-CZ" dirty="0" err="1"/>
              <a:t>succession</a:t>
            </a:r>
            <a:r>
              <a:rPr lang="cs-CZ" dirty="0"/>
              <a:t>!</a:t>
            </a:r>
          </a:p>
        </p:txBody>
      </p:sp>
    </p:spTree>
    <p:extLst>
      <p:ext uri="{BB962C8B-B14F-4D97-AF65-F5344CB8AC3E}">
        <p14:creationId xmlns:p14="http://schemas.microsoft.com/office/powerpoint/2010/main" val="260517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3246-12C3-8D26-D95D-78ED8881567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5F68B4B-E322-D094-35AC-039DE1D512F9}"/>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Prerequisites</a:t>
            </a:r>
            <a:r>
              <a:rPr lang="cs-CZ" dirty="0"/>
              <a:t> </a:t>
            </a:r>
            <a:r>
              <a:rPr lang="cs-CZ" dirty="0" err="1"/>
              <a:t>of</a:t>
            </a:r>
            <a:r>
              <a:rPr lang="cs-CZ" dirty="0"/>
              <a:t> Inheritance</a:t>
            </a:r>
          </a:p>
        </p:txBody>
      </p:sp>
    </p:spTree>
    <p:extLst>
      <p:ext uri="{BB962C8B-B14F-4D97-AF65-F5344CB8AC3E}">
        <p14:creationId xmlns:p14="http://schemas.microsoft.com/office/powerpoint/2010/main" val="76966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85FC-BEDB-23CE-25B8-7A66F56297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0327AF-102C-7E43-F317-F714C4E47264}"/>
              </a:ext>
            </a:extLst>
          </p:cNvPr>
          <p:cNvSpPr>
            <a:spLocks noGrp="1"/>
          </p:cNvSpPr>
          <p:nvPr>
            <p:ph type="title"/>
          </p:nvPr>
        </p:nvSpPr>
        <p:spPr>
          <a:xfrm>
            <a:off x="838200" y="1036717"/>
            <a:ext cx="10515600" cy="992057"/>
          </a:xfrm>
        </p:spPr>
        <p:txBody>
          <a:bodyPr/>
          <a:lstStyle/>
          <a:p>
            <a:r>
              <a:rPr lang="cs-CZ" dirty="0" err="1"/>
              <a:t>Prerequisites</a:t>
            </a:r>
            <a:r>
              <a:rPr lang="cs-CZ" dirty="0"/>
              <a:t> </a:t>
            </a:r>
            <a:r>
              <a:rPr lang="cs-CZ" dirty="0" err="1"/>
              <a:t>of</a:t>
            </a:r>
            <a:r>
              <a:rPr lang="cs-CZ" dirty="0"/>
              <a:t> Inheritance</a:t>
            </a:r>
          </a:p>
        </p:txBody>
      </p:sp>
      <p:sp>
        <p:nvSpPr>
          <p:cNvPr id="4" name="Zástupný text 3">
            <a:extLst>
              <a:ext uri="{FF2B5EF4-FFF2-40B4-BE49-F238E27FC236}">
                <a16:creationId xmlns:a16="http://schemas.microsoft.com/office/drawing/2014/main" id="{7C55A412-C19C-AF6E-3B05-CC47D04FD21E}"/>
              </a:ext>
            </a:extLst>
          </p:cNvPr>
          <p:cNvSpPr>
            <a:spLocks noGrp="1"/>
          </p:cNvSpPr>
          <p:nvPr>
            <p:ph sz="quarter" idx="13"/>
          </p:nvPr>
        </p:nvSpPr>
        <p:spPr>
          <a:xfrm>
            <a:off x="838200" y="2212429"/>
            <a:ext cx="10515600" cy="3964534"/>
          </a:xfrm>
        </p:spPr>
        <p:txBody>
          <a:bodyPr>
            <a:normAutofit lnSpcReduction="10000"/>
          </a:bodyPr>
          <a:lstStyle/>
          <a:p>
            <a:r>
              <a:rPr lang="cs-CZ" dirty="0"/>
              <a:t>1) </a:t>
            </a:r>
            <a:r>
              <a:rPr lang="cs-CZ" dirty="0" err="1"/>
              <a:t>The</a:t>
            </a:r>
            <a:r>
              <a:rPr lang="cs-CZ" dirty="0"/>
              <a:t> </a:t>
            </a:r>
            <a:r>
              <a:rPr lang="cs-CZ" dirty="0" err="1"/>
              <a:t>death</a:t>
            </a:r>
            <a:r>
              <a:rPr lang="cs-CZ" dirty="0"/>
              <a:t> </a:t>
            </a:r>
            <a:r>
              <a:rPr lang="cs-CZ" dirty="0" err="1"/>
              <a:t>of</a:t>
            </a:r>
            <a:r>
              <a:rPr lang="cs-CZ" dirty="0"/>
              <a:t> natural person</a:t>
            </a:r>
          </a:p>
          <a:p>
            <a:endParaRPr lang="cs-CZ" dirty="0"/>
          </a:p>
          <a:p>
            <a:r>
              <a:rPr lang="cs-CZ" dirty="0"/>
              <a:t>2) Existence </a:t>
            </a:r>
            <a:r>
              <a:rPr lang="cs-CZ" dirty="0" err="1"/>
              <a:t>of</a:t>
            </a:r>
            <a:r>
              <a:rPr lang="cs-CZ" dirty="0"/>
              <a:t> </a:t>
            </a:r>
            <a:r>
              <a:rPr lang="cs-CZ" dirty="0" err="1"/>
              <a:t>estate</a:t>
            </a:r>
            <a:r>
              <a:rPr lang="cs-CZ" dirty="0"/>
              <a:t> </a:t>
            </a:r>
            <a:r>
              <a:rPr lang="cs-CZ" dirty="0" err="1"/>
              <a:t>left</a:t>
            </a:r>
            <a:r>
              <a:rPr lang="cs-CZ" dirty="0"/>
              <a:t>, more </a:t>
            </a:r>
            <a:r>
              <a:rPr lang="cs-CZ" dirty="0" err="1"/>
              <a:t>precisely</a:t>
            </a:r>
            <a:r>
              <a:rPr lang="cs-CZ" dirty="0"/>
              <a:t> existence </a:t>
            </a:r>
            <a:r>
              <a:rPr lang="cs-CZ" dirty="0" err="1"/>
              <a:t>of</a:t>
            </a:r>
            <a:r>
              <a:rPr lang="cs-CZ" dirty="0"/>
              <a:t> </a:t>
            </a:r>
            <a:r>
              <a:rPr lang="cs-CZ" dirty="0" err="1"/>
              <a:t>rights</a:t>
            </a:r>
            <a:r>
              <a:rPr lang="cs-CZ" dirty="0"/>
              <a:t> and </a:t>
            </a:r>
            <a:r>
              <a:rPr lang="cs-CZ" dirty="0" err="1"/>
              <a:t>duties</a:t>
            </a:r>
            <a:endParaRPr lang="cs-CZ" dirty="0"/>
          </a:p>
          <a:p>
            <a:endParaRPr lang="cs-CZ" dirty="0"/>
          </a:p>
          <a:p>
            <a:r>
              <a:rPr lang="cs-CZ" dirty="0"/>
              <a:t>3) </a:t>
            </a:r>
            <a:r>
              <a:rPr lang="cs-CZ" dirty="0" err="1"/>
              <a:t>Legal</a:t>
            </a:r>
            <a:r>
              <a:rPr lang="cs-CZ" dirty="0"/>
              <a:t> </a:t>
            </a:r>
            <a:r>
              <a:rPr lang="cs-CZ" dirty="0" err="1"/>
              <a:t>title</a:t>
            </a:r>
            <a:r>
              <a:rPr lang="cs-CZ" dirty="0"/>
              <a:t>:</a:t>
            </a:r>
          </a:p>
          <a:p>
            <a:r>
              <a:rPr lang="cs-CZ" dirty="0"/>
              <a:t>	inheritance </a:t>
            </a:r>
            <a:r>
              <a:rPr lang="cs-CZ" dirty="0" err="1"/>
              <a:t>contract</a:t>
            </a:r>
            <a:endParaRPr lang="cs-CZ" dirty="0"/>
          </a:p>
          <a:p>
            <a:r>
              <a:rPr lang="cs-CZ" dirty="0"/>
              <a:t>	testament (</a:t>
            </a:r>
            <a:r>
              <a:rPr lang="cs-CZ" dirty="0" err="1"/>
              <a:t>testamentary</a:t>
            </a:r>
            <a:r>
              <a:rPr lang="cs-CZ" dirty="0"/>
              <a:t> </a:t>
            </a:r>
            <a:r>
              <a:rPr lang="cs-CZ" dirty="0" err="1"/>
              <a:t>succession</a:t>
            </a:r>
            <a:r>
              <a:rPr lang="cs-CZ" dirty="0"/>
              <a:t>)</a:t>
            </a:r>
          </a:p>
          <a:p>
            <a:r>
              <a:rPr lang="cs-CZ" dirty="0"/>
              <a:t>	</a:t>
            </a:r>
            <a:r>
              <a:rPr lang="cs-CZ" dirty="0" err="1"/>
              <a:t>operation</a:t>
            </a:r>
            <a:r>
              <a:rPr lang="cs-CZ" dirty="0"/>
              <a:t> </a:t>
            </a:r>
            <a:r>
              <a:rPr lang="cs-CZ" dirty="0" err="1"/>
              <a:t>of</a:t>
            </a:r>
            <a:r>
              <a:rPr lang="cs-CZ" dirty="0"/>
              <a:t> </a:t>
            </a:r>
            <a:r>
              <a:rPr lang="cs-CZ" dirty="0" err="1"/>
              <a:t>law</a:t>
            </a:r>
            <a:r>
              <a:rPr lang="cs-CZ" dirty="0"/>
              <a:t> (</a:t>
            </a:r>
            <a:r>
              <a:rPr lang="cs-CZ" dirty="0" err="1"/>
              <a:t>intestate</a:t>
            </a:r>
            <a:r>
              <a:rPr lang="cs-CZ" dirty="0"/>
              <a:t> </a:t>
            </a:r>
            <a:r>
              <a:rPr lang="cs-CZ" dirty="0" err="1"/>
              <a:t>succession</a:t>
            </a:r>
            <a:r>
              <a:rPr lang="cs-CZ" dirty="0"/>
              <a:t>)</a:t>
            </a:r>
          </a:p>
          <a:p>
            <a:endParaRPr lang="cs-CZ" dirty="0"/>
          </a:p>
          <a:p>
            <a:r>
              <a:rPr lang="cs-CZ" dirty="0"/>
              <a:t>4) </a:t>
            </a:r>
            <a:r>
              <a:rPr lang="cs-CZ" dirty="0" err="1"/>
              <a:t>Capacity</a:t>
            </a:r>
            <a:r>
              <a:rPr lang="cs-CZ" dirty="0"/>
              <a:t> to </a:t>
            </a:r>
            <a:r>
              <a:rPr lang="cs-CZ" dirty="0" err="1"/>
              <a:t>inherit</a:t>
            </a:r>
            <a:r>
              <a:rPr lang="cs-CZ" dirty="0"/>
              <a:t>:</a:t>
            </a:r>
          </a:p>
          <a:p>
            <a:r>
              <a:rPr lang="cs-CZ" dirty="0"/>
              <a:t>	</a:t>
            </a:r>
            <a:r>
              <a:rPr lang="cs-CZ" dirty="0" err="1"/>
              <a:t>absolute</a:t>
            </a:r>
            <a:endParaRPr lang="cs-CZ" dirty="0"/>
          </a:p>
          <a:p>
            <a:r>
              <a:rPr lang="cs-CZ" dirty="0"/>
              <a:t>	</a:t>
            </a:r>
            <a:r>
              <a:rPr lang="cs-CZ" dirty="0" err="1"/>
              <a:t>relative</a:t>
            </a:r>
            <a:endParaRPr lang="cs-CZ" dirty="0"/>
          </a:p>
        </p:txBody>
      </p:sp>
    </p:spTree>
    <p:extLst>
      <p:ext uri="{BB962C8B-B14F-4D97-AF65-F5344CB8AC3E}">
        <p14:creationId xmlns:p14="http://schemas.microsoft.com/office/powerpoint/2010/main" val="272349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Notion</a:t>
            </a:r>
            <a:r>
              <a:rPr lang="cs-CZ" dirty="0"/>
              <a:t>: </a:t>
            </a:r>
            <a:r>
              <a:rPr lang="cs-CZ" dirty="0" err="1"/>
              <a:t>Law</a:t>
            </a:r>
            <a:r>
              <a:rPr lang="cs-CZ" dirty="0"/>
              <a:t> </a:t>
            </a:r>
            <a:r>
              <a:rPr lang="cs-CZ" dirty="0" err="1"/>
              <a:t>of</a:t>
            </a:r>
            <a:r>
              <a:rPr lang="cs-CZ" dirty="0"/>
              <a:t> </a:t>
            </a:r>
            <a:r>
              <a:rPr lang="cs-CZ" dirty="0" err="1"/>
              <a:t>Succession</a:t>
            </a:r>
            <a:endParaRPr lang="en-US" dirty="0"/>
          </a:p>
          <a:p>
            <a:r>
              <a:rPr lang="cs-CZ" dirty="0" err="1"/>
              <a:t>Fundamental</a:t>
            </a:r>
            <a:r>
              <a:rPr lang="cs-CZ" dirty="0"/>
              <a:t> </a:t>
            </a:r>
            <a:r>
              <a:rPr lang="cs-CZ" dirty="0" err="1"/>
              <a:t>Principles</a:t>
            </a:r>
            <a:endParaRPr lang="en-US" dirty="0"/>
          </a:p>
          <a:p>
            <a:r>
              <a:rPr lang="cs-CZ" dirty="0"/>
              <a:t>Universal </a:t>
            </a:r>
            <a:r>
              <a:rPr lang="cs-CZ" dirty="0" err="1"/>
              <a:t>Succession</a:t>
            </a:r>
            <a:r>
              <a:rPr lang="cs-CZ" dirty="0"/>
              <a:t> VS. </a:t>
            </a:r>
            <a:r>
              <a:rPr lang="cs-CZ" dirty="0" err="1"/>
              <a:t>Singular</a:t>
            </a:r>
            <a:r>
              <a:rPr lang="cs-CZ" dirty="0"/>
              <a:t> </a:t>
            </a:r>
            <a:r>
              <a:rPr lang="cs-CZ" dirty="0" err="1"/>
              <a:t>Succession</a:t>
            </a:r>
            <a:endParaRPr lang="cs-CZ" dirty="0"/>
          </a:p>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cs-CZ" dirty="0"/>
          </a:p>
          <a:p>
            <a:r>
              <a:rPr lang="cs-CZ" dirty="0" err="1"/>
              <a:t>Prerequisites</a:t>
            </a:r>
            <a:r>
              <a:rPr lang="cs-CZ" dirty="0"/>
              <a:t> </a:t>
            </a:r>
            <a:r>
              <a:rPr lang="cs-CZ" dirty="0" err="1"/>
              <a:t>of</a:t>
            </a:r>
            <a:r>
              <a:rPr lang="cs-CZ" dirty="0"/>
              <a:t> Inheritance</a:t>
            </a:r>
          </a:p>
          <a:p>
            <a:r>
              <a:rPr lang="cs-CZ" dirty="0" err="1"/>
              <a:t>Legal</a:t>
            </a:r>
            <a:r>
              <a:rPr lang="cs-CZ" dirty="0"/>
              <a:t> </a:t>
            </a:r>
            <a:r>
              <a:rPr lang="cs-CZ" dirty="0" err="1"/>
              <a:t>Titles</a:t>
            </a:r>
            <a:r>
              <a:rPr lang="cs-CZ" dirty="0"/>
              <a:t> (1): Inheritance </a:t>
            </a:r>
            <a:r>
              <a:rPr lang="cs-CZ" dirty="0" err="1"/>
              <a:t>contract</a:t>
            </a:r>
            <a:endParaRPr lang="cs-CZ" dirty="0"/>
          </a:p>
          <a:p>
            <a:r>
              <a:rPr lang="cs-CZ" dirty="0" err="1"/>
              <a:t>Legal</a:t>
            </a:r>
            <a:r>
              <a:rPr lang="cs-CZ" dirty="0"/>
              <a:t> </a:t>
            </a:r>
            <a:r>
              <a:rPr lang="cs-CZ" dirty="0" err="1"/>
              <a:t>Titles</a:t>
            </a:r>
            <a:r>
              <a:rPr lang="cs-CZ" dirty="0"/>
              <a:t> (2): Testament</a:t>
            </a:r>
          </a:p>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r>
              <a:rPr lang="cs-CZ" dirty="0"/>
              <a:t> (</a:t>
            </a:r>
            <a:r>
              <a:rPr lang="cs-CZ" dirty="0" err="1"/>
              <a:t>ECtHR</a:t>
            </a:r>
            <a:r>
              <a:rPr lang="cs-CZ" dirty="0"/>
              <a:t>: </a:t>
            </a:r>
            <a:r>
              <a:rPr lang="cs-CZ" dirty="0" err="1"/>
              <a:t>Jarre</a:t>
            </a:r>
            <a:r>
              <a:rPr lang="cs-CZ" dirty="0"/>
              <a:t> vs. France, No. 14157/18)</a:t>
            </a:r>
          </a:p>
          <a:p>
            <a:endParaRPr lang="en-US"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9503-1BD2-2768-A06C-F758A4823726}"/>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A736597-C346-5358-2EE3-9F8217EDD6D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cs-CZ" dirty="0" err="1"/>
              <a:t>Legal</a:t>
            </a:r>
            <a:r>
              <a:rPr lang="cs-CZ" dirty="0"/>
              <a:t> </a:t>
            </a:r>
            <a:r>
              <a:rPr lang="cs-CZ" dirty="0" err="1"/>
              <a:t>Titles</a:t>
            </a:r>
            <a:r>
              <a:rPr lang="cs-CZ" dirty="0"/>
              <a:t> (1): Inheritance </a:t>
            </a:r>
            <a:r>
              <a:rPr lang="cs-CZ" dirty="0" err="1"/>
              <a:t>contract</a:t>
            </a:r>
            <a:endParaRPr lang="cs-CZ" dirty="0"/>
          </a:p>
        </p:txBody>
      </p:sp>
    </p:spTree>
    <p:extLst>
      <p:ext uri="{BB962C8B-B14F-4D97-AF65-F5344CB8AC3E}">
        <p14:creationId xmlns:p14="http://schemas.microsoft.com/office/powerpoint/2010/main" val="263719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3336-E3D6-9598-992E-EC7B82F628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2EA56F2-ED84-B30F-F456-129320AB48D3}"/>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(1): Inheritance </a:t>
            </a:r>
            <a:r>
              <a:rPr lang="cs-CZ" dirty="0" err="1"/>
              <a:t>contract</a:t>
            </a:r>
            <a:endParaRPr lang="cs-CZ" dirty="0"/>
          </a:p>
        </p:txBody>
      </p:sp>
      <p:sp>
        <p:nvSpPr>
          <p:cNvPr id="4" name="Zástupný text 3">
            <a:extLst>
              <a:ext uri="{FF2B5EF4-FFF2-40B4-BE49-F238E27FC236}">
                <a16:creationId xmlns:a16="http://schemas.microsoft.com/office/drawing/2014/main" id="{3D433031-547D-9418-F72B-64E31E7C1BB0}"/>
              </a:ext>
            </a:extLst>
          </p:cNvPr>
          <p:cNvSpPr>
            <a:spLocks noGrp="1"/>
          </p:cNvSpPr>
          <p:nvPr>
            <p:ph sz="quarter" idx="13"/>
          </p:nvPr>
        </p:nvSpPr>
        <p:spPr>
          <a:xfrm>
            <a:off x="838200" y="2212429"/>
            <a:ext cx="10515600" cy="3964534"/>
          </a:xfrm>
        </p:spPr>
        <p:txBody>
          <a:bodyPr>
            <a:normAutofit/>
          </a:bodyPr>
          <a:lstStyle/>
          <a:p>
            <a:pPr algn="just"/>
            <a:r>
              <a:rPr lang="en-GB" b="1" dirty="0"/>
              <a:t>By the inheritance contract the testator calls up the second party or a third person as an </a:t>
            </a:r>
            <a:r>
              <a:rPr lang="en-GB" b="1" u="sng" dirty="0"/>
              <a:t>heir</a:t>
            </a:r>
            <a:r>
              <a:rPr lang="en-GB" b="1" dirty="0"/>
              <a:t> or as a </a:t>
            </a:r>
            <a:r>
              <a:rPr lang="en-GB" b="1" u="sng" dirty="0"/>
              <a:t>legatee</a:t>
            </a:r>
            <a:r>
              <a:rPr lang="en-GB" b="1" dirty="0"/>
              <a:t> and the second party accepts it.</a:t>
            </a:r>
            <a:endParaRPr lang="cs-CZ" b="1" dirty="0"/>
          </a:p>
          <a:p>
            <a:pPr algn="just"/>
            <a:endParaRPr lang="cs-CZ" b="1" dirty="0"/>
          </a:p>
          <a:p>
            <a:pPr algn="just"/>
            <a:r>
              <a:rPr lang="cs-CZ" dirty="0"/>
              <a:t>(</a:t>
            </a:r>
            <a:r>
              <a:rPr lang="cs-CZ" dirty="0" err="1"/>
              <a:t>Sect</a:t>
            </a:r>
            <a:r>
              <a:rPr lang="cs-CZ" dirty="0"/>
              <a:t>. 1582)</a:t>
            </a:r>
          </a:p>
          <a:p>
            <a:pPr algn="just"/>
            <a:endParaRPr lang="cs-CZ" dirty="0"/>
          </a:p>
          <a:p>
            <a:pPr algn="just"/>
            <a:r>
              <a:rPr lang="cs-CZ" dirty="0"/>
              <a:t>Q1: </a:t>
            </a:r>
            <a:r>
              <a:rPr lang="cs-CZ" dirty="0" err="1"/>
              <a:t>when</a:t>
            </a:r>
            <a:r>
              <a:rPr lang="cs-CZ" dirty="0"/>
              <a:t> </a:t>
            </a:r>
            <a:r>
              <a:rPr lang="cs-CZ" dirty="0" err="1"/>
              <a:t>suitable</a:t>
            </a:r>
            <a:r>
              <a:rPr lang="cs-CZ" dirty="0"/>
              <a:t> to call up a </a:t>
            </a:r>
            <a:r>
              <a:rPr lang="cs-CZ" dirty="0" err="1"/>
              <a:t>third</a:t>
            </a:r>
            <a:r>
              <a:rPr lang="cs-CZ" dirty="0"/>
              <a:t> person as </a:t>
            </a:r>
            <a:r>
              <a:rPr lang="cs-CZ" dirty="0" err="1"/>
              <a:t>an</a:t>
            </a:r>
            <a:r>
              <a:rPr lang="cs-CZ" dirty="0"/>
              <a:t> </a:t>
            </a:r>
            <a:r>
              <a:rPr lang="cs-CZ" dirty="0" err="1"/>
              <a:t>heir</a:t>
            </a:r>
            <a:r>
              <a:rPr lang="cs-CZ" dirty="0"/>
              <a:t> </a:t>
            </a:r>
            <a:r>
              <a:rPr lang="cs-CZ" dirty="0" err="1"/>
              <a:t>or</a:t>
            </a:r>
            <a:r>
              <a:rPr lang="cs-CZ" dirty="0"/>
              <a:t> </a:t>
            </a:r>
            <a:r>
              <a:rPr lang="cs-CZ" dirty="0" err="1"/>
              <a:t>legatee</a:t>
            </a:r>
            <a:r>
              <a:rPr lang="cs-CZ" dirty="0"/>
              <a:t>?</a:t>
            </a:r>
          </a:p>
          <a:p>
            <a:pPr algn="just"/>
            <a:endParaRPr lang="cs-CZ" dirty="0"/>
          </a:p>
          <a:p>
            <a:pPr algn="just"/>
            <a:r>
              <a:rPr lang="cs-CZ" dirty="0"/>
              <a:t>Q2: </a:t>
            </a:r>
            <a:r>
              <a:rPr lang="cs-CZ" dirty="0" err="1"/>
              <a:t>Is</a:t>
            </a:r>
            <a:r>
              <a:rPr lang="cs-CZ" dirty="0"/>
              <a:t> </a:t>
            </a:r>
            <a:r>
              <a:rPr lang="cs-CZ" dirty="0" err="1"/>
              <a:t>there</a:t>
            </a:r>
            <a:r>
              <a:rPr lang="cs-CZ" dirty="0"/>
              <a:t> i </a:t>
            </a:r>
            <a:r>
              <a:rPr lang="cs-CZ" dirty="0" err="1"/>
              <a:t>difference</a:t>
            </a:r>
            <a:r>
              <a:rPr lang="cs-CZ" dirty="0"/>
              <a:t> </a:t>
            </a:r>
            <a:r>
              <a:rPr lang="cs-CZ" dirty="0" err="1"/>
              <a:t>between</a:t>
            </a:r>
            <a:r>
              <a:rPr lang="cs-CZ" dirty="0"/>
              <a:t> </a:t>
            </a:r>
            <a:r>
              <a:rPr lang="cs-CZ" dirty="0" err="1"/>
              <a:t>heir</a:t>
            </a:r>
            <a:r>
              <a:rPr lang="cs-CZ" dirty="0"/>
              <a:t> and </a:t>
            </a:r>
            <a:r>
              <a:rPr lang="cs-CZ" dirty="0" err="1"/>
              <a:t>legatee</a:t>
            </a:r>
            <a:r>
              <a:rPr lang="cs-CZ" dirty="0"/>
              <a:t>?</a:t>
            </a:r>
          </a:p>
        </p:txBody>
      </p:sp>
    </p:spTree>
    <p:extLst>
      <p:ext uri="{BB962C8B-B14F-4D97-AF65-F5344CB8AC3E}">
        <p14:creationId xmlns:p14="http://schemas.microsoft.com/office/powerpoint/2010/main" val="300668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E2B12-E9AF-8599-0116-A0A33F4167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4F7F92-9E4B-7A4E-C5C1-8C33FC222C1C}"/>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(1): Inheritance </a:t>
            </a:r>
            <a:r>
              <a:rPr lang="cs-CZ" dirty="0" err="1"/>
              <a:t>contract</a:t>
            </a:r>
            <a:endParaRPr lang="cs-CZ" dirty="0"/>
          </a:p>
        </p:txBody>
      </p:sp>
      <p:sp>
        <p:nvSpPr>
          <p:cNvPr id="4" name="Zástupný text 3">
            <a:extLst>
              <a:ext uri="{FF2B5EF4-FFF2-40B4-BE49-F238E27FC236}">
                <a16:creationId xmlns:a16="http://schemas.microsoft.com/office/drawing/2014/main" id="{166189EA-8B15-7268-2FE7-4E3701B92872}"/>
              </a:ext>
            </a:extLst>
          </p:cNvPr>
          <p:cNvSpPr>
            <a:spLocks noGrp="1"/>
          </p:cNvSpPr>
          <p:nvPr>
            <p:ph sz="quarter" idx="13"/>
          </p:nvPr>
        </p:nvSpPr>
        <p:spPr>
          <a:xfrm>
            <a:off x="838200" y="2212429"/>
            <a:ext cx="10515600" cy="3964534"/>
          </a:xfrm>
        </p:spPr>
        <p:txBody>
          <a:bodyPr>
            <a:normAutofit/>
          </a:bodyPr>
          <a:lstStyle/>
          <a:p>
            <a:pPr algn="just"/>
            <a:r>
              <a:rPr lang="cs-CZ" b="1" dirty="0"/>
              <a:t>Q1: </a:t>
            </a:r>
            <a:r>
              <a:rPr lang="cs-CZ" b="1" dirty="0" err="1"/>
              <a:t>When</a:t>
            </a:r>
            <a:r>
              <a:rPr lang="cs-CZ" b="1" dirty="0"/>
              <a:t> </a:t>
            </a:r>
            <a:r>
              <a:rPr lang="cs-CZ" b="1" dirty="0" err="1"/>
              <a:t>suitable</a:t>
            </a:r>
            <a:r>
              <a:rPr lang="cs-CZ" b="1" dirty="0"/>
              <a:t> to call up a </a:t>
            </a:r>
            <a:r>
              <a:rPr lang="cs-CZ" b="1" dirty="0" err="1"/>
              <a:t>third</a:t>
            </a:r>
            <a:r>
              <a:rPr lang="cs-CZ" b="1" dirty="0"/>
              <a:t> person as </a:t>
            </a:r>
            <a:r>
              <a:rPr lang="cs-CZ" b="1" dirty="0" err="1"/>
              <a:t>an</a:t>
            </a:r>
            <a:r>
              <a:rPr lang="cs-CZ" b="1" dirty="0"/>
              <a:t> </a:t>
            </a:r>
            <a:r>
              <a:rPr lang="cs-CZ" b="1" dirty="0" err="1"/>
              <a:t>heir</a:t>
            </a:r>
            <a:r>
              <a:rPr lang="cs-CZ" b="1" dirty="0"/>
              <a:t> </a:t>
            </a:r>
            <a:r>
              <a:rPr lang="cs-CZ" b="1" dirty="0" err="1"/>
              <a:t>or</a:t>
            </a:r>
            <a:r>
              <a:rPr lang="cs-CZ" b="1" dirty="0"/>
              <a:t> </a:t>
            </a:r>
            <a:r>
              <a:rPr lang="cs-CZ" b="1" dirty="0" err="1"/>
              <a:t>legatee</a:t>
            </a:r>
            <a:r>
              <a:rPr lang="cs-CZ" b="1" dirty="0"/>
              <a:t>?</a:t>
            </a:r>
          </a:p>
          <a:p>
            <a:pPr algn="just"/>
            <a:r>
              <a:rPr lang="cs-CZ" dirty="0"/>
              <a:t>= e. g. </a:t>
            </a:r>
            <a:r>
              <a:rPr lang="cs-CZ" dirty="0" err="1"/>
              <a:t>when</a:t>
            </a:r>
            <a:r>
              <a:rPr lang="cs-CZ" dirty="0"/>
              <a:t> </a:t>
            </a:r>
            <a:r>
              <a:rPr lang="cs-CZ" dirty="0" err="1"/>
              <a:t>third</a:t>
            </a:r>
            <a:r>
              <a:rPr lang="cs-CZ" dirty="0"/>
              <a:t> person has no </a:t>
            </a:r>
            <a:r>
              <a:rPr lang="cs-CZ" dirty="0" err="1"/>
              <a:t>capacity</a:t>
            </a:r>
            <a:r>
              <a:rPr lang="cs-CZ" dirty="0"/>
              <a:t> to </a:t>
            </a:r>
            <a:r>
              <a:rPr lang="cs-CZ" dirty="0" err="1"/>
              <a:t>perform</a:t>
            </a:r>
            <a:r>
              <a:rPr lang="cs-CZ" dirty="0"/>
              <a:t> </a:t>
            </a:r>
            <a:r>
              <a:rPr lang="cs-CZ" dirty="0" err="1"/>
              <a:t>legal</a:t>
            </a:r>
            <a:r>
              <a:rPr lang="cs-CZ" dirty="0"/>
              <a:t> </a:t>
            </a:r>
            <a:r>
              <a:rPr lang="cs-CZ" dirty="0" err="1"/>
              <a:t>act</a:t>
            </a:r>
            <a:r>
              <a:rPr lang="cs-CZ" dirty="0"/>
              <a:t> in such </a:t>
            </a:r>
            <a:r>
              <a:rPr lang="cs-CZ" dirty="0" err="1"/>
              <a:t>an</a:t>
            </a:r>
            <a:r>
              <a:rPr lang="cs-CZ" dirty="0"/>
              <a:t> </a:t>
            </a:r>
            <a:r>
              <a:rPr lang="cs-CZ" dirty="0" err="1"/>
              <a:t>extent</a:t>
            </a:r>
            <a:r>
              <a:rPr lang="cs-CZ" dirty="0"/>
              <a:t> to </a:t>
            </a:r>
            <a:r>
              <a:rPr lang="cs-CZ" dirty="0" err="1"/>
              <a:t>be</a:t>
            </a:r>
            <a:r>
              <a:rPr lang="cs-CZ" dirty="0"/>
              <a:t> </a:t>
            </a:r>
            <a:r>
              <a:rPr lang="cs-CZ" dirty="0" err="1"/>
              <a:t>able</a:t>
            </a:r>
            <a:r>
              <a:rPr lang="cs-CZ" dirty="0"/>
              <a:t> to enter </a:t>
            </a:r>
            <a:r>
              <a:rPr lang="cs-CZ" dirty="0" err="1"/>
              <a:t>into</a:t>
            </a:r>
            <a:r>
              <a:rPr lang="cs-CZ" dirty="0"/>
              <a:t> inheritance </a:t>
            </a:r>
            <a:r>
              <a:rPr lang="cs-CZ" dirty="0" err="1"/>
              <a:t>contract</a:t>
            </a:r>
            <a:r>
              <a:rPr lang="cs-CZ" dirty="0"/>
              <a:t> (e. g. </a:t>
            </a:r>
            <a:r>
              <a:rPr lang="cs-CZ" dirty="0" err="1"/>
              <a:t>child</a:t>
            </a:r>
            <a:r>
              <a:rPr lang="cs-CZ" dirty="0"/>
              <a:t>, a person </a:t>
            </a:r>
            <a:r>
              <a:rPr lang="cs-CZ" dirty="0" err="1"/>
              <a:t>with</a:t>
            </a:r>
            <a:r>
              <a:rPr lang="cs-CZ" dirty="0"/>
              <a:t> limited </a:t>
            </a:r>
            <a:r>
              <a:rPr lang="cs-CZ" dirty="0" err="1"/>
              <a:t>capacity</a:t>
            </a:r>
            <a:r>
              <a:rPr lang="cs-CZ" dirty="0"/>
              <a:t> to </a:t>
            </a:r>
            <a:r>
              <a:rPr lang="cs-CZ" dirty="0" err="1"/>
              <a:t>perform</a:t>
            </a:r>
            <a:r>
              <a:rPr lang="cs-CZ" dirty="0"/>
              <a:t> </a:t>
            </a:r>
            <a:r>
              <a:rPr lang="cs-CZ" dirty="0" err="1"/>
              <a:t>legal</a:t>
            </a:r>
            <a:r>
              <a:rPr lang="cs-CZ" dirty="0"/>
              <a:t> </a:t>
            </a:r>
            <a:r>
              <a:rPr lang="cs-CZ" dirty="0" err="1"/>
              <a:t>acts</a:t>
            </a:r>
            <a:r>
              <a:rPr lang="cs-CZ" dirty="0"/>
              <a:t>)</a:t>
            </a:r>
          </a:p>
          <a:p>
            <a:pPr algn="just"/>
            <a:endParaRPr lang="cs-CZ" dirty="0"/>
          </a:p>
          <a:p>
            <a:pPr algn="just"/>
            <a:r>
              <a:rPr lang="cs-CZ" b="1" dirty="0"/>
              <a:t>Q2: </a:t>
            </a:r>
            <a:r>
              <a:rPr lang="cs-CZ" b="1" dirty="0" err="1"/>
              <a:t>Is</a:t>
            </a:r>
            <a:r>
              <a:rPr lang="cs-CZ" b="1" dirty="0"/>
              <a:t> </a:t>
            </a:r>
            <a:r>
              <a:rPr lang="cs-CZ" b="1" dirty="0" err="1"/>
              <a:t>there</a:t>
            </a:r>
            <a:r>
              <a:rPr lang="cs-CZ" b="1" dirty="0"/>
              <a:t> i </a:t>
            </a:r>
            <a:r>
              <a:rPr lang="cs-CZ" b="1" dirty="0" err="1"/>
              <a:t>difference</a:t>
            </a:r>
            <a:r>
              <a:rPr lang="cs-CZ" b="1" dirty="0"/>
              <a:t> </a:t>
            </a:r>
            <a:r>
              <a:rPr lang="cs-CZ" b="1" dirty="0" err="1"/>
              <a:t>between</a:t>
            </a:r>
            <a:r>
              <a:rPr lang="cs-CZ" b="1" dirty="0"/>
              <a:t> </a:t>
            </a:r>
            <a:r>
              <a:rPr lang="cs-CZ" b="1" dirty="0" err="1"/>
              <a:t>heir</a:t>
            </a:r>
            <a:r>
              <a:rPr lang="cs-CZ" b="1" dirty="0"/>
              <a:t> and </a:t>
            </a:r>
            <a:r>
              <a:rPr lang="cs-CZ" b="1" dirty="0" err="1"/>
              <a:t>legatee</a:t>
            </a:r>
            <a:r>
              <a:rPr lang="cs-CZ" b="1" dirty="0"/>
              <a:t>?</a:t>
            </a:r>
          </a:p>
          <a:p>
            <a:pPr algn="just"/>
            <a:r>
              <a:rPr lang="en-GB" b="1" dirty="0">
                <a:solidFill>
                  <a:schemeClr val="accent1"/>
                </a:solidFill>
              </a:rPr>
              <a:t>Heir</a:t>
            </a:r>
            <a:r>
              <a:rPr lang="en-GB" dirty="0"/>
              <a:t> enters in all rights and duties (= incl. debts)</a:t>
            </a:r>
          </a:p>
          <a:p>
            <a:pPr algn="just"/>
            <a:r>
              <a:rPr lang="cs-CZ" b="1" dirty="0">
                <a:solidFill>
                  <a:schemeClr val="accent1"/>
                </a:solidFill>
              </a:rPr>
              <a:t>X</a:t>
            </a:r>
          </a:p>
          <a:p>
            <a:pPr algn="just"/>
            <a:r>
              <a:rPr lang="en-GB" b="1" dirty="0">
                <a:solidFill>
                  <a:schemeClr val="accent1"/>
                </a:solidFill>
              </a:rPr>
              <a:t>Legatee</a:t>
            </a:r>
            <a:r>
              <a:rPr lang="en-GB" dirty="0"/>
              <a:t> has (only) a right against an heir </a:t>
            </a:r>
            <a:r>
              <a:rPr lang="cs-CZ" dirty="0"/>
              <a:t>on</a:t>
            </a:r>
            <a:r>
              <a:rPr lang="en-GB" dirty="0"/>
              <a:t> handing over an object of legacy</a:t>
            </a:r>
            <a:endParaRPr lang="cs-CZ" dirty="0"/>
          </a:p>
          <a:p>
            <a:pPr algn="just"/>
            <a:r>
              <a:rPr lang="cs-CZ" dirty="0"/>
              <a:t>= </a:t>
            </a:r>
            <a:r>
              <a:rPr lang="en-GB" dirty="0"/>
              <a:t>He is </a:t>
            </a:r>
            <a:r>
              <a:rPr lang="en-GB" b="1" dirty="0"/>
              <a:t>not</a:t>
            </a:r>
            <a:r>
              <a:rPr lang="en-GB" dirty="0"/>
              <a:t> universal successor, no transition of debts </a:t>
            </a:r>
            <a:r>
              <a:rPr lang="cs-CZ" dirty="0" err="1"/>
              <a:t>under</a:t>
            </a:r>
            <a:r>
              <a:rPr lang="en-GB" dirty="0"/>
              <a:t> legacy</a:t>
            </a:r>
            <a:endParaRPr lang="cs-CZ" dirty="0"/>
          </a:p>
        </p:txBody>
      </p:sp>
    </p:spTree>
    <p:extLst>
      <p:ext uri="{BB962C8B-B14F-4D97-AF65-F5344CB8AC3E}">
        <p14:creationId xmlns:p14="http://schemas.microsoft.com/office/powerpoint/2010/main" val="259345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B3E8C-AFF4-ECCE-4697-A490481064E5}"/>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A5E81BB-9328-8DF3-2664-94E167BB783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cs-CZ" dirty="0" err="1"/>
              <a:t>Legal</a:t>
            </a:r>
            <a:r>
              <a:rPr lang="cs-CZ" dirty="0"/>
              <a:t> </a:t>
            </a:r>
            <a:r>
              <a:rPr lang="cs-CZ" dirty="0" err="1"/>
              <a:t>Titles</a:t>
            </a:r>
            <a:r>
              <a:rPr lang="cs-CZ" dirty="0"/>
              <a:t> (2): Testament</a:t>
            </a:r>
          </a:p>
        </p:txBody>
      </p:sp>
    </p:spTree>
    <p:extLst>
      <p:ext uri="{BB962C8B-B14F-4D97-AF65-F5344CB8AC3E}">
        <p14:creationId xmlns:p14="http://schemas.microsoft.com/office/powerpoint/2010/main" val="259291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A336-A0F7-BE91-9B1A-2A9D4F593DB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2FF217-69C6-C262-F521-6186BB6BA92F}"/>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(2): Testament</a:t>
            </a:r>
          </a:p>
        </p:txBody>
      </p:sp>
      <p:sp>
        <p:nvSpPr>
          <p:cNvPr id="4" name="Zástupný text 3">
            <a:extLst>
              <a:ext uri="{FF2B5EF4-FFF2-40B4-BE49-F238E27FC236}">
                <a16:creationId xmlns:a16="http://schemas.microsoft.com/office/drawing/2014/main" id="{DB7BC026-052D-4FBB-E562-CD689EAF3724}"/>
              </a:ext>
            </a:extLst>
          </p:cNvPr>
          <p:cNvSpPr>
            <a:spLocks noGrp="1"/>
          </p:cNvSpPr>
          <p:nvPr>
            <p:ph sz="quarter" idx="13"/>
          </p:nvPr>
        </p:nvSpPr>
        <p:spPr>
          <a:xfrm>
            <a:off x="838200" y="2212429"/>
            <a:ext cx="10515600" cy="3964534"/>
          </a:xfrm>
        </p:spPr>
        <p:txBody>
          <a:bodyPr>
            <a:normAutofit/>
          </a:bodyPr>
          <a:lstStyle/>
          <a:p>
            <a:pPr algn="just"/>
            <a:r>
              <a:rPr lang="cs-CZ" dirty="0"/>
              <a:t>= </a:t>
            </a:r>
            <a:r>
              <a:rPr lang="cs-CZ" dirty="0" err="1"/>
              <a:t>act</a:t>
            </a:r>
            <a:r>
              <a:rPr lang="cs-CZ" dirty="0"/>
              <a:t> in </a:t>
            </a:r>
            <a:r>
              <a:rPr lang="cs-CZ" dirty="0" err="1"/>
              <a:t>law</a:t>
            </a:r>
            <a:r>
              <a:rPr lang="cs-CZ" dirty="0"/>
              <a:t> (</a:t>
            </a:r>
            <a:r>
              <a:rPr lang="cs-CZ" dirty="0" err="1"/>
              <a:t>juridical</a:t>
            </a:r>
            <a:r>
              <a:rPr lang="cs-CZ" dirty="0"/>
              <a:t> </a:t>
            </a:r>
            <a:r>
              <a:rPr lang="cs-CZ" dirty="0" err="1"/>
              <a:t>act</a:t>
            </a:r>
            <a:r>
              <a:rPr lang="cs-CZ" dirty="0"/>
              <a:t>), </a:t>
            </a:r>
            <a:r>
              <a:rPr lang="cs-CZ" dirty="0" err="1"/>
              <a:t>which</a:t>
            </a:r>
            <a:r>
              <a:rPr lang="cs-CZ" dirty="0"/>
              <a:t> </a:t>
            </a:r>
            <a:r>
              <a:rPr lang="cs-CZ" dirty="0" err="1"/>
              <a:t>is</a:t>
            </a:r>
            <a:r>
              <a:rPr lang="cs-CZ" dirty="0"/>
              <a:t>:</a:t>
            </a:r>
          </a:p>
          <a:p>
            <a:pPr algn="just"/>
            <a:endParaRPr lang="cs-CZ" dirty="0"/>
          </a:p>
          <a:p>
            <a:pPr algn="just"/>
            <a:r>
              <a:rPr lang="en-GB" dirty="0"/>
              <a:t>unilateral</a:t>
            </a:r>
            <a:r>
              <a:rPr lang="cs-CZ" dirty="0"/>
              <a:t> (! no </a:t>
            </a:r>
            <a:r>
              <a:rPr lang="cs-CZ" dirty="0" err="1"/>
              <a:t>consent</a:t>
            </a:r>
            <a:r>
              <a:rPr lang="cs-CZ" dirty="0"/>
              <a:t> </a:t>
            </a:r>
            <a:r>
              <a:rPr lang="cs-CZ" dirty="0" err="1"/>
              <a:t>of</a:t>
            </a:r>
            <a:r>
              <a:rPr lang="cs-CZ" dirty="0"/>
              <a:t> </a:t>
            </a:r>
            <a:r>
              <a:rPr lang="cs-CZ" dirty="0" err="1"/>
              <a:t>heir</a:t>
            </a:r>
            <a:r>
              <a:rPr lang="cs-CZ" dirty="0"/>
              <a:t> </a:t>
            </a:r>
            <a:r>
              <a:rPr lang="cs-CZ" dirty="0" err="1"/>
              <a:t>needed</a:t>
            </a:r>
            <a:r>
              <a:rPr lang="cs-CZ" dirty="0"/>
              <a:t> !)</a:t>
            </a:r>
            <a:endParaRPr lang="en-GB" dirty="0"/>
          </a:p>
          <a:p>
            <a:pPr algn="just"/>
            <a:endParaRPr lang="cs-CZ" dirty="0"/>
          </a:p>
          <a:p>
            <a:pPr algn="just"/>
            <a:r>
              <a:rPr lang="en-GB" dirty="0"/>
              <a:t>revocable</a:t>
            </a:r>
            <a:r>
              <a:rPr lang="cs-CZ" dirty="0"/>
              <a:t> (! </a:t>
            </a:r>
            <a:r>
              <a:rPr lang="cs-CZ" dirty="0" err="1"/>
              <a:t>can</a:t>
            </a:r>
            <a:r>
              <a:rPr lang="cs-CZ" dirty="0"/>
              <a:t> </a:t>
            </a:r>
            <a:r>
              <a:rPr lang="cs-CZ" dirty="0" err="1"/>
              <a:t>be</a:t>
            </a:r>
            <a:r>
              <a:rPr lang="cs-CZ" dirty="0"/>
              <a:t> </a:t>
            </a:r>
            <a:r>
              <a:rPr lang="cs-CZ" dirty="0" err="1"/>
              <a:t>freely</a:t>
            </a:r>
            <a:r>
              <a:rPr lang="cs-CZ" dirty="0"/>
              <a:t> </a:t>
            </a:r>
            <a:r>
              <a:rPr lang="cs-CZ" dirty="0" err="1"/>
              <a:t>changed</a:t>
            </a:r>
            <a:r>
              <a:rPr lang="cs-CZ" dirty="0"/>
              <a:t> by </a:t>
            </a:r>
            <a:r>
              <a:rPr lang="cs-CZ" dirty="0" err="1"/>
              <a:t>the</a:t>
            </a:r>
            <a:r>
              <a:rPr lang="cs-CZ" dirty="0"/>
              <a:t> </a:t>
            </a:r>
            <a:r>
              <a:rPr lang="cs-CZ" dirty="0" err="1"/>
              <a:t>testator</a:t>
            </a:r>
            <a:r>
              <a:rPr lang="cs-CZ" dirty="0"/>
              <a:t> !)</a:t>
            </a:r>
            <a:endParaRPr lang="en-GB" dirty="0"/>
          </a:p>
          <a:p>
            <a:pPr algn="just"/>
            <a:endParaRPr lang="cs-CZ" dirty="0"/>
          </a:p>
          <a:p>
            <a:pPr algn="just"/>
            <a:r>
              <a:rPr lang="en-GB" dirty="0"/>
              <a:t>non-addressed</a:t>
            </a:r>
            <a:r>
              <a:rPr lang="cs-CZ" dirty="0"/>
              <a:t> (! has not to </a:t>
            </a:r>
            <a:r>
              <a:rPr lang="cs-CZ" dirty="0" err="1"/>
              <a:t>be</a:t>
            </a:r>
            <a:r>
              <a:rPr lang="cs-CZ" dirty="0"/>
              <a:t> </a:t>
            </a:r>
            <a:r>
              <a:rPr lang="cs-CZ" dirty="0" err="1"/>
              <a:t>delivered</a:t>
            </a:r>
            <a:r>
              <a:rPr lang="cs-CZ" dirty="0"/>
              <a:t> to </a:t>
            </a:r>
            <a:r>
              <a:rPr lang="cs-CZ" dirty="0" err="1"/>
              <a:t>an</a:t>
            </a:r>
            <a:r>
              <a:rPr lang="cs-CZ" dirty="0"/>
              <a:t> </a:t>
            </a:r>
            <a:r>
              <a:rPr lang="cs-CZ" dirty="0" err="1"/>
              <a:t>heir</a:t>
            </a:r>
            <a:r>
              <a:rPr lang="cs-CZ" dirty="0"/>
              <a:t> to </a:t>
            </a:r>
            <a:r>
              <a:rPr lang="cs-CZ" dirty="0" err="1"/>
              <a:t>have</a:t>
            </a:r>
            <a:r>
              <a:rPr lang="cs-CZ" dirty="0"/>
              <a:t> </a:t>
            </a:r>
            <a:r>
              <a:rPr lang="cs-CZ" dirty="0" err="1"/>
              <a:t>legal</a:t>
            </a:r>
            <a:r>
              <a:rPr lang="cs-CZ" dirty="0"/>
              <a:t> </a:t>
            </a:r>
            <a:r>
              <a:rPr lang="cs-CZ" dirty="0" err="1"/>
              <a:t>effects</a:t>
            </a:r>
            <a:r>
              <a:rPr lang="cs-CZ" dirty="0"/>
              <a:t> !)</a:t>
            </a:r>
            <a:endParaRPr lang="en-GB" dirty="0"/>
          </a:p>
          <a:p>
            <a:pPr algn="just"/>
            <a:endParaRPr lang="cs-CZ" dirty="0"/>
          </a:p>
          <a:p>
            <a:pPr algn="just"/>
            <a:r>
              <a:rPr lang="en-GB" dirty="0"/>
              <a:t>by which the testator disposes of his assets </a:t>
            </a:r>
            <a:r>
              <a:rPr lang="cs-CZ" i="1" dirty="0" err="1"/>
              <a:t>mortis</a:t>
            </a:r>
            <a:r>
              <a:rPr lang="cs-CZ" i="1" dirty="0"/>
              <a:t> causa</a:t>
            </a:r>
            <a:r>
              <a:rPr lang="cs-CZ" dirty="0"/>
              <a:t> </a:t>
            </a:r>
            <a:r>
              <a:rPr lang="en-GB" dirty="0"/>
              <a:t>for the case of his death</a:t>
            </a:r>
          </a:p>
        </p:txBody>
      </p:sp>
    </p:spTree>
    <p:extLst>
      <p:ext uri="{BB962C8B-B14F-4D97-AF65-F5344CB8AC3E}">
        <p14:creationId xmlns:p14="http://schemas.microsoft.com/office/powerpoint/2010/main" val="281265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BCA0C-26A2-FDBB-C5A7-4B41D1A95C7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5F5B32-B6C6-CAFC-B9FA-08EAA56C6FB7}"/>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(2): Testament</a:t>
            </a:r>
          </a:p>
        </p:txBody>
      </p:sp>
      <p:sp>
        <p:nvSpPr>
          <p:cNvPr id="4" name="Zástupný text 3">
            <a:extLst>
              <a:ext uri="{FF2B5EF4-FFF2-40B4-BE49-F238E27FC236}">
                <a16:creationId xmlns:a16="http://schemas.microsoft.com/office/drawing/2014/main" id="{1EE424D6-7B6C-51C7-C123-8FFFCC561F65}"/>
              </a:ext>
            </a:extLst>
          </p:cNvPr>
          <p:cNvSpPr>
            <a:spLocks noGrp="1"/>
          </p:cNvSpPr>
          <p:nvPr>
            <p:ph sz="quarter" idx="13"/>
          </p:nvPr>
        </p:nvSpPr>
        <p:spPr>
          <a:xfrm>
            <a:off x="838200" y="2212429"/>
            <a:ext cx="10515600" cy="3964534"/>
          </a:xfrm>
        </p:spPr>
        <p:txBody>
          <a:bodyPr>
            <a:normAutofit lnSpcReduction="10000"/>
          </a:bodyPr>
          <a:lstStyle/>
          <a:p>
            <a:pPr algn="just"/>
            <a:r>
              <a:rPr lang="en-GB" dirty="0"/>
              <a:t>different forms of testament:</a:t>
            </a:r>
          </a:p>
          <a:p>
            <a:pPr algn="just"/>
            <a:endParaRPr lang="cs-CZ" dirty="0"/>
          </a:p>
          <a:p>
            <a:pPr algn="just"/>
            <a:r>
              <a:rPr lang="cs-CZ" dirty="0"/>
              <a:t>1) </a:t>
            </a:r>
            <a:r>
              <a:rPr lang="en-GB" dirty="0"/>
              <a:t>holograph testament</a:t>
            </a:r>
          </a:p>
          <a:p>
            <a:pPr lvl="2" algn="just"/>
            <a:r>
              <a:rPr lang="cs-CZ" dirty="0"/>
              <a:t>(</a:t>
            </a:r>
            <a:r>
              <a:rPr lang="cs-CZ" dirty="0" err="1"/>
              <a:t>Greek</a:t>
            </a:r>
            <a:r>
              <a:rPr lang="cs-CZ" dirty="0"/>
              <a:t>: </a:t>
            </a:r>
            <a:r>
              <a:rPr lang="cs-CZ" dirty="0" err="1"/>
              <a:t>holós</a:t>
            </a:r>
            <a:r>
              <a:rPr lang="cs-CZ" dirty="0"/>
              <a:t> = by </a:t>
            </a:r>
            <a:r>
              <a:rPr lang="cs-CZ" dirty="0" err="1"/>
              <a:t>myself</a:t>
            </a:r>
            <a:r>
              <a:rPr lang="cs-CZ" dirty="0"/>
              <a:t>; + </a:t>
            </a:r>
            <a:r>
              <a:rPr lang="cs-CZ" dirty="0" err="1"/>
              <a:t>graphein</a:t>
            </a:r>
            <a:r>
              <a:rPr lang="cs-CZ" dirty="0"/>
              <a:t> = to </a:t>
            </a:r>
            <a:r>
              <a:rPr lang="cs-CZ" dirty="0" err="1"/>
              <a:t>write</a:t>
            </a:r>
            <a:r>
              <a:rPr lang="cs-CZ" dirty="0"/>
              <a:t>)</a:t>
            </a:r>
          </a:p>
          <a:p>
            <a:pPr algn="just"/>
            <a:endParaRPr lang="cs-CZ" dirty="0"/>
          </a:p>
          <a:p>
            <a:pPr algn="just"/>
            <a:r>
              <a:rPr lang="cs-CZ" dirty="0"/>
              <a:t>2) </a:t>
            </a:r>
            <a:r>
              <a:rPr lang="en-GB" dirty="0"/>
              <a:t>allograph testament</a:t>
            </a:r>
          </a:p>
          <a:p>
            <a:pPr marL="127000" lvl="1" indent="0" algn="just">
              <a:buNone/>
            </a:pPr>
            <a:r>
              <a:rPr lang="en-GB" dirty="0"/>
              <a:t>+ public (notarial) deed testament</a:t>
            </a:r>
            <a:r>
              <a:rPr lang="cs-CZ" dirty="0"/>
              <a:t> (in </a:t>
            </a:r>
            <a:r>
              <a:rPr lang="cs-CZ" dirty="0" err="1"/>
              <a:t>some</a:t>
            </a:r>
            <a:r>
              <a:rPr lang="cs-CZ" dirty="0"/>
              <a:t> </a:t>
            </a:r>
            <a:r>
              <a:rPr lang="cs-CZ" dirty="0" err="1"/>
              <a:t>cases</a:t>
            </a:r>
            <a:r>
              <a:rPr lang="cs-CZ" dirty="0"/>
              <a:t> </a:t>
            </a:r>
            <a:r>
              <a:rPr lang="cs-CZ" dirty="0" err="1"/>
              <a:t>required</a:t>
            </a:r>
            <a:r>
              <a:rPr lang="cs-CZ" dirty="0"/>
              <a:t> by Civil </a:t>
            </a:r>
            <a:r>
              <a:rPr lang="cs-CZ" dirty="0" err="1"/>
              <a:t>Code</a:t>
            </a:r>
            <a:r>
              <a:rPr lang="cs-CZ" dirty="0"/>
              <a:t>)</a:t>
            </a:r>
          </a:p>
          <a:p>
            <a:pPr marL="127000" lvl="1" indent="0" algn="just">
              <a:buNone/>
            </a:pPr>
            <a:endParaRPr lang="cs-CZ" dirty="0"/>
          </a:p>
          <a:p>
            <a:pPr marL="127000" lvl="1" indent="0" algn="just">
              <a:buNone/>
            </a:pPr>
            <a:r>
              <a:rPr lang="cs-CZ" dirty="0"/>
              <a:t>Q: </a:t>
            </a:r>
            <a:r>
              <a:rPr lang="cs-CZ" dirty="0" err="1"/>
              <a:t>Which</a:t>
            </a:r>
            <a:r>
              <a:rPr lang="cs-CZ" dirty="0"/>
              <a:t> </a:t>
            </a:r>
            <a:r>
              <a:rPr lang="cs-CZ" dirty="0" err="1"/>
              <a:t>form</a:t>
            </a:r>
            <a:r>
              <a:rPr lang="cs-CZ" dirty="0"/>
              <a:t> </a:t>
            </a:r>
            <a:r>
              <a:rPr lang="cs-CZ" dirty="0" err="1"/>
              <a:t>of</a:t>
            </a:r>
            <a:r>
              <a:rPr lang="cs-CZ" dirty="0"/>
              <a:t> testament </a:t>
            </a:r>
            <a:r>
              <a:rPr lang="cs-CZ" dirty="0" err="1"/>
              <a:t>you</a:t>
            </a:r>
            <a:r>
              <a:rPr lang="cs-CZ" dirty="0"/>
              <a:t> </a:t>
            </a:r>
            <a:r>
              <a:rPr lang="cs-CZ" dirty="0" err="1"/>
              <a:t>prepare</a:t>
            </a:r>
            <a:r>
              <a:rPr lang="cs-CZ" dirty="0"/>
              <a:t> </a:t>
            </a:r>
            <a:r>
              <a:rPr lang="cs-CZ" dirty="0" err="1"/>
              <a:t>if</a:t>
            </a:r>
            <a:r>
              <a:rPr lang="cs-CZ" dirty="0"/>
              <a:t> </a:t>
            </a:r>
            <a:r>
              <a:rPr lang="cs-CZ" dirty="0" err="1"/>
              <a:t>you</a:t>
            </a:r>
            <a:r>
              <a:rPr lang="cs-CZ" dirty="0"/>
              <a:t> type </a:t>
            </a:r>
            <a:r>
              <a:rPr lang="cs-CZ" dirty="0" err="1"/>
              <a:t>your</a:t>
            </a:r>
            <a:r>
              <a:rPr lang="cs-CZ" dirty="0"/>
              <a:t> testament on PC, </a:t>
            </a:r>
            <a:r>
              <a:rPr lang="cs-CZ" dirty="0" err="1"/>
              <a:t>print</a:t>
            </a:r>
            <a:r>
              <a:rPr lang="cs-CZ" dirty="0"/>
              <a:t> </a:t>
            </a:r>
            <a:r>
              <a:rPr lang="cs-CZ" dirty="0" err="1"/>
              <a:t>the</a:t>
            </a:r>
            <a:r>
              <a:rPr lang="cs-CZ" dirty="0"/>
              <a:t> </a:t>
            </a:r>
            <a:r>
              <a:rPr lang="cs-CZ" dirty="0" err="1"/>
              <a:t>file</a:t>
            </a:r>
            <a:r>
              <a:rPr lang="cs-CZ" dirty="0"/>
              <a:t> and sign </a:t>
            </a:r>
            <a:r>
              <a:rPr lang="cs-CZ" dirty="0" err="1"/>
              <a:t>it</a:t>
            </a:r>
            <a:r>
              <a:rPr lang="cs-CZ" dirty="0"/>
              <a:t>?</a:t>
            </a:r>
            <a:endParaRPr lang="en-GB" dirty="0"/>
          </a:p>
        </p:txBody>
      </p:sp>
    </p:spTree>
    <p:extLst>
      <p:ext uri="{BB962C8B-B14F-4D97-AF65-F5344CB8AC3E}">
        <p14:creationId xmlns:p14="http://schemas.microsoft.com/office/powerpoint/2010/main" val="215547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061E5-AC51-FEFD-F7AC-D885FCFCA91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C2B747-E852-187C-4519-EEFCE86D4547}"/>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(2): Testament</a:t>
            </a:r>
          </a:p>
        </p:txBody>
      </p:sp>
      <p:sp>
        <p:nvSpPr>
          <p:cNvPr id="4" name="Zástupný text 3">
            <a:extLst>
              <a:ext uri="{FF2B5EF4-FFF2-40B4-BE49-F238E27FC236}">
                <a16:creationId xmlns:a16="http://schemas.microsoft.com/office/drawing/2014/main" id="{CB6719FF-6A64-CD20-7304-3F03B399F0B3}"/>
              </a:ext>
            </a:extLst>
          </p:cNvPr>
          <p:cNvSpPr>
            <a:spLocks noGrp="1"/>
          </p:cNvSpPr>
          <p:nvPr>
            <p:ph sz="quarter" idx="13"/>
          </p:nvPr>
        </p:nvSpPr>
        <p:spPr>
          <a:xfrm>
            <a:off x="838200" y="2212429"/>
            <a:ext cx="10515600" cy="3964534"/>
          </a:xfrm>
        </p:spPr>
        <p:txBody>
          <a:bodyPr>
            <a:normAutofit/>
          </a:bodyPr>
          <a:lstStyle/>
          <a:p>
            <a:pPr marL="127000" lvl="1" indent="0" algn="just">
              <a:buNone/>
            </a:pPr>
            <a:r>
              <a:rPr lang="cs-CZ" b="1" dirty="0"/>
              <a:t>Q: </a:t>
            </a:r>
            <a:r>
              <a:rPr lang="cs-CZ" b="1" dirty="0" err="1"/>
              <a:t>Which</a:t>
            </a:r>
            <a:r>
              <a:rPr lang="cs-CZ" b="1" dirty="0"/>
              <a:t> </a:t>
            </a:r>
            <a:r>
              <a:rPr lang="cs-CZ" b="1" dirty="0" err="1"/>
              <a:t>form</a:t>
            </a:r>
            <a:r>
              <a:rPr lang="cs-CZ" b="1" dirty="0"/>
              <a:t> </a:t>
            </a:r>
            <a:r>
              <a:rPr lang="cs-CZ" b="1" dirty="0" err="1"/>
              <a:t>of</a:t>
            </a:r>
            <a:r>
              <a:rPr lang="cs-CZ" b="1" dirty="0"/>
              <a:t> testament </a:t>
            </a:r>
            <a:r>
              <a:rPr lang="cs-CZ" b="1" dirty="0" err="1"/>
              <a:t>you</a:t>
            </a:r>
            <a:r>
              <a:rPr lang="cs-CZ" b="1" dirty="0"/>
              <a:t> </a:t>
            </a:r>
            <a:r>
              <a:rPr lang="cs-CZ" b="1" dirty="0" err="1"/>
              <a:t>prepare</a:t>
            </a:r>
            <a:r>
              <a:rPr lang="cs-CZ" b="1" dirty="0"/>
              <a:t> </a:t>
            </a:r>
            <a:r>
              <a:rPr lang="cs-CZ" b="1" dirty="0" err="1"/>
              <a:t>if</a:t>
            </a:r>
            <a:r>
              <a:rPr lang="cs-CZ" b="1" dirty="0"/>
              <a:t> </a:t>
            </a:r>
            <a:r>
              <a:rPr lang="cs-CZ" b="1" dirty="0" err="1"/>
              <a:t>you</a:t>
            </a:r>
            <a:r>
              <a:rPr lang="cs-CZ" b="1" dirty="0"/>
              <a:t> type </a:t>
            </a:r>
            <a:r>
              <a:rPr lang="cs-CZ" b="1" dirty="0" err="1"/>
              <a:t>your</a:t>
            </a:r>
            <a:r>
              <a:rPr lang="cs-CZ" b="1" dirty="0"/>
              <a:t> testament on PC, </a:t>
            </a:r>
            <a:r>
              <a:rPr lang="cs-CZ" b="1" dirty="0" err="1"/>
              <a:t>print</a:t>
            </a:r>
            <a:r>
              <a:rPr lang="cs-CZ" b="1" dirty="0"/>
              <a:t> </a:t>
            </a:r>
            <a:r>
              <a:rPr lang="cs-CZ" b="1" dirty="0" err="1"/>
              <a:t>the</a:t>
            </a:r>
            <a:r>
              <a:rPr lang="cs-CZ" b="1" dirty="0"/>
              <a:t> </a:t>
            </a:r>
            <a:r>
              <a:rPr lang="cs-CZ" b="1" dirty="0" err="1"/>
              <a:t>file</a:t>
            </a:r>
            <a:r>
              <a:rPr lang="cs-CZ" b="1" dirty="0"/>
              <a:t> and sign </a:t>
            </a:r>
            <a:r>
              <a:rPr lang="cs-CZ" b="1" dirty="0" err="1"/>
              <a:t>it</a:t>
            </a:r>
            <a:r>
              <a:rPr lang="cs-CZ" b="1" dirty="0"/>
              <a:t>?</a:t>
            </a:r>
          </a:p>
          <a:p>
            <a:pPr marL="127000" lvl="1" indent="0" algn="just">
              <a:buNone/>
            </a:pPr>
            <a:endParaRPr lang="cs-CZ" dirty="0"/>
          </a:p>
          <a:p>
            <a:pPr marL="127000" lvl="1" indent="0" algn="just">
              <a:buNone/>
            </a:pPr>
            <a:r>
              <a:rPr lang="cs-CZ" dirty="0" err="1"/>
              <a:t>This</a:t>
            </a:r>
            <a:r>
              <a:rPr lang="cs-CZ" dirty="0"/>
              <a:t> </a:t>
            </a:r>
            <a:r>
              <a:rPr lang="cs-CZ" dirty="0" err="1"/>
              <a:t>is</a:t>
            </a:r>
            <a:r>
              <a:rPr lang="cs-CZ" dirty="0"/>
              <a:t> </a:t>
            </a:r>
            <a:r>
              <a:rPr lang="cs-CZ" b="1" dirty="0" err="1"/>
              <a:t>allograph</a:t>
            </a:r>
            <a:r>
              <a:rPr lang="cs-CZ" dirty="0"/>
              <a:t> testament!</a:t>
            </a:r>
          </a:p>
          <a:p>
            <a:pPr marL="127000" lvl="1" indent="0" algn="just">
              <a:buNone/>
            </a:pPr>
            <a:endParaRPr lang="cs-CZ" dirty="0"/>
          </a:p>
          <a:p>
            <a:pPr marL="127000" lvl="1" indent="0" algn="just">
              <a:buNone/>
            </a:pPr>
            <a:r>
              <a:rPr lang="cs-CZ" dirty="0"/>
              <a:t>(</a:t>
            </a:r>
            <a:r>
              <a:rPr lang="cs-CZ" dirty="0" err="1"/>
              <a:t>it</a:t>
            </a:r>
            <a:r>
              <a:rPr lang="cs-CZ" dirty="0"/>
              <a:t> </a:t>
            </a:r>
            <a:r>
              <a:rPr lang="cs-CZ" dirty="0" err="1"/>
              <a:t>is</a:t>
            </a:r>
            <a:r>
              <a:rPr lang="cs-CZ" dirty="0"/>
              <a:t> not </a:t>
            </a:r>
            <a:r>
              <a:rPr lang="cs-CZ" dirty="0" err="1"/>
              <a:t>written</a:t>
            </a:r>
            <a:r>
              <a:rPr lang="cs-CZ" dirty="0"/>
              <a:t> </a:t>
            </a:r>
            <a:r>
              <a:rPr lang="cs-CZ" dirty="0" err="1"/>
              <a:t>solely</a:t>
            </a:r>
            <a:r>
              <a:rPr lang="cs-CZ" dirty="0"/>
              <a:t> by </a:t>
            </a:r>
            <a:r>
              <a:rPr lang="cs-CZ" dirty="0" err="1"/>
              <a:t>your</a:t>
            </a:r>
            <a:r>
              <a:rPr lang="cs-CZ" dirty="0"/>
              <a:t> </a:t>
            </a:r>
            <a:r>
              <a:rPr lang="cs-CZ" dirty="0" err="1"/>
              <a:t>own</a:t>
            </a:r>
            <a:r>
              <a:rPr lang="cs-CZ" dirty="0"/>
              <a:t> hand)</a:t>
            </a:r>
            <a:endParaRPr lang="en-GB" dirty="0"/>
          </a:p>
        </p:txBody>
      </p:sp>
    </p:spTree>
    <p:extLst>
      <p:ext uri="{BB962C8B-B14F-4D97-AF65-F5344CB8AC3E}">
        <p14:creationId xmlns:p14="http://schemas.microsoft.com/office/powerpoint/2010/main" val="1177994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3ECBB-E0B0-BE4B-4F6F-24AEDAD8793E}"/>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E836719-5759-A02A-C404-CC5711A64600}"/>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8</a:t>
            </a:r>
            <a:endParaRPr lang="en-US" dirty="0"/>
          </a:p>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Tree>
    <p:extLst>
      <p:ext uri="{BB962C8B-B14F-4D97-AF65-F5344CB8AC3E}">
        <p14:creationId xmlns:p14="http://schemas.microsoft.com/office/powerpoint/2010/main" val="117690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78B73-4E7A-0442-4865-28F45F2F13F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2C0C96-76AC-B095-5E9F-0FC04D3DA121}"/>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3DC03F32-2DA0-311F-F526-6DAE2015E5C7}"/>
              </a:ext>
            </a:extLst>
          </p:cNvPr>
          <p:cNvSpPr>
            <a:spLocks noGrp="1"/>
          </p:cNvSpPr>
          <p:nvPr>
            <p:ph sz="quarter" idx="13"/>
          </p:nvPr>
        </p:nvSpPr>
        <p:spPr>
          <a:xfrm>
            <a:off x="838200" y="2212429"/>
            <a:ext cx="10515600" cy="3964534"/>
          </a:xfrm>
        </p:spPr>
        <p:txBody>
          <a:bodyPr>
            <a:normAutofit fontScale="92500" lnSpcReduction="20000"/>
          </a:bodyPr>
          <a:lstStyle/>
          <a:p>
            <a:r>
              <a:rPr lang="cs-CZ" dirty="0" err="1"/>
              <a:t>succession</a:t>
            </a:r>
            <a:r>
              <a:rPr lang="cs-CZ" dirty="0"/>
              <a:t> by </a:t>
            </a:r>
            <a:r>
              <a:rPr lang="cs-CZ" dirty="0" err="1"/>
              <a:t>operation</a:t>
            </a:r>
            <a:r>
              <a:rPr lang="cs-CZ" dirty="0"/>
              <a:t> </a:t>
            </a:r>
            <a:r>
              <a:rPr lang="cs-CZ" dirty="0" err="1"/>
              <a:t>of</a:t>
            </a:r>
            <a:r>
              <a:rPr lang="cs-CZ" dirty="0"/>
              <a:t> </a:t>
            </a:r>
            <a:r>
              <a:rPr lang="cs-CZ" dirty="0" err="1"/>
              <a:t>law</a:t>
            </a:r>
            <a:endParaRPr lang="cs-CZ" dirty="0"/>
          </a:p>
          <a:p>
            <a:endParaRPr lang="cs-CZ" dirty="0"/>
          </a:p>
          <a:p>
            <a:r>
              <a:rPr lang="cs-CZ" dirty="0" err="1"/>
              <a:t>takes</a:t>
            </a:r>
            <a:r>
              <a:rPr lang="cs-CZ" dirty="0"/>
              <a:t> place </a:t>
            </a:r>
            <a:r>
              <a:rPr lang="cs-CZ" dirty="0" err="1"/>
              <a:t>when</a:t>
            </a:r>
            <a:r>
              <a:rPr lang="cs-CZ" dirty="0"/>
              <a:t> </a:t>
            </a:r>
            <a:r>
              <a:rPr lang="cs-CZ" dirty="0" err="1"/>
              <a:t>there</a:t>
            </a:r>
            <a:r>
              <a:rPr lang="cs-CZ" dirty="0"/>
              <a:t> </a:t>
            </a:r>
            <a:r>
              <a:rPr lang="cs-CZ" dirty="0" err="1"/>
              <a:t>is</a:t>
            </a:r>
            <a:r>
              <a:rPr lang="cs-CZ" dirty="0"/>
              <a:t> no </a:t>
            </a:r>
            <a:r>
              <a:rPr lang="cs-CZ" dirty="0" err="1"/>
              <a:t>succession</a:t>
            </a:r>
            <a:r>
              <a:rPr lang="cs-CZ" dirty="0"/>
              <a:t> </a:t>
            </a:r>
            <a:r>
              <a:rPr lang="cs-CZ" dirty="0" err="1"/>
              <a:t>based</a:t>
            </a:r>
            <a:r>
              <a:rPr lang="cs-CZ" dirty="0"/>
              <a:t> on inheritance </a:t>
            </a:r>
            <a:r>
              <a:rPr lang="cs-CZ" dirty="0" err="1"/>
              <a:t>contract</a:t>
            </a:r>
            <a:r>
              <a:rPr lang="cs-CZ" dirty="0"/>
              <a:t> </a:t>
            </a:r>
            <a:r>
              <a:rPr lang="cs-CZ" dirty="0" err="1"/>
              <a:t>or</a:t>
            </a:r>
            <a:r>
              <a:rPr lang="cs-CZ" dirty="0"/>
              <a:t> testament</a:t>
            </a:r>
          </a:p>
          <a:p>
            <a:endParaRPr lang="cs-CZ" dirty="0"/>
          </a:p>
          <a:p>
            <a:r>
              <a:rPr lang="cs-CZ" dirty="0"/>
              <a:t>in </a:t>
            </a:r>
            <a:r>
              <a:rPr lang="cs-CZ" dirty="0" err="1"/>
              <a:t>european</a:t>
            </a:r>
            <a:r>
              <a:rPr lang="cs-CZ" dirty="0"/>
              <a:t> </a:t>
            </a:r>
            <a:r>
              <a:rPr lang="cs-CZ" dirty="0" err="1"/>
              <a:t>context</a:t>
            </a:r>
            <a:r>
              <a:rPr lang="cs-CZ" dirty="0"/>
              <a:t> </a:t>
            </a:r>
            <a:r>
              <a:rPr lang="cs-CZ" dirty="0" err="1"/>
              <a:t>usually</a:t>
            </a:r>
            <a:r>
              <a:rPr lang="cs-CZ" dirty="0"/>
              <a:t> </a:t>
            </a:r>
            <a:r>
              <a:rPr lang="cs-CZ" dirty="0" err="1"/>
              <a:t>based</a:t>
            </a:r>
            <a:r>
              <a:rPr lang="cs-CZ" dirty="0"/>
              <a:t> on </a:t>
            </a:r>
            <a:r>
              <a:rPr lang="cs-CZ" dirty="0" err="1"/>
              <a:t>family</a:t>
            </a:r>
            <a:r>
              <a:rPr lang="cs-CZ" dirty="0"/>
              <a:t> </a:t>
            </a:r>
            <a:r>
              <a:rPr lang="cs-CZ" dirty="0" err="1"/>
              <a:t>lineage</a:t>
            </a:r>
            <a:endParaRPr lang="cs-CZ" dirty="0"/>
          </a:p>
          <a:p>
            <a:endParaRPr lang="cs-CZ" dirty="0"/>
          </a:p>
          <a:p>
            <a:r>
              <a:rPr lang="cs-CZ" dirty="0"/>
              <a:t>in </a:t>
            </a:r>
            <a:r>
              <a:rPr lang="cs-CZ" dirty="0" err="1"/>
              <a:t>european</a:t>
            </a:r>
            <a:r>
              <a:rPr lang="cs-CZ" dirty="0"/>
              <a:t> </a:t>
            </a:r>
            <a:r>
              <a:rPr lang="cs-CZ" dirty="0" err="1"/>
              <a:t>context</a:t>
            </a:r>
            <a:r>
              <a:rPr lang="cs-CZ" dirty="0"/>
              <a:t> </a:t>
            </a:r>
            <a:r>
              <a:rPr lang="cs-CZ" dirty="0" err="1"/>
              <a:t>members</a:t>
            </a:r>
            <a:r>
              <a:rPr lang="cs-CZ" dirty="0"/>
              <a:t> </a:t>
            </a:r>
            <a:r>
              <a:rPr lang="cs-CZ" dirty="0" err="1"/>
              <a:t>of</a:t>
            </a:r>
            <a:r>
              <a:rPr lang="cs-CZ" dirty="0"/>
              <a:t> </a:t>
            </a:r>
            <a:r>
              <a:rPr lang="cs-CZ" dirty="0" err="1"/>
              <a:t>family</a:t>
            </a:r>
            <a:r>
              <a:rPr lang="cs-CZ" dirty="0"/>
              <a:t> </a:t>
            </a:r>
            <a:r>
              <a:rPr lang="cs-CZ" dirty="0" err="1"/>
              <a:t>usually</a:t>
            </a:r>
            <a:r>
              <a:rPr lang="cs-CZ" dirty="0"/>
              <a:t> </a:t>
            </a:r>
            <a:r>
              <a:rPr lang="cs-CZ" dirty="0" err="1"/>
              <a:t>sorted</a:t>
            </a:r>
            <a:r>
              <a:rPr lang="cs-CZ" dirty="0"/>
              <a:t> </a:t>
            </a:r>
            <a:r>
              <a:rPr lang="cs-CZ" dirty="0" err="1"/>
              <a:t>from</a:t>
            </a:r>
            <a:r>
              <a:rPr lang="cs-CZ" dirty="0"/>
              <a:t> </a:t>
            </a:r>
            <a:r>
              <a:rPr lang="cs-CZ" dirty="0" err="1"/>
              <a:t>close</a:t>
            </a:r>
            <a:r>
              <a:rPr lang="cs-CZ" dirty="0"/>
              <a:t> to more </a:t>
            </a:r>
            <a:r>
              <a:rPr lang="cs-CZ" dirty="0" err="1"/>
              <a:t>distant</a:t>
            </a:r>
            <a:r>
              <a:rPr lang="cs-CZ" dirty="0"/>
              <a:t> </a:t>
            </a:r>
            <a:r>
              <a:rPr lang="cs-CZ" dirty="0" err="1"/>
              <a:t>relatives</a:t>
            </a:r>
            <a:endParaRPr lang="cs-CZ" dirty="0"/>
          </a:p>
          <a:p>
            <a:endParaRPr lang="cs-CZ" dirty="0"/>
          </a:p>
          <a:p>
            <a:r>
              <a:rPr lang="cs-CZ" dirty="0"/>
              <a:t>in </a:t>
            </a:r>
            <a:r>
              <a:rPr lang="cs-CZ" dirty="0" err="1"/>
              <a:t>european</a:t>
            </a:r>
            <a:r>
              <a:rPr lang="cs-CZ" dirty="0"/>
              <a:t> </a:t>
            </a:r>
            <a:r>
              <a:rPr lang="cs-CZ" dirty="0" err="1"/>
              <a:t>context</a:t>
            </a:r>
            <a:r>
              <a:rPr lang="cs-CZ" dirty="0"/>
              <a:t> </a:t>
            </a:r>
            <a:r>
              <a:rPr lang="cs-CZ" b="1" dirty="0"/>
              <a:t>no </a:t>
            </a:r>
            <a:r>
              <a:rPr lang="cs-CZ" b="1" dirty="0" err="1"/>
              <a:t>discrimination</a:t>
            </a:r>
            <a:r>
              <a:rPr lang="cs-CZ" dirty="0"/>
              <a:t> </a:t>
            </a:r>
            <a:r>
              <a:rPr lang="cs-CZ" dirty="0" err="1"/>
              <a:t>based</a:t>
            </a:r>
            <a:r>
              <a:rPr lang="cs-CZ" dirty="0"/>
              <a:t> on sex and </a:t>
            </a:r>
            <a:r>
              <a:rPr lang="cs-CZ" dirty="0" err="1"/>
              <a:t>origin</a:t>
            </a:r>
            <a:r>
              <a:rPr lang="cs-CZ" dirty="0"/>
              <a:t> (</a:t>
            </a:r>
            <a:r>
              <a:rPr lang="cs-CZ" dirty="0" err="1"/>
              <a:t>legitimate</a:t>
            </a:r>
            <a:r>
              <a:rPr lang="cs-CZ" dirty="0"/>
              <a:t> </a:t>
            </a:r>
            <a:r>
              <a:rPr lang="cs-CZ" dirty="0" err="1"/>
              <a:t>or</a:t>
            </a:r>
            <a:r>
              <a:rPr lang="cs-CZ" dirty="0"/>
              <a:t> </a:t>
            </a:r>
            <a:r>
              <a:rPr lang="cs-CZ" dirty="0" err="1"/>
              <a:t>illegitimate</a:t>
            </a:r>
            <a:r>
              <a:rPr lang="cs-CZ" dirty="0"/>
              <a:t> </a:t>
            </a:r>
            <a:r>
              <a:rPr lang="cs-CZ" dirty="0" err="1"/>
              <a:t>children</a:t>
            </a:r>
            <a:r>
              <a:rPr lang="cs-CZ" dirty="0"/>
              <a:t>)</a:t>
            </a:r>
          </a:p>
          <a:p>
            <a:endParaRPr lang="cs-CZ" dirty="0"/>
          </a:p>
          <a:p>
            <a:endParaRPr lang="cs-CZ" dirty="0"/>
          </a:p>
          <a:p>
            <a:r>
              <a:rPr lang="cs-CZ" dirty="0"/>
              <a:t>Q1: </a:t>
            </a:r>
            <a:r>
              <a:rPr lang="cs-CZ" dirty="0" err="1"/>
              <a:t>How</a:t>
            </a:r>
            <a:r>
              <a:rPr lang="cs-CZ" dirty="0"/>
              <a:t> far </a:t>
            </a:r>
            <a:r>
              <a:rPr lang="cs-CZ" dirty="0" err="1"/>
              <a:t>shall</a:t>
            </a:r>
            <a:r>
              <a:rPr lang="cs-CZ" dirty="0"/>
              <a:t> </a:t>
            </a:r>
            <a:r>
              <a:rPr lang="cs-CZ" dirty="0" err="1"/>
              <a:t>the</a:t>
            </a:r>
            <a:r>
              <a:rPr lang="cs-CZ" dirty="0"/>
              <a:t> </a:t>
            </a:r>
            <a:r>
              <a:rPr lang="cs-CZ" dirty="0" err="1"/>
              <a:t>intestate</a:t>
            </a:r>
            <a:r>
              <a:rPr lang="cs-CZ" dirty="0"/>
              <a:t> </a:t>
            </a:r>
            <a:r>
              <a:rPr lang="cs-CZ" dirty="0" err="1"/>
              <a:t>succesion</a:t>
            </a:r>
            <a:r>
              <a:rPr lang="cs-CZ" dirty="0"/>
              <a:t> go in </a:t>
            </a:r>
            <a:r>
              <a:rPr lang="cs-CZ" dirty="0" err="1"/>
              <a:t>family</a:t>
            </a:r>
            <a:r>
              <a:rPr lang="cs-CZ" dirty="0"/>
              <a:t> </a:t>
            </a:r>
            <a:r>
              <a:rPr lang="cs-CZ" dirty="0" err="1"/>
              <a:t>lienage</a:t>
            </a:r>
            <a:r>
              <a:rPr lang="cs-CZ" dirty="0"/>
              <a:t>?</a:t>
            </a:r>
          </a:p>
          <a:p>
            <a:r>
              <a:rPr lang="cs-CZ" dirty="0"/>
              <a:t>Q2: </a:t>
            </a:r>
            <a:r>
              <a:rPr lang="cs-CZ" dirty="0" err="1"/>
              <a:t>Shall</a:t>
            </a:r>
            <a:r>
              <a:rPr lang="cs-CZ" dirty="0"/>
              <a:t> a </a:t>
            </a:r>
            <a:r>
              <a:rPr lang="cs-CZ" dirty="0" err="1"/>
              <a:t>cohabiting</a:t>
            </a:r>
            <a:r>
              <a:rPr lang="cs-CZ" dirty="0"/>
              <a:t> (not </a:t>
            </a:r>
            <a:r>
              <a:rPr lang="cs-CZ" dirty="0" err="1"/>
              <a:t>married</a:t>
            </a:r>
            <a:r>
              <a:rPr lang="cs-CZ" dirty="0"/>
              <a:t>, but </a:t>
            </a:r>
            <a:r>
              <a:rPr lang="cs-CZ" dirty="0" err="1"/>
              <a:t>living</a:t>
            </a:r>
            <a:r>
              <a:rPr lang="cs-CZ" dirty="0"/>
              <a:t> as </a:t>
            </a:r>
            <a:r>
              <a:rPr lang="cs-CZ" dirty="0" err="1"/>
              <a:t>being</a:t>
            </a:r>
            <a:r>
              <a:rPr lang="cs-CZ" dirty="0"/>
              <a:t> so) person </a:t>
            </a:r>
            <a:r>
              <a:rPr lang="cs-CZ" dirty="0" err="1"/>
              <a:t>inherit</a:t>
            </a:r>
            <a:r>
              <a:rPr lang="cs-CZ" dirty="0"/>
              <a:t> as </a:t>
            </a:r>
            <a:r>
              <a:rPr lang="cs-CZ" dirty="0" err="1"/>
              <a:t>well</a:t>
            </a:r>
            <a:r>
              <a:rPr lang="cs-CZ" dirty="0"/>
              <a:t>?</a:t>
            </a:r>
          </a:p>
          <a:p>
            <a:endParaRPr lang="cs-CZ" dirty="0"/>
          </a:p>
        </p:txBody>
      </p:sp>
    </p:spTree>
    <p:extLst>
      <p:ext uri="{BB962C8B-B14F-4D97-AF65-F5344CB8AC3E}">
        <p14:creationId xmlns:p14="http://schemas.microsoft.com/office/powerpoint/2010/main" val="304786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5D2FE-83E9-C8A8-371F-48A48B5F99D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3D1B54-2FF5-DF33-DF0A-314E807EC920}"/>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8D5DC4E0-14C1-5008-02FF-8F08C60CD802}"/>
              </a:ext>
            </a:extLst>
          </p:cNvPr>
          <p:cNvSpPr>
            <a:spLocks noGrp="1"/>
          </p:cNvSpPr>
          <p:nvPr>
            <p:ph sz="quarter" idx="13"/>
          </p:nvPr>
        </p:nvSpPr>
        <p:spPr>
          <a:xfrm>
            <a:off x="838200" y="2212429"/>
            <a:ext cx="10515600" cy="3964534"/>
          </a:xfrm>
        </p:spPr>
        <p:txBody>
          <a:bodyPr>
            <a:normAutofit/>
          </a:bodyPr>
          <a:lstStyle/>
          <a:p>
            <a:r>
              <a:rPr lang="cs-CZ" b="1" dirty="0"/>
              <a:t>Q1: </a:t>
            </a:r>
            <a:r>
              <a:rPr lang="cs-CZ" b="1" dirty="0" err="1"/>
              <a:t>How</a:t>
            </a:r>
            <a:r>
              <a:rPr lang="cs-CZ" b="1" dirty="0"/>
              <a:t> far </a:t>
            </a:r>
            <a:r>
              <a:rPr lang="cs-CZ" b="1" dirty="0" err="1"/>
              <a:t>shall</a:t>
            </a:r>
            <a:r>
              <a:rPr lang="cs-CZ" b="1" dirty="0"/>
              <a:t> </a:t>
            </a:r>
            <a:r>
              <a:rPr lang="cs-CZ" b="1" dirty="0" err="1"/>
              <a:t>the</a:t>
            </a:r>
            <a:r>
              <a:rPr lang="cs-CZ" b="1" dirty="0"/>
              <a:t> </a:t>
            </a:r>
            <a:r>
              <a:rPr lang="cs-CZ" b="1" dirty="0" err="1"/>
              <a:t>intestate</a:t>
            </a:r>
            <a:r>
              <a:rPr lang="cs-CZ" b="1" dirty="0"/>
              <a:t> </a:t>
            </a:r>
            <a:r>
              <a:rPr lang="cs-CZ" b="1" dirty="0" err="1"/>
              <a:t>succesion</a:t>
            </a:r>
            <a:r>
              <a:rPr lang="cs-CZ" b="1" dirty="0"/>
              <a:t> go in </a:t>
            </a:r>
            <a:r>
              <a:rPr lang="cs-CZ" b="1" dirty="0" err="1"/>
              <a:t>family</a:t>
            </a:r>
            <a:r>
              <a:rPr lang="cs-CZ" b="1" dirty="0"/>
              <a:t> </a:t>
            </a:r>
            <a:r>
              <a:rPr lang="cs-CZ" b="1" dirty="0" err="1"/>
              <a:t>lienage</a:t>
            </a:r>
            <a:r>
              <a:rPr lang="cs-CZ" b="1" dirty="0"/>
              <a:t>?</a:t>
            </a:r>
          </a:p>
          <a:p>
            <a:r>
              <a:rPr lang="cs-CZ" dirty="0" err="1"/>
              <a:t>the</a:t>
            </a:r>
            <a:r>
              <a:rPr lang="cs-CZ" dirty="0"/>
              <a:t> risk </a:t>
            </a:r>
            <a:r>
              <a:rPr lang="cs-CZ" dirty="0" err="1"/>
              <a:t>of</a:t>
            </a:r>
            <a:r>
              <a:rPr lang="cs-CZ" dirty="0"/>
              <a:t> so </a:t>
            </a:r>
            <a:r>
              <a:rPr lang="cs-CZ" dirty="0" err="1"/>
              <a:t>called</a:t>
            </a:r>
            <a:r>
              <a:rPr lang="cs-CZ" dirty="0"/>
              <a:t> </a:t>
            </a:r>
            <a:r>
              <a:rPr lang="cs-CZ" b="1" i="1" dirty="0"/>
              <a:t>„</a:t>
            </a:r>
            <a:r>
              <a:rPr lang="cs-CZ" b="1" i="1" dirty="0" err="1"/>
              <a:t>smiling</a:t>
            </a:r>
            <a:r>
              <a:rPr lang="cs-CZ" b="1" i="1" dirty="0"/>
              <a:t> </a:t>
            </a:r>
            <a:r>
              <a:rPr lang="cs-CZ" b="1" i="1" dirty="0" err="1"/>
              <a:t>heirs</a:t>
            </a:r>
            <a:r>
              <a:rPr lang="cs-CZ" b="1" i="1" dirty="0"/>
              <a:t>“</a:t>
            </a:r>
          </a:p>
          <a:p>
            <a:endParaRPr lang="cs-CZ" dirty="0"/>
          </a:p>
          <a:p>
            <a:r>
              <a:rPr lang="cs-CZ" dirty="0" err="1"/>
              <a:t>Example</a:t>
            </a:r>
            <a:r>
              <a:rPr lang="cs-CZ" dirty="0"/>
              <a:t> in Czech Civil </a:t>
            </a:r>
            <a:r>
              <a:rPr lang="cs-CZ" dirty="0" err="1"/>
              <a:t>Code</a:t>
            </a:r>
            <a:r>
              <a:rPr lang="cs-CZ" dirty="0"/>
              <a:t>: </a:t>
            </a:r>
            <a:r>
              <a:rPr lang="cs-CZ" dirty="0" err="1"/>
              <a:t>six</a:t>
            </a:r>
            <a:r>
              <a:rPr lang="cs-CZ" dirty="0"/>
              <a:t> </a:t>
            </a:r>
            <a:r>
              <a:rPr lang="cs-CZ" dirty="0" err="1"/>
              <a:t>classes</a:t>
            </a:r>
            <a:r>
              <a:rPr lang="cs-CZ" dirty="0"/>
              <a:t> </a:t>
            </a:r>
            <a:r>
              <a:rPr lang="cs-CZ" dirty="0" err="1"/>
              <a:t>of</a:t>
            </a:r>
            <a:r>
              <a:rPr lang="cs-CZ" dirty="0"/>
              <a:t> </a:t>
            </a:r>
            <a:r>
              <a:rPr lang="cs-CZ" dirty="0" err="1"/>
              <a:t>intestate</a:t>
            </a:r>
            <a:r>
              <a:rPr lang="cs-CZ" dirty="0"/>
              <a:t> </a:t>
            </a:r>
            <a:r>
              <a:rPr lang="cs-CZ" dirty="0" err="1"/>
              <a:t>heirs</a:t>
            </a:r>
            <a:endParaRPr lang="cs-CZ" dirty="0"/>
          </a:p>
          <a:p>
            <a:endParaRPr lang="cs-CZ" dirty="0"/>
          </a:p>
          <a:p>
            <a:r>
              <a:rPr lang="cs-CZ" dirty="0"/>
              <a:t>1st </a:t>
            </a:r>
            <a:r>
              <a:rPr lang="cs-CZ" dirty="0" err="1"/>
              <a:t>class</a:t>
            </a:r>
            <a:r>
              <a:rPr lang="cs-CZ" dirty="0"/>
              <a:t>: </a:t>
            </a:r>
            <a:r>
              <a:rPr lang="cs-CZ" dirty="0" err="1"/>
              <a:t>spouse</a:t>
            </a:r>
            <a:r>
              <a:rPr lang="cs-CZ" dirty="0"/>
              <a:t>, </a:t>
            </a:r>
            <a:r>
              <a:rPr lang="cs-CZ" dirty="0" err="1"/>
              <a:t>children</a:t>
            </a:r>
            <a:r>
              <a:rPr lang="cs-CZ" dirty="0"/>
              <a:t> (+ </a:t>
            </a:r>
            <a:r>
              <a:rPr lang="cs-CZ" dirty="0" err="1"/>
              <a:t>offspring</a:t>
            </a:r>
            <a:r>
              <a:rPr lang="cs-CZ" dirty="0"/>
              <a:t>)</a:t>
            </a:r>
          </a:p>
          <a:p>
            <a:r>
              <a:rPr lang="cs-CZ" dirty="0"/>
              <a:t>2nd </a:t>
            </a:r>
            <a:r>
              <a:rPr lang="cs-CZ" dirty="0" err="1"/>
              <a:t>class</a:t>
            </a:r>
            <a:r>
              <a:rPr lang="cs-CZ" dirty="0"/>
              <a:t>: </a:t>
            </a:r>
            <a:r>
              <a:rPr lang="cs-CZ" dirty="0" err="1"/>
              <a:t>spouse</a:t>
            </a:r>
            <a:r>
              <a:rPr lang="cs-CZ" dirty="0"/>
              <a:t>, </a:t>
            </a:r>
            <a:r>
              <a:rPr lang="cs-CZ" dirty="0" err="1"/>
              <a:t>parents</a:t>
            </a:r>
            <a:r>
              <a:rPr lang="cs-CZ" dirty="0"/>
              <a:t>, </a:t>
            </a:r>
            <a:r>
              <a:rPr lang="cs-CZ" dirty="0" err="1"/>
              <a:t>cohabiting</a:t>
            </a:r>
            <a:r>
              <a:rPr lang="cs-CZ" dirty="0"/>
              <a:t> person</a:t>
            </a:r>
          </a:p>
          <a:p>
            <a:r>
              <a:rPr lang="cs-CZ" dirty="0"/>
              <a:t>3rd </a:t>
            </a:r>
            <a:r>
              <a:rPr lang="cs-CZ" dirty="0" err="1"/>
              <a:t>class</a:t>
            </a:r>
            <a:r>
              <a:rPr lang="cs-CZ" dirty="0"/>
              <a:t>: </a:t>
            </a:r>
            <a:r>
              <a:rPr lang="cs-CZ" dirty="0" err="1"/>
              <a:t>siblings</a:t>
            </a:r>
            <a:r>
              <a:rPr lang="cs-CZ" dirty="0"/>
              <a:t>, </a:t>
            </a:r>
            <a:r>
              <a:rPr lang="cs-CZ" dirty="0" err="1"/>
              <a:t>nephews</a:t>
            </a:r>
            <a:r>
              <a:rPr lang="cs-CZ" dirty="0"/>
              <a:t>/</a:t>
            </a:r>
            <a:r>
              <a:rPr lang="cs-CZ" dirty="0" err="1"/>
              <a:t>nieces</a:t>
            </a:r>
            <a:r>
              <a:rPr lang="cs-CZ" dirty="0"/>
              <a:t>, </a:t>
            </a:r>
            <a:r>
              <a:rPr lang="cs-CZ" dirty="0" err="1"/>
              <a:t>cohabiting</a:t>
            </a:r>
            <a:r>
              <a:rPr lang="cs-CZ" dirty="0"/>
              <a:t> person</a:t>
            </a:r>
          </a:p>
          <a:p>
            <a:r>
              <a:rPr lang="cs-CZ" dirty="0"/>
              <a:t>4th </a:t>
            </a:r>
            <a:r>
              <a:rPr lang="cs-CZ" dirty="0" err="1"/>
              <a:t>class</a:t>
            </a:r>
            <a:r>
              <a:rPr lang="cs-CZ" dirty="0"/>
              <a:t>: </a:t>
            </a:r>
            <a:r>
              <a:rPr lang="cs-CZ" dirty="0" err="1"/>
              <a:t>grandparents</a:t>
            </a:r>
            <a:endParaRPr lang="cs-CZ" dirty="0"/>
          </a:p>
          <a:p>
            <a:r>
              <a:rPr lang="cs-CZ" dirty="0"/>
              <a:t>5th </a:t>
            </a:r>
            <a:r>
              <a:rPr lang="cs-CZ" dirty="0" err="1"/>
              <a:t>class</a:t>
            </a:r>
            <a:r>
              <a:rPr lang="cs-CZ" dirty="0"/>
              <a:t>: </a:t>
            </a:r>
            <a:r>
              <a:rPr lang="cs-CZ" dirty="0" err="1"/>
              <a:t>great-grandparents</a:t>
            </a:r>
            <a:endParaRPr lang="cs-CZ" dirty="0"/>
          </a:p>
          <a:p>
            <a:r>
              <a:rPr lang="cs-CZ" dirty="0"/>
              <a:t>6th </a:t>
            </a:r>
            <a:r>
              <a:rPr lang="cs-CZ" dirty="0" err="1"/>
              <a:t>class</a:t>
            </a:r>
            <a:r>
              <a:rPr lang="cs-CZ" dirty="0"/>
              <a:t>: </a:t>
            </a:r>
            <a:r>
              <a:rPr lang="cs-CZ" dirty="0" err="1"/>
              <a:t>uncle</a:t>
            </a:r>
            <a:r>
              <a:rPr lang="cs-CZ" dirty="0"/>
              <a:t>/</a:t>
            </a:r>
            <a:r>
              <a:rPr lang="cs-CZ" dirty="0" err="1"/>
              <a:t>aunt</a:t>
            </a:r>
            <a:r>
              <a:rPr lang="cs-CZ" dirty="0"/>
              <a:t>, </a:t>
            </a:r>
            <a:r>
              <a:rPr lang="cs-CZ" dirty="0" err="1"/>
              <a:t>cousins</a:t>
            </a:r>
            <a:r>
              <a:rPr lang="cs-CZ" dirty="0"/>
              <a:t>, </a:t>
            </a:r>
            <a:r>
              <a:rPr lang="cs-CZ" dirty="0" err="1"/>
              <a:t>childern</a:t>
            </a:r>
            <a:r>
              <a:rPr lang="cs-CZ" dirty="0"/>
              <a:t> </a:t>
            </a:r>
            <a:r>
              <a:rPr lang="cs-CZ" dirty="0" err="1"/>
              <a:t>of</a:t>
            </a:r>
            <a:r>
              <a:rPr lang="cs-CZ" dirty="0"/>
              <a:t> </a:t>
            </a:r>
            <a:r>
              <a:rPr lang="cs-CZ" dirty="0" err="1"/>
              <a:t>nephews</a:t>
            </a:r>
            <a:r>
              <a:rPr lang="cs-CZ" dirty="0"/>
              <a:t>/</a:t>
            </a:r>
            <a:r>
              <a:rPr lang="cs-CZ" dirty="0" err="1"/>
              <a:t>nieces</a:t>
            </a:r>
            <a:endParaRPr lang="cs-CZ" dirty="0"/>
          </a:p>
        </p:txBody>
      </p:sp>
    </p:spTree>
    <p:extLst>
      <p:ext uri="{BB962C8B-B14F-4D97-AF65-F5344CB8AC3E}">
        <p14:creationId xmlns:p14="http://schemas.microsoft.com/office/powerpoint/2010/main" val="356371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Notion</a:t>
            </a:r>
            <a:r>
              <a:rPr lang="cs-CZ" dirty="0"/>
              <a:t>: </a:t>
            </a:r>
            <a:r>
              <a:rPr lang="cs-CZ" dirty="0" err="1"/>
              <a:t>Law</a:t>
            </a:r>
            <a:r>
              <a:rPr lang="cs-CZ" dirty="0"/>
              <a:t> </a:t>
            </a:r>
            <a:r>
              <a:rPr lang="cs-CZ" dirty="0" err="1"/>
              <a:t>of</a:t>
            </a:r>
            <a:r>
              <a:rPr lang="cs-CZ" dirty="0"/>
              <a:t> </a:t>
            </a:r>
            <a:r>
              <a:rPr lang="cs-CZ" dirty="0" err="1"/>
              <a:t>Succession</a:t>
            </a:r>
            <a:endParaRPr lang="en-US"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4223-FB12-E074-98B4-BD774F000DE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7FEA5B-59D0-B64E-0004-4D7AF7C18851}"/>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F5CAA325-7E76-FF6D-45CE-7FDC34DEFA9D}"/>
              </a:ext>
            </a:extLst>
          </p:cNvPr>
          <p:cNvSpPr>
            <a:spLocks noGrp="1"/>
          </p:cNvSpPr>
          <p:nvPr>
            <p:ph sz="quarter" idx="13"/>
          </p:nvPr>
        </p:nvSpPr>
        <p:spPr>
          <a:xfrm>
            <a:off x="838200" y="2212429"/>
            <a:ext cx="10515600" cy="3964534"/>
          </a:xfrm>
        </p:spPr>
        <p:txBody>
          <a:bodyPr>
            <a:normAutofit/>
          </a:bodyPr>
          <a:lstStyle/>
          <a:p>
            <a:r>
              <a:rPr lang="cs-CZ" b="1" dirty="0"/>
              <a:t>Q2: </a:t>
            </a:r>
            <a:r>
              <a:rPr lang="cs-CZ" b="1" dirty="0" err="1"/>
              <a:t>Shall</a:t>
            </a:r>
            <a:r>
              <a:rPr lang="cs-CZ" b="1" dirty="0"/>
              <a:t> a </a:t>
            </a:r>
            <a:r>
              <a:rPr lang="cs-CZ" b="1" dirty="0" err="1"/>
              <a:t>cohabiting</a:t>
            </a:r>
            <a:r>
              <a:rPr lang="cs-CZ" b="1" dirty="0"/>
              <a:t> (not </a:t>
            </a:r>
            <a:r>
              <a:rPr lang="cs-CZ" b="1" dirty="0" err="1"/>
              <a:t>married</a:t>
            </a:r>
            <a:r>
              <a:rPr lang="cs-CZ" b="1" dirty="0"/>
              <a:t>, but </a:t>
            </a:r>
            <a:r>
              <a:rPr lang="cs-CZ" b="1" dirty="0" err="1"/>
              <a:t>living</a:t>
            </a:r>
            <a:r>
              <a:rPr lang="cs-CZ" b="1" dirty="0"/>
              <a:t> as </a:t>
            </a:r>
            <a:r>
              <a:rPr lang="cs-CZ" b="1" dirty="0" err="1"/>
              <a:t>being</a:t>
            </a:r>
            <a:r>
              <a:rPr lang="cs-CZ" b="1" dirty="0"/>
              <a:t> so) person </a:t>
            </a:r>
            <a:r>
              <a:rPr lang="cs-CZ" b="1" dirty="0" err="1"/>
              <a:t>inherit</a:t>
            </a:r>
            <a:r>
              <a:rPr lang="cs-CZ" b="1" dirty="0"/>
              <a:t> as </a:t>
            </a:r>
            <a:r>
              <a:rPr lang="cs-CZ" b="1" dirty="0" err="1"/>
              <a:t>well</a:t>
            </a:r>
            <a:r>
              <a:rPr lang="cs-CZ" b="1" dirty="0"/>
              <a:t>?</a:t>
            </a:r>
          </a:p>
          <a:p>
            <a:endParaRPr lang="cs-CZ" dirty="0"/>
          </a:p>
          <a:p>
            <a:r>
              <a:rPr lang="cs-CZ" dirty="0" err="1"/>
              <a:t>Under</a:t>
            </a:r>
            <a:r>
              <a:rPr lang="cs-CZ" dirty="0"/>
              <a:t> Czech Civil </a:t>
            </a:r>
            <a:r>
              <a:rPr lang="cs-CZ" dirty="0" err="1"/>
              <a:t>Law</a:t>
            </a:r>
            <a:r>
              <a:rPr lang="cs-CZ" dirty="0"/>
              <a:t> a </a:t>
            </a:r>
            <a:r>
              <a:rPr lang="cs-CZ" dirty="0" err="1"/>
              <a:t>tradition</a:t>
            </a:r>
            <a:r>
              <a:rPr lang="cs-CZ" dirty="0"/>
              <a:t> </a:t>
            </a:r>
            <a:r>
              <a:rPr lang="cs-CZ" dirty="0" err="1"/>
              <a:t>from</a:t>
            </a:r>
            <a:r>
              <a:rPr lang="cs-CZ" dirty="0"/>
              <a:t> 1950‘s (</a:t>
            </a:r>
            <a:r>
              <a:rPr lang="cs-CZ" dirty="0" err="1"/>
              <a:t>from</a:t>
            </a:r>
            <a:r>
              <a:rPr lang="cs-CZ" dirty="0"/>
              <a:t> Civil </a:t>
            </a:r>
            <a:r>
              <a:rPr lang="cs-CZ" dirty="0" err="1"/>
              <a:t>Code</a:t>
            </a:r>
            <a:r>
              <a:rPr lang="cs-CZ" dirty="0"/>
              <a:t> No. 141/1950 </a:t>
            </a:r>
            <a:r>
              <a:rPr lang="cs-CZ" dirty="0" err="1"/>
              <a:t>Coll</a:t>
            </a:r>
            <a:r>
              <a:rPr lang="cs-CZ" dirty="0"/>
              <a:t>.)</a:t>
            </a:r>
          </a:p>
          <a:p>
            <a:endParaRPr lang="cs-CZ" dirty="0"/>
          </a:p>
          <a:p>
            <a:r>
              <a:rPr lang="cs-CZ" b="1" dirty="0"/>
              <a:t>In 2nd </a:t>
            </a:r>
            <a:r>
              <a:rPr lang="cs-CZ" b="1" dirty="0" err="1"/>
              <a:t>class</a:t>
            </a:r>
            <a:r>
              <a:rPr lang="cs-CZ" dirty="0"/>
              <a:t> not </a:t>
            </a:r>
            <a:r>
              <a:rPr lang="cs-CZ" dirty="0" err="1"/>
              <a:t>allowed</a:t>
            </a:r>
            <a:r>
              <a:rPr lang="cs-CZ" dirty="0"/>
              <a:t> to </a:t>
            </a:r>
            <a:r>
              <a:rPr lang="cs-CZ" dirty="0" err="1"/>
              <a:t>inherit</a:t>
            </a:r>
            <a:r>
              <a:rPr lang="cs-CZ" dirty="0"/>
              <a:t> as a single-person </a:t>
            </a:r>
            <a:r>
              <a:rPr lang="cs-CZ" dirty="0" err="1"/>
              <a:t>heir</a:t>
            </a:r>
            <a:endParaRPr lang="cs-CZ" dirty="0"/>
          </a:p>
          <a:p>
            <a:endParaRPr lang="cs-CZ" dirty="0"/>
          </a:p>
          <a:p>
            <a:r>
              <a:rPr lang="cs-CZ" dirty="0"/>
              <a:t>= </a:t>
            </a:r>
            <a:r>
              <a:rPr lang="cs-CZ" dirty="0" err="1"/>
              <a:t>allowed</a:t>
            </a:r>
            <a:r>
              <a:rPr lang="cs-CZ" dirty="0"/>
              <a:t> to </a:t>
            </a:r>
            <a:r>
              <a:rPr lang="cs-CZ" dirty="0" err="1"/>
              <a:t>inherit</a:t>
            </a:r>
            <a:r>
              <a:rPr lang="cs-CZ" dirty="0"/>
              <a:t> no more </a:t>
            </a:r>
            <a:r>
              <a:rPr lang="cs-CZ" dirty="0" err="1"/>
              <a:t>than</a:t>
            </a:r>
            <a:r>
              <a:rPr lang="cs-CZ" dirty="0"/>
              <a:t> ½ </a:t>
            </a:r>
            <a:r>
              <a:rPr lang="cs-CZ" dirty="0" err="1"/>
              <a:t>share</a:t>
            </a:r>
            <a:r>
              <a:rPr lang="cs-CZ" dirty="0"/>
              <a:t> (</a:t>
            </a:r>
            <a:r>
              <a:rPr lang="cs-CZ" dirty="0" err="1"/>
              <a:t>together</a:t>
            </a:r>
            <a:r>
              <a:rPr lang="cs-CZ" dirty="0"/>
              <a:t> </a:t>
            </a:r>
            <a:r>
              <a:rPr lang="cs-CZ" dirty="0" err="1"/>
              <a:t>with</a:t>
            </a:r>
            <a:r>
              <a:rPr lang="cs-CZ" dirty="0"/>
              <a:t> e. g. </a:t>
            </a:r>
            <a:r>
              <a:rPr lang="cs-CZ" dirty="0" err="1"/>
              <a:t>spouse</a:t>
            </a:r>
            <a:r>
              <a:rPr lang="cs-CZ" dirty="0"/>
              <a:t> </a:t>
            </a:r>
            <a:r>
              <a:rPr lang="cs-CZ" dirty="0" err="1"/>
              <a:t>or</a:t>
            </a:r>
            <a:r>
              <a:rPr lang="cs-CZ" dirty="0"/>
              <a:t> </a:t>
            </a:r>
            <a:r>
              <a:rPr lang="cs-CZ" dirty="0" err="1"/>
              <a:t>parent</a:t>
            </a:r>
            <a:r>
              <a:rPr lang="cs-CZ" dirty="0"/>
              <a:t>)</a:t>
            </a:r>
          </a:p>
          <a:p>
            <a:endParaRPr lang="cs-CZ" dirty="0"/>
          </a:p>
          <a:p>
            <a:endParaRPr lang="cs-CZ" dirty="0"/>
          </a:p>
          <a:p>
            <a:r>
              <a:rPr lang="cs-CZ" b="1" dirty="0"/>
              <a:t>In 3rd </a:t>
            </a:r>
            <a:r>
              <a:rPr lang="cs-CZ" b="1" dirty="0" err="1"/>
              <a:t>class</a:t>
            </a:r>
            <a:r>
              <a:rPr lang="cs-CZ" dirty="0"/>
              <a:t> </a:t>
            </a:r>
            <a:r>
              <a:rPr lang="cs-CZ" dirty="0" err="1"/>
              <a:t>allowed</a:t>
            </a:r>
            <a:r>
              <a:rPr lang="cs-CZ" dirty="0"/>
              <a:t> to </a:t>
            </a:r>
            <a:r>
              <a:rPr lang="cs-CZ" dirty="0" err="1"/>
              <a:t>inherit</a:t>
            </a:r>
            <a:r>
              <a:rPr lang="cs-CZ" dirty="0"/>
              <a:t> as a single-person </a:t>
            </a:r>
            <a:r>
              <a:rPr lang="cs-CZ" dirty="0" err="1"/>
              <a:t>heir</a:t>
            </a:r>
            <a:endParaRPr lang="cs-CZ" dirty="0"/>
          </a:p>
        </p:txBody>
      </p:sp>
    </p:spTree>
    <p:extLst>
      <p:ext uri="{BB962C8B-B14F-4D97-AF65-F5344CB8AC3E}">
        <p14:creationId xmlns:p14="http://schemas.microsoft.com/office/powerpoint/2010/main" val="390769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6D7D-2069-5B15-2D65-4DDA6F7D09EA}"/>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0F1F8811-1DAD-E717-F53F-0009F4C2CB09}"/>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9</a:t>
            </a:r>
            <a:endParaRPr lang="en-US" dirty="0"/>
          </a:p>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Tree>
    <p:extLst>
      <p:ext uri="{BB962C8B-B14F-4D97-AF65-F5344CB8AC3E}">
        <p14:creationId xmlns:p14="http://schemas.microsoft.com/office/powerpoint/2010/main" val="924697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9F5C-D380-4E6E-C3DE-992F9983A3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8512E74-7823-0CAC-0373-BF815CFE2525}"/>
              </a:ext>
            </a:extLst>
          </p:cNvPr>
          <p:cNvSpPr>
            <a:spLocks noGrp="1"/>
          </p:cNvSpPr>
          <p:nvPr>
            <p:ph type="title"/>
          </p:nvPr>
        </p:nvSpPr>
        <p:spPr>
          <a:xfrm>
            <a:off x="838200" y="1036717"/>
            <a:ext cx="10515600" cy="992057"/>
          </a:xfrm>
        </p:spPr>
        <p:txBody>
          <a:bodyPr/>
          <a:lstStyle/>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
        <p:nvSpPr>
          <p:cNvPr id="4" name="Zástupný text 3">
            <a:extLst>
              <a:ext uri="{FF2B5EF4-FFF2-40B4-BE49-F238E27FC236}">
                <a16:creationId xmlns:a16="http://schemas.microsoft.com/office/drawing/2014/main" id="{C6D5552E-DD88-E36B-AE5A-A58B0BAD7AC6}"/>
              </a:ext>
            </a:extLst>
          </p:cNvPr>
          <p:cNvSpPr>
            <a:spLocks noGrp="1"/>
          </p:cNvSpPr>
          <p:nvPr>
            <p:ph sz="quarter" idx="13"/>
          </p:nvPr>
        </p:nvSpPr>
        <p:spPr>
          <a:xfrm>
            <a:off x="838200" y="2212429"/>
            <a:ext cx="10515600" cy="3964534"/>
          </a:xfrm>
        </p:spPr>
        <p:txBody>
          <a:bodyPr>
            <a:normAutofit/>
          </a:bodyPr>
          <a:lstStyle/>
          <a:p>
            <a:r>
              <a:rPr lang="cs-CZ" dirty="0" err="1"/>
              <a:t>The</a:t>
            </a:r>
            <a:r>
              <a:rPr lang="cs-CZ" dirty="0"/>
              <a:t> </a:t>
            </a:r>
            <a:r>
              <a:rPr lang="cs-CZ" dirty="0" err="1"/>
              <a:t>principle</a:t>
            </a:r>
            <a:r>
              <a:rPr lang="cs-CZ" dirty="0"/>
              <a:t> </a:t>
            </a:r>
            <a:r>
              <a:rPr lang="cs-CZ" dirty="0" err="1"/>
              <a:t>of</a:t>
            </a:r>
            <a:r>
              <a:rPr lang="cs-CZ" dirty="0"/>
              <a:t> </a:t>
            </a:r>
            <a:r>
              <a:rPr lang="cs-CZ" dirty="0" err="1"/>
              <a:t>familiarization</a:t>
            </a:r>
            <a:r>
              <a:rPr lang="cs-CZ" dirty="0"/>
              <a:t> </a:t>
            </a:r>
            <a:r>
              <a:rPr lang="cs-CZ" b="1" dirty="0"/>
              <a:t>in </a:t>
            </a:r>
            <a:r>
              <a:rPr lang="cs-CZ" b="1" dirty="0" err="1"/>
              <a:t>contrast</a:t>
            </a:r>
            <a:r>
              <a:rPr lang="cs-CZ" b="1" dirty="0"/>
              <a:t> </a:t>
            </a:r>
            <a:r>
              <a:rPr lang="cs-CZ" b="1" dirty="0" err="1"/>
              <a:t>with</a:t>
            </a:r>
            <a:r>
              <a:rPr lang="cs-CZ" b="1" dirty="0"/>
              <a:t> </a:t>
            </a:r>
            <a:r>
              <a:rPr lang="cs-CZ" dirty="0" err="1"/>
              <a:t>the</a:t>
            </a:r>
            <a:r>
              <a:rPr lang="cs-CZ" dirty="0"/>
              <a:t> </a:t>
            </a:r>
            <a:r>
              <a:rPr lang="cs-CZ" dirty="0" err="1"/>
              <a:t>principle</a:t>
            </a:r>
            <a:r>
              <a:rPr lang="cs-CZ" dirty="0"/>
              <a:t> </a:t>
            </a:r>
            <a:r>
              <a:rPr lang="cs-CZ" dirty="0" err="1"/>
              <a:t>of</a:t>
            </a:r>
            <a:r>
              <a:rPr lang="cs-CZ" dirty="0"/>
              <a:t> </a:t>
            </a:r>
            <a:r>
              <a:rPr lang="cs-CZ" dirty="0" err="1"/>
              <a:t>testamentary</a:t>
            </a:r>
            <a:r>
              <a:rPr lang="cs-CZ" dirty="0"/>
              <a:t> </a:t>
            </a:r>
            <a:r>
              <a:rPr lang="cs-CZ" dirty="0" err="1"/>
              <a:t>freedom</a:t>
            </a:r>
            <a:endParaRPr lang="cs-CZ" dirty="0"/>
          </a:p>
          <a:p>
            <a:endParaRPr lang="cs-CZ" dirty="0"/>
          </a:p>
          <a:p>
            <a:r>
              <a:rPr lang="cs-CZ" dirty="0"/>
              <a:t>= </a:t>
            </a:r>
            <a:r>
              <a:rPr lang="cs-CZ" dirty="0" err="1"/>
              <a:t>none</a:t>
            </a:r>
            <a:r>
              <a:rPr lang="cs-CZ" dirty="0"/>
              <a:t> </a:t>
            </a:r>
            <a:r>
              <a:rPr lang="cs-CZ" dirty="0" err="1"/>
              <a:t>of</a:t>
            </a:r>
            <a:r>
              <a:rPr lang="cs-CZ" dirty="0"/>
              <a:t> these </a:t>
            </a:r>
            <a:r>
              <a:rPr lang="cs-CZ" dirty="0" err="1"/>
              <a:t>two</a:t>
            </a:r>
            <a:r>
              <a:rPr lang="cs-CZ" dirty="0"/>
              <a:t> </a:t>
            </a:r>
            <a:r>
              <a:rPr lang="cs-CZ" dirty="0" err="1"/>
              <a:t>principles</a:t>
            </a:r>
            <a:r>
              <a:rPr lang="cs-CZ" dirty="0"/>
              <a:t> </a:t>
            </a:r>
            <a:r>
              <a:rPr lang="cs-CZ" dirty="0" err="1"/>
              <a:t>is</a:t>
            </a:r>
            <a:r>
              <a:rPr lang="cs-CZ" dirty="0"/>
              <a:t> </a:t>
            </a:r>
            <a:r>
              <a:rPr lang="cs-CZ" dirty="0" err="1"/>
              <a:t>applied</a:t>
            </a:r>
            <a:r>
              <a:rPr lang="cs-CZ" dirty="0"/>
              <a:t> in </a:t>
            </a:r>
            <a:r>
              <a:rPr lang="cs-CZ" dirty="0" err="1"/>
              <a:t>its</a:t>
            </a:r>
            <a:r>
              <a:rPr lang="cs-CZ" dirty="0"/>
              <a:t> </a:t>
            </a:r>
            <a:r>
              <a:rPr lang="cs-CZ" dirty="0" err="1"/>
              <a:t>pure</a:t>
            </a:r>
            <a:r>
              <a:rPr lang="cs-CZ" dirty="0"/>
              <a:t>/single </a:t>
            </a:r>
            <a:r>
              <a:rPr lang="cs-CZ" dirty="0" err="1"/>
              <a:t>form</a:t>
            </a:r>
            <a:r>
              <a:rPr lang="cs-CZ" dirty="0"/>
              <a:t> </a:t>
            </a:r>
          </a:p>
          <a:p>
            <a:endParaRPr lang="cs-CZ" dirty="0"/>
          </a:p>
          <a:p>
            <a:r>
              <a:rPr lang="cs-CZ" dirty="0"/>
              <a:t>(</a:t>
            </a:r>
            <a:r>
              <a:rPr lang="cs-CZ" dirty="0" err="1"/>
              <a:t>which</a:t>
            </a:r>
            <a:r>
              <a:rPr lang="cs-CZ" dirty="0"/>
              <a:t> </a:t>
            </a:r>
            <a:r>
              <a:rPr lang="cs-CZ" dirty="0" err="1"/>
              <a:t>would</a:t>
            </a:r>
            <a:r>
              <a:rPr lang="cs-CZ" dirty="0"/>
              <a:t> </a:t>
            </a:r>
            <a:r>
              <a:rPr lang="cs-CZ" dirty="0" err="1"/>
              <a:t>mean</a:t>
            </a:r>
            <a:r>
              <a:rPr lang="cs-CZ" dirty="0"/>
              <a:t> no testament </a:t>
            </a:r>
            <a:r>
              <a:rPr lang="cs-CZ" dirty="0" err="1"/>
              <a:t>allowed</a:t>
            </a:r>
            <a:r>
              <a:rPr lang="cs-CZ" dirty="0"/>
              <a:t> </a:t>
            </a:r>
            <a:r>
              <a:rPr lang="cs-CZ" dirty="0" err="1"/>
              <a:t>or</a:t>
            </a:r>
            <a:r>
              <a:rPr lang="cs-CZ" dirty="0"/>
              <a:t> </a:t>
            </a:r>
            <a:r>
              <a:rPr lang="cs-CZ" dirty="0" err="1"/>
              <a:t>absolute</a:t>
            </a:r>
            <a:r>
              <a:rPr lang="cs-CZ" dirty="0"/>
              <a:t> </a:t>
            </a:r>
            <a:r>
              <a:rPr lang="cs-CZ" dirty="0" err="1"/>
              <a:t>freedom</a:t>
            </a:r>
            <a:r>
              <a:rPr lang="cs-CZ" dirty="0"/>
              <a:t> to </a:t>
            </a:r>
            <a:r>
              <a:rPr lang="cs-CZ" dirty="0" err="1"/>
              <a:t>dispose</a:t>
            </a:r>
            <a:r>
              <a:rPr lang="cs-CZ" dirty="0"/>
              <a:t> </a:t>
            </a:r>
            <a:r>
              <a:rPr lang="cs-CZ" dirty="0" err="1"/>
              <a:t>with</a:t>
            </a:r>
            <a:r>
              <a:rPr lang="cs-CZ" dirty="0"/>
              <a:t> </a:t>
            </a:r>
            <a:r>
              <a:rPr lang="cs-CZ" dirty="0" err="1"/>
              <a:t>estate</a:t>
            </a:r>
            <a:r>
              <a:rPr lang="cs-CZ" dirty="0"/>
              <a:t> </a:t>
            </a:r>
            <a:r>
              <a:rPr lang="cs-CZ" dirty="0" err="1"/>
              <a:t>mortis</a:t>
            </a:r>
            <a:r>
              <a:rPr lang="cs-CZ" dirty="0"/>
              <a:t> causa)</a:t>
            </a:r>
          </a:p>
          <a:p>
            <a:endParaRPr lang="cs-CZ" dirty="0"/>
          </a:p>
          <a:p>
            <a:r>
              <a:rPr lang="cs-CZ" dirty="0"/>
              <a:t>In </a:t>
            </a:r>
            <a:r>
              <a:rPr lang="cs-CZ" dirty="0" err="1"/>
              <a:t>european</a:t>
            </a:r>
            <a:r>
              <a:rPr lang="cs-CZ" dirty="0"/>
              <a:t> </a:t>
            </a:r>
            <a:r>
              <a:rPr lang="cs-CZ" dirty="0" err="1"/>
              <a:t>context</a:t>
            </a:r>
            <a:r>
              <a:rPr lang="cs-CZ" dirty="0"/>
              <a:t> civil </a:t>
            </a:r>
            <a:r>
              <a:rPr lang="cs-CZ" dirty="0" err="1"/>
              <a:t>codes</a:t>
            </a:r>
            <a:r>
              <a:rPr lang="cs-CZ" dirty="0"/>
              <a:t> </a:t>
            </a:r>
            <a:r>
              <a:rPr lang="cs-CZ" dirty="0" err="1"/>
              <a:t>there</a:t>
            </a:r>
            <a:r>
              <a:rPr lang="cs-CZ" dirty="0"/>
              <a:t> </a:t>
            </a:r>
            <a:r>
              <a:rPr lang="cs-CZ" dirty="0" err="1"/>
              <a:t>is</a:t>
            </a:r>
            <a:r>
              <a:rPr lang="cs-CZ" dirty="0"/>
              <a:t> </a:t>
            </a:r>
            <a:r>
              <a:rPr lang="cs-CZ" dirty="0" err="1"/>
              <a:t>usually</a:t>
            </a:r>
            <a:r>
              <a:rPr lang="cs-CZ" dirty="0"/>
              <a:t> </a:t>
            </a:r>
            <a:r>
              <a:rPr lang="cs-CZ" b="1" dirty="0"/>
              <a:t>a </a:t>
            </a:r>
            <a:r>
              <a:rPr lang="cs-CZ" b="1" dirty="0" err="1"/>
              <a:t>mixture</a:t>
            </a:r>
            <a:r>
              <a:rPr lang="cs-CZ" b="1" dirty="0"/>
              <a:t> </a:t>
            </a:r>
            <a:r>
              <a:rPr lang="cs-CZ" b="1" dirty="0" err="1"/>
              <a:t>of</a:t>
            </a:r>
            <a:r>
              <a:rPr lang="cs-CZ" b="1" dirty="0"/>
              <a:t> these </a:t>
            </a:r>
            <a:r>
              <a:rPr lang="cs-CZ" b="1" dirty="0" err="1"/>
              <a:t>two</a:t>
            </a:r>
            <a:r>
              <a:rPr lang="cs-CZ" b="1" dirty="0"/>
              <a:t> </a:t>
            </a:r>
            <a:r>
              <a:rPr lang="cs-CZ" b="1" dirty="0" err="1"/>
              <a:t>principles</a:t>
            </a:r>
            <a:endParaRPr lang="cs-CZ" b="1" dirty="0"/>
          </a:p>
          <a:p>
            <a:endParaRPr lang="cs-CZ" b="1" dirty="0"/>
          </a:p>
          <a:p>
            <a:r>
              <a:rPr lang="cs-CZ" b="1" dirty="0"/>
              <a:t>= </a:t>
            </a:r>
            <a:r>
              <a:rPr lang="cs-CZ" b="1" dirty="0" err="1"/>
              <a:t>forces</a:t>
            </a:r>
            <a:r>
              <a:rPr lang="cs-CZ" b="1" dirty="0"/>
              <a:t> </a:t>
            </a:r>
            <a:r>
              <a:rPr lang="cs-CZ" b="1" dirty="0" err="1"/>
              <a:t>share</a:t>
            </a:r>
            <a:r>
              <a:rPr lang="cs-CZ" b="1" dirty="0"/>
              <a:t> / </a:t>
            </a:r>
            <a:r>
              <a:rPr lang="cs-CZ" b="1" dirty="0" err="1"/>
              <a:t>réserve</a:t>
            </a:r>
            <a:r>
              <a:rPr lang="cs-CZ" b="1" dirty="0"/>
              <a:t> </a:t>
            </a:r>
            <a:r>
              <a:rPr lang="cs-CZ" b="1" dirty="0" err="1"/>
              <a:t>héreditaire</a:t>
            </a:r>
            <a:r>
              <a:rPr lang="cs-CZ" b="1" dirty="0"/>
              <a:t> (</a:t>
            </a:r>
            <a:r>
              <a:rPr lang="cs-CZ" b="1" dirty="0" err="1"/>
              <a:t>réserve</a:t>
            </a:r>
            <a:r>
              <a:rPr lang="cs-CZ" b="1" dirty="0"/>
              <a:t> </a:t>
            </a:r>
            <a:r>
              <a:rPr lang="cs-CZ" b="1" dirty="0" err="1"/>
              <a:t>légale</a:t>
            </a:r>
            <a:r>
              <a:rPr lang="cs-CZ" b="1" dirty="0"/>
              <a:t>)</a:t>
            </a:r>
          </a:p>
          <a:p>
            <a:endParaRPr lang="cs-CZ" dirty="0"/>
          </a:p>
        </p:txBody>
      </p:sp>
    </p:spTree>
    <p:extLst>
      <p:ext uri="{BB962C8B-B14F-4D97-AF65-F5344CB8AC3E}">
        <p14:creationId xmlns:p14="http://schemas.microsoft.com/office/powerpoint/2010/main" val="3015999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58AD-4EF7-2833-6A72-0C7ED7DB92A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2AA217-AA4F-EE0D-C91D-E49B0D6EA616}"/>
              </a:ext>
            </a:extLst>
          </p:cNvPr>
          <p:cNvSpPr>
            <a:spLocks noGrp="1"/>
          </p:cNvSpPr>
          <p:nvPr>
            <p:ph type="title"/>
          </p:nvPr>
        </p:nvSpPr>
        <p:spPr>
          <a:xfrm>
            <a:off x="838200" y="1036717"/>
            <a:ext cx="10515600" cy="992057"/>
          </a:xfrm>
        </p:spPr>
        <p:txBody>
          <a:bodyPr/>
          <a:lstStyle/>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
        <p:nvSpPr>
          <p:cNvPr id="4" name="Zástupný text 3">
            <a:extLst>
              <a:ext uri="{FF2B5EF4-FFF2-40B4-BE49-F238E27FC236}">
                <a16:creationId xmlns:a16="http://schemas.microsoft.com/office/drawing/2014/main" id="{31168F49-8842-CAEC-5ED5-C68769BF0E6C}"/>
              </a:ext>
            </a:extLst>
          </p:cNvPr>
          <p:cNvSpPr>
            <a:spLocks noGrp="1"/>
          </p:cNvSpPr>
          <p:nvPr>
            <p:ph sz="quarter" idx="13"/>
          </p:nvPr>
        </p:nvSpPr>
        <p:spPr>
          <a:xfrm>
            <a:off x="838200" y="2212429"/>
            <a:ext cx="10515600" cy="3964534"/>
          </a:xfrm>
        </p:spPr>
        <p:txBody>
          <a:bodyPr>
            <a:normAutofit lnSpcReduction="10000"/>
          </a:bodyPr>
          <a:lstStyle/>
          <a:p>
            <a:r>
              <a:rPr lang="cs-CZ" dirty="0" err="1"/>
              <a:t>Forced</a:t>
            </a:r>
            <a:r>
              <a:rPr lang="cs-CZ" dirty="0"/>
              <a:t> </a:t>
            </a:r>
            <a:r>
              <a:rPr lang="cs-CZ" dirty="0" err="1"/>
              <a:t>Share</a:t>
            </a:r>
            <a:r>
              <a:rPr lang="cs-CZ" dirty="0"/>
              <a:t> (</a:t>
            </a:r>
            <a:r>
              <a:rPr lang="cs-CZ" dirty="0" err="1"/>
              <a:t>forced</a:t>
            </a:r>
            <a:r>
              <a:rPr lang="cs-CZ" dirty="0"/>
              <a:t> </a:t>
            </a:r>
            <a:r>
              <a:rPr lang="cs-CZ" dirty="0" err="1"/>
              <a:t>heir</a:t>
            </a:r>
            <a:r>
              <a:rPr lang="cs-CZ" dirty="0"/>
              <a:t>, </a:t>
            </a:r>
            <a:r>
              <a:rPr lang="cs-CZ" dirty="0" err="1"/>
              <a:t>statutory</a:t>
            </a:r>
            <a:r>
              <a:rPr lang="cs-CZ" dirty="0"/>
              <a:t> </a:t>
            </a:r>
            <a:r>
              <a:rPr lang="cs-CZ" dirty="0" err="1"/>
              <a:t>heir</a:t>
            </a:r>
            <a:r>
              <a:rPr lang="cs-CZ" dirty="0"/>
              <a:t>) </a:t>
            </a:r>
            <a:r>
              <a:rPr lang="cs-CZ" dirty="0" err="1"/>
              <a:t>under</a:t>
            </a:r>
            <a:r>
              <a:rPr lang="cs-CZ" dirty="0"/>
              <a:t> Czech Civil </a:t>
            </a:r>
            <a:r>
              <a:rPr lang="cs-CZ" dirty="0" err="1"/>
              <a:t>Code</a:t>
            </a:r>
            <a:endParaRPr lang="cs-CZ" dirty="0"/>
          </a:p>
          <a:p>
            <a:endParaRPr lang="cs-CZ" b="1" dirty="0"/>
          </a:p>
          <a:p>
            <a:r>
              <a:rPr lang="en-GB" dirty="0"/>
              <a:t>= a person having right to his compulsory</a:t>
            </a:r>
            <a:r>
              <a:rPr lang="cs-CZ" dirty="0"/>
              <a:t> (</a:t>
            </a:r>
            <a:r>
              <a:rPr lang="en-GB" dirty="0"/>
              <a:t>mandatory</a:t>
            </a:r>
            <a:r>
              <a:rPr lang="cs-CZ" dirty="0"/>
              <a:t>)</a:t>
            </a:r>
            <a:r>
              <a:rPr lang="en-GB" dirty="0"/>
              <a:t> share on inheritance</a:t>
            </a:r>
            <a:endParaRPr lang="cs-CZ" dirty="0"/>
          </a:p>
          <a:p>
            <a:endParaRPr lang="cs-CZ" dirty="0"/>
          </a:p>
          <a:p>
            <a:r>
              <a:rPr lang="en-GB" b="1" dirty="0"/>
              <a:t>who they are: </a:t>
            </a:r>
            <a:r>
              <a:rPr lang="en-GB" dirty="0"/>
              <a:t>descendants of deceased person</a:t>
            </a:r>
            <a:r>
              <a:rPr lang="cs-CZ" dirty="0"/>
              <a:t> </a:t>
            </a:r>
            <a:r>
              <a:rPr lang="cs-CZ" b="1" dirty="0">
                <a:solidFill>
                  <a:schemeClr val="accent1"/>
                </a:solidFill>
              </a:rPr>
              <a:t>X not a </a:t>
            </a:r>
            <a:r>
              <a:rPr lang="cs-CZ" b="1" dirty="0" err="1">
                <a:solidFill>
                  <a:schemeClr val="accent1"/>
                </a:solidFill>
              </a:rPr>
              <a:t>spouse</a:t>
            </a:r>
            <a:r>
              <a:rPr lang="cs-CZ" b="1" dirty="0">
                <a:solidFill>
                  <a:schemeClr val="accent1"/>
                </a:solidFill>
              </a:rPr>
              <a:t>!</a:t>
            </a:r>
            <a:endParaRPr lang="en-GB" dirty="0"/>
          </a:p>
          <a:p>
            <a:endParaRPr lang="en-GB" dirty="0"/>
          </a:p>
          <a:p>
            <a:r>
              <a:rPr lang="en-GB" b="1" dirty="0"/>
              <a:t>what are they entitled to:</a:t>
            </a:r>
          </a:p>
          <a:p>
            <a:r>
              <a:rPr lang="en-GB" dirty="0"/>
              <a:t>minors: they obtain at least ¾ of their </a:t>
            </a:r>
            <a:r>
              <a:rPr lang="en-GB" u="sng" dirty="0"/>
              <a:t>intestate share</a:t>
            </a:r>
          </a:p>
          <a:p>
            <a:r>
              <a:rPr lang="en-GB" dirty="0"/>
              <a:t>adults: they obtain at least ¼ of their </a:t>
            </a:r>
            <a:r>
              <a:rPr lang="en-GB" u="sng" dirty="0"/>
              <a:t>intestate share</a:t>
            </a:r>
          </a:p>
          <a:p>
            <a:endParaRPr lang="cs-CZ" dirty="0"/>
          </a:p>
          <a:p>
            <a:r>
              <a:rPr lang="en-GB" b="1" dirty="0"/>
              <a:t>= a balance between principle of familiarization and principle of </a:t>
            </a:r>
            <a:r>
              <a:rPr lang="cs-CZ" b="1" dirty="0" err="1"/>
              <a:t>testementary</a:t>
            </a:r>
            <a:r>
              <a:rPr lang="cs-CZ" b="1" dirty="0"/>
              <a:t> </a:t>
            </a:r>
            <a:r>
              <a:rPr lang="cs-CZ" b="1" dirty="0" err="1"/>
              <a:t>freedom</a:t>
            </a:r>
            <a:endParaRPr lang="cs-CZ" b="1" dirty="0"/>
          </a:p>
          <a:p>
            <a:endParaRPr lang="cs-CZ" dirty="0"/>
          </a:p>
        </p:txBody>
      </p:sp>
    </p:spTree>
    <p:extLst>
      <p:ext uri="{BB962C8B-B14F-4D97-AF65-F5344CB8AC3E}">
        <p14:creationId xmlns:p14="http://schemas.microsoft.com/office/powerpoint/2010/main" val="3250802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26843-678C-F9AA-71FE-51FC08C725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4D31B0-02B7-5B47-5DD4-88185DD3016F}"/>
              </a:ext>
            </a:extLst>
          </p:cNvPr>
          <p:cNvSpPr>
            <a:spLocks noGrp="1"/>
          </p:cNvSpPr>
          <p:nvPr>
            <p:ph type="title"/>
          </p:nvPr>
        </p:nvSpPr>
        <p:spPr>
          <a:xfrm>
            <a:off x="838200" y="1036717"/>
            <a:ext cx="10515600" cy="992057"/>
          </a:xfrm>
        </p:spPr>
        <p:txBody>
          <a:bodyPr/>
          <a:lstStyle/>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
        <p:nvSpPr>
          <p:cNvPr id="4" name="Zástupný text 3">
            <a:extLst>
              <a:ext uri="{FF2B5EF4-FFF2-40B4-BE49-F238E27FC236}">
                <a16:creationId xmlns:a16="http://schemas.microsoft.com/office/drawing/2014/main" id="{579CFF5C-64B0-4601-3EB1-E5C17A410C7F}"/>
              </a:ext>
            </a:extLst>
          </p:cNvPr>
          <p:cNvSpPr>
            <a:spLocks noGrp="1"/>
          </p:cNvSpPr>
          <p:nvPr>
            <p:ph sz="quarter" idx="13"/>
          </p:nvPr>
        </p:nvSpPr>
        <p:spPr>
          <a:xfrm>
            <a:off x="838200" y="2212429"/>
            <a:ext cx="10515600" cy="3964534"/>
          </a:xfrm>
        </p:spPr>
        <p:txBody>
          <a:bodyPr>
            <a:normAutofit/>
          </a:bodyPr>
          <a:lstStyle/>
          <a:p>
            <a:r>
              <a:rPr lang="cs-CZ" b="1" dirty="0" err="1"/>
              <a:t>ECtHR</a:t>
            </a:r>
            <a:r>
              <a:rPr lang="cs-CZ" b="1" dirty="0"/>
              <a:t>: </a:t>
            </a:r>
            <a:r>
              <a:rPr lang="cs-CZ" b="1" dirty="0" err="1"/>
              <a:t>Jarre</a:t>
            </a:r>
            <a:r>
              <a:rPr lang="cs-CZ" b="1" dirty="0"/>
              <a:t> vs. France, No. 14157/18</a:t>
            </a:r>
          </a:p>
          <a:p>
            <a:r>
              <a:rPr lang="cs-CZ" dirty="0"/>
              <a:t>64. </a:t>
            </a:r>
            <a:r>
              <a:rPr lang="en-US" dirty="0"/>
              <a:t>The Court therefore sees no reason to depart from the reasoning of the domestic courts insofar as, on the one hand, </a:t>
            </a:r>
            <a:r>
              <a:rPr lang="en-US" b="1" dirty="0"/>
              <a:t>it has never </a:t>
            </a:r>
            <a:r>
              <a:rPr lang="en-US" b="1" dirty="0" err="1"/>
              <a:t>recognised</a:t>
            </a:r>
            <a:r>
              <a:rPr lang="en-US" b="1" dirty="0"/>
              <a:t> the existence of a general and unconditional right of children to inherit part of their parents' property</a:t>
            </a:r>
            <a:r>
              <a:rPr lang="cs-CZ" dirty="0"/>
              <a:t>…</a:t>
            </a:r>
          </a:p>
          <a:p>
            <a:r>
              <a:rPr lang="cs-CZ" dirty="0"/>
              <a:t>65. </a:t>
            </a:r>
            <a:r>
              <a:rPr lang="en-US" dirty="0"/>
              <a:t>The Court notes that the domestic courts thus respected the deceased's freedom to dispose of his property by will, which reflected a ‘continuous and well-defined’ approach to ensuring that his surviving spouse would benefit from his entire estate, by noting the absence of any fraudulent intent in his approach and observing that the validity of the trust under Californian law was not disputed and should therefore be accepted</a:t>
            </a:r>
            <a:r>
              <a:rPr lang="cs-CZ" dirty="0"/>
              <a:t>…</a:t>
            </a:r>
          </a:p>
          <a:p>
            <a:endParaRPr lang="cs-CZ" dirty="0"/>
          </a:p>
          <a:p>
            <a:r>
              <a:rPr lang="cs-CZ" b="1" dirty="0"/>
              <a:t>= in </a:t>
            </a:r>
            <a:r>
              <a:rPr lang="cs-CZ" b="1" dirty="0" err="1"/>
              <a:t>european</a:t>
            </a:r>
            <a:r>
              <a:rPr lang="cs-CZ" b="1" dirty="0"/>
              <a:t> </a:t>
            </a:r>
            <a:r>
              <a:rPr lang="cs-CZ" b="1" dirty="0" err="1"/>
              <a:t>context</a:t>
            </a:r>
            <a:r>
              <a:rPr lang="cs-CZ" b="1" dirty="0"/>
              <a:t>, </a:t>
            </a:r>
            <a:r>
              <a:rPr lang="cs-CZ" b="1" dirty="0" err="1"/>
              <a:t>there</a:t>
            </a:r>
            <a:r>
              <a:rPr lang="cs-CZ" b="1" dirty="0"/>
              <a:t> </a:t>
            </a:r>
            <a:r>
              <a:rPr lang="cs-CZ" b="1" dirty="0" err="1"/>
              <a:t>is</a:t>
            </a:r>
            <a:r>
              <a:rPr lang="cs-CZ" b="1" dirty="0"/>
              <a:t> no </a:t>
            </a:r>
            <a:r>
              <a:rPr lang="cs-CZ" b="1" dirty="0" err="1"/>
              <a:t>right</a:t>
            </a:r>
            <a:r>
              <a:rPr lang="cs-CZ" b="1" dirty="0"/>
              <a:t> </a:t>
            </a:r>
            <a:r>
              <a:rPr lang="cs-CZ" b="1" dirty="0" err="1"/>
              <a:t>of</a:t>
            </a:r>
            <a:r>
              <a:rPr lang="cs-CZ" b="1" dirty="0"/>
              <a:t> </a:t>
            </a:r>
            <a:r>
              <a:rPr lang="cs-CZ" b="1" dirty="0" err="1"/>
              <a:t>childern</a:t>
            </a:r>
            <a:r>
              <a:rPr lang="cs-CZ" b="1" dirty="0"/>
              <a:t> to </a:t>
            </a:r>
            <a:r>
              <a:rPr lang="cs-CZ" b="1" dirty="0" err="1"/>
              <a:t>inherit</a:t>
            </a:r>
            <a:r>
              <a:rPr lang="cs-CZ" b="1" dirty="0"/>
              <a:t> </a:t>
            </a:r>
            <a:r>
              <a:rPr lang="cs-CZ" b="1" dirty="0" err="1"/>
              <a:t>after</a:t>
            </a:r>
            <a:r>
              <a:rPr lang="cs-CZ" b="1" dirty="0"/>
              <a:t> </a:t>
            </a:r>
            <a:r>
              <a:rPr lang="cs-CZ" b="1" dirty="0" err="1"/>
              <a:t>parents</a:t>
            </a:r>
            <a:endParaRPr lang="cs-CZ" b="1" dirty="0"/>
          </a:p>
        </p:txBody>
      </p:sp>
    </p:spTree>
    <p:extLst>
      <p:ext uri="{BB962C8B-B14F-4D97-AF65-F5344CB8AC3E}">
        <p14:creationId xmlns:p14="http://schemas.microsoft.com/office/powerpoint/2010/main" val="22987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71F29-C1F2-097C-B661-EAEDF848E46B}"/>
              </a:ext>
            </a:extLst>
          </p:cNvPr>
          <p:cNvSpPr>
            <a:spLocks noGrp="1"/>
          </p:cNvSpPr>
          <p:nvPr>
            <p:ph type="title"/>
          </p:nvPr>
        </p:nvSpPr>
        <p:spPr>
          <a:xfrm>
            <a:off x="838200" y="1036717"/>
            <a:ext cx="10515600" cy="992057"/>
          </a:xfrm>
        </p:spPr>
        <p:txBody>
          <a:bodyPr/>
          <a:lstStyle/>
          <a:p>
            <a:r>
              <a:rPr lang="cs-CZ" dirty="0" err="1"/>
              <a:t>Notion</a:t>
            </a:r>
            <a:r>
              <a:rPr lang="cs-CZ" dirty="0"/>
              <a:t>: </a:t>
            </a:r>
            <a:r>
              <a:rPr lang="cs-CZ" dirty="0" err="1"/>
              <a:t>Succession</a:t>
            </a:r>
            <a:r>
              <a:rPr lang="cs-CZ" dirty="0"/>
              <a:t> </a:t>
            </a:r>
            <a:r>
              <a:rPr lang="cs-CZ" dirty="0" err="1"/>
              <a:t>Law</a:t>
            </a:r>
            <a:endParaRPr lang="en-US" dirty="0"/>
          </a:p>
        </p:txBody>
      </p:sp>
      <p:sp>
        <p:nvSpPr>
          <p:cNvPr id="4" name="Zástupný text 3">
            <a:extLst>
              <a:ext uri="{FF2B5EF4-FFF2-40B4-BE49-F238E27FC236}">
                <a16:creationId xmlns:a16="http://schemas.microsoft.com/office/drawing/2014/main" id="{7EA1021E-D584-E228-346C-A6B3657AE8B2}"/>
              </a:ext>
            </a:extLst>
          </p:cNvPr>
          <p:cNvSpPr>
            <a:spLocks noGrp="1"/>
          </p:cNvSpPr>
          <p:nvPr>
            <p:ph sz="quarter" idx="13"/>
          </p:nvPr>
        </p:nvSpPr>
        <p:spPr>
          <a:xfrm>
            <a:off x="838200" y="2212429"/>
            <a:ext cx="10515600" cy="3964534"/>
          </a:xfrm>
        </p:spPr>
        <p:txBody>
          <a:bodyPr>
            <a:normAutofit/>
          </a:bodyPr>
          <a:lstStyle/>
          <a:p>
            <a:pPr algn="just"/>
            <a:r>
              <a:rPr lang="en-GB" b="1" dirty="0"/>
              <a:t>objective sense:</a:t>
            </a:r>
            <a:r>
              <a:rPr lang="en-GB" dirty="0"/>
              <a:t> a s</a:t>
            </a:r>
            <a:r>
              <a:rPr lang="cs-CZ" dirty="0"/>
              <a:t>et</a:t>
            </a:r>
            <a:r>
              <a:rPr lang="en-GB" dirty="0"/>
              <a:t> of legal rules regulating the transition of rights and duties of a deceased person</a:t>
            </a:r>
          </a:p>
          <a:p>
            <a:pPr algn="just"/>
            <a:r>
              <a:rPr lang="cs-CZ" sz="1600" b="1" dirty="0">
                <a:solidFill>
                  <a:schemeClr val="accent1"/>
                </a:solidFill>
              </a:rPr>
              <a:t>X</a:t>
            </a:r>
            <a:r>
              <a:rPr lang="cs-CZ" dirty="0"/>
              <a:t> </a:t>
            </a:r>
          </a:p>
          <a:p>
            <a:pPr algn="just"/>
            <a:r>
              <a:rPr lang="cs-CZ" b="1" dirty="0" err="1"/>
              <a:t>right</a:t>
            </a:r>
            <a:r>
              <a:rPr lang="cs-CZ" b="1" dirty="0"/>
              <a:t> to </a:t>
            </a:r>
            <a:r>
              <a:rPr lang="cs-CZ" b="1" dirty="0" err="1"/>
              <a:t>inherit</a:t>
            </a:r>
            <a:r>
              <a:rPr lang="cs-CZ" b="1" dirty="0"/>
              <a:t> (</a:t>
            </a:r>
            <a:r>
              <a:rPr lang="en-GB" b="1" dirty="0"/>
              <a:t>subjective sense</a:t>
            </a:r>
            <a:r>
              <a:rPr lang="cs-CZ" b="1" dirty="0"/>
              <a:t>)</a:t>
            </a:r>
            <a:r>
              <a:rPr lang="en-GB" b="1" dirty="0"/>
              <a:t>:</a:t>
            </a:r>
            <a:r>
              <a:rPr lang="en-GB" dirty="0"/>
              <a:t> right of a person arising in relation with the death of its predecessor (</a:t>
            </a:r>
            <a:r>
              <a:rPr lang="cs-CZ" dirty="0"/>
              <a:t>„</a:t>
            </a:r>
            <a:r>
              <a:rPr lang="en-GB" dirty="0"/>
              <a:t>right to be an heir</a:t>
            </a:r>
            <a:r>
              <a:rPr lang="cs-CZ" dirty="0"/>
              <a:t>“</a:t>
            </a:r>
            <a:r>
              <a:rPr lang="en-GB" dirty="0"/>
              <a:t>)</a:t>
            </a:r>
          </a:p>
          <a:p>
            <a:pPr algn="just"/>
            <a:endParaRPr lang="en-GB" dirty="0"/>
          </a:p>
          <a:p>
            <a:pPr algn="just"/>
            <a:endParaRPr lang="cs-CZ" dirty="0"/>
          </a:p>
          <a:p>
            <a:pPr algn="just"/>
            <a:r>
              <a:rPr lang="cs-CZ" b="1" dirty="0"/>
              <a:t>= </a:t>
            </a:r>
            <a:r>
              <a:rPr lang="en-GB" b="1" dirty="0"/>
              <a:t>absolute right</a:t>
            </a:r>
            <a:endParaRPr lang="cs-CZ" b="1" dirty="0"/>
          </a:p>
          <a:p>
            <a:pPr algn="just"/>
            <a:r>
              <a:rPr lang="cs-CZ" dirty="0"/>
              <a:t>= </a:t>
            </a:r>
            <a:r>
              <a:rPr lang="cs-CZ" dirty="0" err="1"/>
              <a:t>operates</a:t>
            </a:r>
            <a:r>
              <a:rPr lang="cs-CZ" dirty="0"/>
              <a:t> </a:t>
            </a:r>
            <a:r>
              <a:rPr lang="cs-CZ" i="1" dirty="0" err="1"/>
              <a:t>erga</a:t>
            </a:r>
            <a:r>
              <a:rPr lang="cs-CZ" i="1" dirty="0"/>
              <a:t> </a:t>
            </a:r>
            <a:r>
              <a:rPr lang="cs-CZ" i="1" dirty="0" err="1"/>
              <a:t>omnes</a:t>
            </a:r>
            <a:r>
              <a:rPr lang="cs-CZ" dirty="0"/>
              <a:t> (</a:t>
            </a:r>
            <a:r>
              <a:rPr lang="cs-CZ" dirty="0" err="1"/>
              <a:t>against</a:t>
            </a:r>
            <a:r>
              <a:rPr lang="cs-CZ" dirty="0"/>
              <a:t> </a:t>
            </a:r>
            <a:r>
              <a:rPr lang="cs-CZ" dirty="0" err="1"/>
              <a:t>everybody</a:t>
            </a:r>
            <a:r>
              <a:rPr lang="cs-CZ" dirty="0"/>
              <a:t>)</a:t>
            </a:r>
          </a:p>
          <a:p>
            <a:pPr algn="just"/>
            <a:r>
              <a:rPr lang="cs-CZ" dirty="0"/>
              <a:t>= </a:t>
            </a:r>
            <a:r>
              <a:rPr lang="cs-CZ" dirty="0" err="1"/>
              <a:t>every</a:t>
            </a:r>
            <a:r>
              <a:rPr lang="cs-CZ" dirty="0"/>
              <a:t> </a:t>
            </a:r>
            <a:r>
              <a:rPr lang="cs-CZ" dirty="0" err="1"/>
              <a:t>other</a:t>
            </a:r>
            <a:r>
              <a:rPr lang="cs-CZ" dirty="0"/>
              <a:t> </a:t>
            </a:r>
            <a:r>
              <a:rPr lang="cs-CZ" dirty="0" err="1"/>
              <a:t>subject</a:t>
            </a:r>
            <a:r>
              <a:rPr lang="cs-CZ" dirty="0"/>
              <a:t> has a duty not to </a:t>
            </a:r>
            <a:r>
              <a:rPr lang="cs-CZ" dirty="0" err="1"/>
              <a:t>disturb</a:t>
            </a:r>
            <a:r>
              <a:rPr lang="cs-CZ" dirty="0"/>
              <a:t> </a:t>
            </a:r>
            <a:r>
              <a:rPr lang="cs-CZ" dirty="0" err="1"/>
              <a:t>the</a:t>
            </a:r>
            <a:r>
              <a:rPr lang="cs-CZ" dirty="0"/>
              <a:t> </a:t>
            </a:r>
            <a:r>
              <a:rPr lang="cs-CZ" dirty="0" err="1"/>
              <a:t>excercise</a:t>
            </a:r>
            <a:r>
              <a:rPr lang="cs-CZ" dirty="0"/>
              <a:t> </a:t>
            </a:r>
            <a:r>
              <a:rPr lang="cs-CZ" dirty="0" err="1"/>
              <a:t>of</a:t>
            </a:r>
            <a:r>
              <a:rPr lang="cs-CZ" dirty="0"/>
              <a:t> </a:t>
            </a:r>
            <a:r>
              <a:rPr lang="cs-CZ" dirty="0" err="1"/>
              <a:t>this</a:t>
            </a:r>
            <a:r>
              <a:rPr lang="cs-CZ" dirty="0"/>
              <a:t> (</a:t>
            </a:r>
            <a:r>
              <a:rPr lang="cs-CZ" dirty="0" err="1"/>
              <a:t>subjective</a:t>
            </a:r>
            <a:r>
              <a:rPr lang="cs-CZ" dirty="0"/>
              <a:t>) </a:t>
            </a:r>
            <a:r>
              <a:rPr lang="cs-CZ" dirty="0" err="1"/>
              <a:t>right</a:t>
            </a:r>
            <a:endParaRPr lang="en-GB" dirty="0"/>
          </a:p>
        </p:txBody>
      </p:sp>
    </p:spTree>
    <p:extLst>
      <p:ext uri="{BB962C8B-B14F-4D97-AF65-F5344CB8AC3E}">
        <p14:creationId xmlns:p14="http://schemas.microsoft.com/office/powerpoint/2010/main" val="263203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5FA6-5ED7-1A5E-39B3-F3DB6D71B34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BBC0C3B-414B-AFF5-0552-CEBFA99FE2C7}"/>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Fundamental</a:t>
            </a:r>
            <a:r>
              <a:rPr lang="cs-CZ" dirty="0"/>
              <a:t> </a:t>
            </a:r>
            <a:r>
              <a:rPr lang="cs-CZ" dirty="0" err="1"/>
              <a:t>Principles</a:t>
            </a:r>
            <a:endParaRPr lang="en-US" dirty="0"/>
          </a:p>
        </p:txBody>
      </p:sp>
    </p:spTree>
    <p:extLst>
      <p:ext uri="{BB962C8B-B14F-4D97-AF65-F5344CB8AC3E}">
        <p14:creationId xmlns:p14="http://schemas.microsoft.com/office/powerpoint/2010/main" val="2828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4619-7952-3761-BD5C-8AAB73C73F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D4DDA9-449D-82B3-AF39-13A30601744E}"/>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Liqudation</a:t>
            </a:r>
            <a:r>
              <a:rPr lang="cs-CZ" dirty="0"/>
              <a:t> </a:t>
            </a:r>
            <a:r>
              <a:rPr lang="cs-CZ" dirty="0" err="1"/>
              <a:t>of</a:t>
            </a:r>
            <a:r>
              <a:rPr lang="cs-CZ" dirty="0"/>
              <a:t> </a:t>
            </a:r>
            <a:r>
              <a:rPr lang="cs-CZ" dirty="0" err="1"/>
              <a:t>the</a:t>
            </a:r>
            <a:r>
              <a:rPr lang="cs-CZ" dirty="0"/>
              <a:t> </a:t>
            </a:r>
            <a:r>
              <a:rPr lang="cs-CZ" dirty="0" err="1"/>
              <a:t>Estate</a:t>
            </a:r>
            <a:r>
              <a:rPr lang="cs-CZ" dirty="0"/>
              <a:t> VS (2) </a:t>
            </a:r>
            <a:r>
              <a:rPr lang="cs-CZ" dirty="0" err="1"/>
              <a:t>Preservation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6B59C129-7BC8-AB63-9886-1F933E388C83}"/>
              </a:ext>
            </a:extLst>
          </p:cNvPr>
          <p:cNvSpPr>
            <a:spLocks noGrp="1"/>
          </p:cNvSpPr>
          <p:nvPr>
            <p:ph sz="quarter" idx="13"/>
          </p:nvPr>
        </p:nvSpPr>
        <p:spPr>
          <a:xfrm>
            <a:off x="838200" y="2212429"/>
            <a:ext cx="10515600" cy="3964534"/>
          </a:xfrm>
        </p:spPr>
        <p:txBody>
          <a:bodyPr>
            <a:normAutofit/>
          </a:bodyPr>
          <a:lstStyle/>
          <a:p>
            <a:r>
              <a:rPr lang="cs-CZ" dirty="0" err="1"/>
              <a:t>Ancient</a:t>
            </a:r>
            <a:r>
              <a:rPr lang="cs-CZ" dirty="0"/>
              <a:t> </a:t>
            </a:r>
            <a:r>
              <a:rPr lang="cs-CZ" dirty="0" err="1"/>
              <a:t>history</a:t>
            </a:r>
            <a:r>
              <a:rPr lang="cs-CZ" dirty="0"/>
              <a:t> (</a:t>
            </a:r>
            <a:r>
              <a:rPr lang="cs-CZ" dirty="0" err="1"/>
              <a:t>before</a:t>
            </a:r>
            <a:r>
              <a:rPr lang="cs-CZ" dirty="0"/>
              <a:t> Roman </a:t>
            </a:r>
            <a:r>
              <a:rPr lang="cs-CZ" dirty="0" err="1"/>
              <a:t>Law</a:t>
            </a:r>
            <a:r>
              <a:rPr lang="cs-CZ" dirty="0"/>
              <a:t>): no </a:t>
            </a:r>
            <a:r>
              <a:rPr lang="cs-CZ" dirty="0" err="1"/>
              <a:t>law</a:t>
            </a:r>
            <a:r>
              <a:rPr lang="cs-CZ" dirty="0"/>
              <a:t> </a:t>
            </a:r>
            <a:r>
              <a:rPr lang="cs-CZ" dirty="0" err="1"/>
              <a:t>of</a:t>
            </a:r>
            <a:r>
              <a:rPr lang="cs-CZ" dirty="0"/>
              <a:t> </a:t>
            </a:r>
            <a:r>
              <a:rPr lang="cs-CZ" dirty="0" err="1"/>
              <a:t>succession</a:t>
            </a:r>
            <a:r>
              <a:rPr lang="cs-CZ" dirty="0"/>
              <a:t> </a:t>
            </a:r>
            <a:r>
              <a:rPr lang="cs-CZ" dirty="0" err="1"/>
              <a:t>developed</a:t>
            </a:r>
            <a:endParaRPr lang="cs-CZ" dirty="0"/>
          </a:p>
          <a:p>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burried</a:t>
            </a:r>
            <a:r>
              <a:rPr lang="cs-CZ" dirty="0"/>
              <a:t> </a:t>
            </a:r>
            <a:r>
              <a:rPr lang="cs-CZ" dirty="0" err="1"/>
              <a:t>together</a:t>
            </a:r>
            <a:r>
              <a:rPr lang="cs-CZ" dirty="0"/>
              <a:t> </a:t>
            </a:r>
            <a:r>
              <a:rPr lang="cs-CZ" dirty="0" err="1"/>
              <a:t>with</a:t>
            </a:r>
            <a:r>
              <a:rPr lang="cs-CZ" dirty="0"/>
              <a:t> </a:t>
            </a:r>
            <a:r>
              <a:rPr lang="cs-CZ" dirty="0" err="1"/>
              <a:t>deceased</a:t>
            </a:r>
            <a:r>
              <a:rPr lang="cs-CZ" dirty="0"/>
              <a:t> person</a:t>
            </a:r>
          </a:p>
          <a:p>
            <a:endParaRPr lang="cs-CZ" dirty="0"/>
          </a:p>
          <a:p>
            <a:r>
              <a:rPr lang="cs-CZ" b="1" dirty="0">
                <a:solidFill>
                  <a:schemeClr val="accent1"/>
                </a:solidFill>
              </a:rPr>
              <a:t>X</a:t>
            </a:r>
            <a:endParaRPr lang="cs-CZ" dirty="0"/>
          </a:p>
          <a:p>
            <a:endParaRPr lang="cs-CZ" dirty="0"/>
          </a:p>
          <a:p>
            <a:r>
              <a:rPr lang="cs-CZ" dirty="0" err="1"/>
              <a:t>the</a:t>
            </a:r>
            <a:r>
              <a:rPr lang="cs-CZ" dirty="0"/>
              <a:t> society </a:t>
            </a:r>
            <a:r>
              <a:rPr lang="cs-CZ" dirty="0" err="1"/>
              <a:t>develops</a:t>
            </a:r>
            <a:r>
              <a:rPr lang="cs-CZ" dirty="0"/>
              <a:t>: </a:t>
            </a:r>
            <a:r>
              <a:rPr lang="cs-CZ" dirty="0" err="1"/>
              <a:t>it</a:t>
            </a:r>
            <a:r>
              <a:rPr lang="cs-CZ" dirty="0"/>
              <a:t> </a:t>
            </a:r>
            <a:r>
              <a:rPr lang="cs-CZ" dirty="0" err="1"/>
              <a:t>makes</a:t>
            </a:r>
            <a:r>
              <a:rPr lang="cs-CZ" dirty="0"/>
              <a:t> no </a:t>
            </a:r>
            <a:r>
              <a:rPr lang="cs-CZ" dirty="0" err="1"/>
              <a:t>sense</a:t>
            </a:r>
            <a:r>
              <a:rPr lang="cs-CZ" dirty="0"/>
              <a:t> to </a:t>
            </a:r>
            <a:r>
              <a:rPr lang="cs-CZ" dirty="0" err="1"/>
              <a:t>destroy</a:t>
            </a:r>
            <a:r>
              <a:rPr lang="cs-CZ" dirty="0"/>
              <a:t> </a:t>
            </a:r>
            <a:r>
              <a:rPr lang="cs-CZ" dirty="0" err="1"/>
              <a:t>the</a:t>
            </a:r>
            <a:r>
              <a:rPr lang="cs-CZ" dirty="0"/>
              <a:t> </a:t>
            </a:r>
            <a:r>
              <a:rPr lang="cs-CZ" dirty="0" err="1"/>
              <a:t>property</a:t>
            </a:r>
            <a:endParaRPr lang="cs-CZ" dirty="0"/>
          </a:p>
          <a:p>
            <a:endParaRPr lang="cs-CZ" dirty="0"/>
          </a:p>
          <a:p>
            <a:r>
              <a:rPr lang="cs-CZ" dirty="0"/>
              <a:t>= </a:t>
            </a:r>
            <a:r>
              <a:rPr lang="cs-CZ" dirty="0" err="1"/>
              <a:t>the</a:t>
            </a:r>
            <a:r>
              <a:rPr lang="cs-CZ" dirty="0"/>
              <a:t> </a:t>
            </a:r>
            <a:r>
              <a:rPr lang="cs-CZ" dirty="0" err="1"/>
              <a:t>property</a:t>
            </a:r>
            <a:r>
              <a:rPr lang="cs-CZ" dirty="0"/>
              <a:t> </a:t>
            </a:r>
            <a:r>
              <a:rPr lang="cs-CZ" dirty="0" err="1"/>
              <a:t>will</a:t>
            </a:r>
            <a:r>
              <a:rPr lang="cs-CZ" dirty="0"/>
              <a:t> </a:t>
            </a:r>
            <a:r>
              <a:rPr lang="cs-CZ" dirty="0" err="1"/>
              <a:t>be</a:t>
            </a:r>
            <a:r>
              <a:rPr lang="cs-CZ" dirty="0"/>
              <a:t> </a:t>
            </a:r>
            <a:r>
              <a:rPr lang="cs-CZ" dirty="0" err="1"/>
              <a:t>preserved</a:t>
            </a:r>
            <a:endParaRPr lang="cs-CZ" dirty="0"/>
          </a:p>
          <a:p>
            <a:r>
              <a:rPr lang="cs-CZ" b="1" dirty="0"/>
              <a:t>= 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endParaRPr lang="en-US" b="1" dirty="0"/>
          </a:p>
        </p:txBody>
      </p:sp>
    </p:spTree>
    <p:extLst>
      <p:ext uri="{BB962C8B-B14F-4D97-AF65-F5344CB8AC3E}">
        <p14:creationId xmlns:p14="http://schemas.microsoft.com/office/powerpoint/2010/main" val="175230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01B2-A6E0-FA63-13C0-61DA470AEE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C5667FB-D18C-4C29-239E-92BB54195C63}"/>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Succession</a:t>
            </a:r>
            <a:r>
              <a:rPr lang="cs-CZ" dirty="0"/>
              <a:t> </a:t>
            </a:r>
            <a:r>
              <a:rPr lang="cs-CZ" dirty="0" err="1"/>
              <a:t>of</a:t>
            </a:r>
            <a:r>
              <a:rPr lang="cs-CZ" dirty="0"/>
              <a:t> a </a:t>
            </a:r>
            <a:r>
              <a:rPr lang="cs-CZ" dirty="0" err="1"/>
              <a:t>Collective</a:t>
            </a:r>
            <a:r>
              <a:rPr lang="cs-CZ" dirty="0"/>
              <a:t> VS (2) </a:t>
            </a:r>
            <a:r>
              <a:rPr lang="cs-CZ" dirty="0" err="1"/>
              <a:t>Succession</a:t>
            </a:r>
            <a:r>
              <a:rPr lang="cs-CZ" dirty="0"/>
              <a:t> </a:t>
            </a:r>
            <a:r>
              <a:rPr lang="cs-CZ" dirty="0" err="1"/>
              <a:t>of</a:t>
            </a:r>
            <a:r>
              <a:rPr lang="cs-CZ" dirty="0"/>
              <a:t> </a:t>
            </a:r>
            <a:r>
              <a:rPr lang="cs-CZ" dirty="0" err="1"/>
              <a:t>an</a:t>
            </a:r>
            <a:r>
              <a:rPr lang="cs-CZ" dirty="0"/>
              <a:t> </a:t>
            </a:r>
            <a:r>
              <a:rPr lang="cs-CZ" dirty="0" err="1"/>
              <a:t>Individual</a:t>
            </a:r>
            <a:endParaRPr lang="en-US" dirty="0"/>
          </a:p>
        </p:txBody>
      </p:sp>
      <p:sp>
        <p:nvSpPr>
          <p:cNvPr id="4" name="Zástupný text 3">
            <a:extLst>
              <a:ext uri="{FF2B5EF4-FFF2-40B4-BE49-F238E27FC236}">
                <a16:creationId xmlns:a16="http://schemas.microsoft.com/office/drawing/2014/main" id="{FB052BDD-7C42-8D10-3419-216AC79CEB2F}"/>
              </a:ext>
            </a:extLst>
          </p:cNvPr>
          <p:cNvSpPr>
            <a:spLocks noGrp="1"/>
          </p:cNvSpPr>
          <p:nvPr>
            <p:ph sz="quarter" idx="13"/>
          </p:nvPr>
        </p:nvSpPr>
        <p:spPr>
          <a:xfrm>
            <a:off x="838200" y="2212429"/>
            <a:ext cx="10515600" cy="3964534"/>
          </a:xfrm>
        </p:spPr>
        <p:txBody>
          <a:bodyPr>
            <a:normAutofit/>
          </a:bodyPr>
          <a:lstStyle/>
          <a:p>
            <a:r>
              <a:rPr lang="cs-CZ" b="1" dirty="0"/>
              <a:t>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p>
          <a:p>
            <a:endParaRPr lang="cs-CZ" dirty="0"/>
          </a:p>
          <a:p>
            <a:r>
              <a:rPr lang="cs-CZ" dirty="0"/>
              <a:t>A </a:t>
            </a:r>
            <a:r>
              <a:rPr lang="cs-CZ" dirty="0" err="1"/>
              <a:t>collective</a:t>
            </a:r>
            <a:r>
              <a:rPr lang="cs-CZ" dirty="0"/>
              <a:t> (</a:t>
            </a:r>
            <a:r>
              <a:rPr lang="cs-CZ" dirty="0" err="1"/>
              <a:t>principle</a:t>
            </a:r>
            <a:r>
              <a:rPr lang="cs-CZ" dirty="0"/>
              <a:t> </a:t>
            </a:r>
            <a:r>
              <a:rPr lang="cs-CZ" dirty="0" err="1"/>
              <a:t>of</a:t>
            </a:r>
            <a:r>
              <a:rPr lang="cs-CZ" dirty="0"/>
              <a:t> </a:t>
            </a:r>
            <a:r>
              <a:rPr lang="cs-CZ" dirty="0" err="1"/>
              <a:t>collectivism</a:t>
            </a:r>
            <a:r>
              <a:rPr lang="cs-CZ" dirty="0"/>
              <a:t>)</a:t>
            </a:r>
          </a:p>
          <a:p>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 </a:t>
            </a:r>
            <a:r>
              <a:rPr lang="cs-CZ" dirty="0" err="1"/>
              <a:t>collective</a:t>
            </a:r>
            <a:r>
              <a:rPr lang="cs-CZ" dirty="0"/>
              <a:t> (</a:t>
            </a:r>
            <a:r>
              <a:rPr lang="cs-CZ" dirty="0" err="1"/>
              <a:t>village</a:t>
            </a:r>
            <a:r>
              <a:rPr lang="cs-CZ" dirty="0"/>
              <a:t>, </a:t>
            </a:r>
            <a:r>
              <a:rPr lang="cs-CZ" dirty="0" err="1"/>
              <a:t>tribe</a:t>
            </a:r>
            <a:r>
              <a:rPr lang="cs-CZ" dirty="0"/>
              <a:t>, </a:t>
            </a:r>
            <a:r>
              <a:rPr lang="cs-CZ" dirty="0" err="1"/>
              <a:t>state</a:t>
            </a:r>
            <a:r>
              <a:rPr lang="cs-CZ" dirty="0"/>
              <a:t>/</a:t>
            </a:r>
            <a:r>
              <a:rPr lang="cs-CZ" dirty="0" err="1"/>
              <a:t>ruler</a:t>
            </a:r>
            <a:r>
              <a:rPr lang="cs-CZ" dirty="0"/>
              <a:t>)</a:t>
            </a:r>
          </a:p>
          <a:p>
            <a:endParaRPr lang="cs-CZ" dirty="0"/>
          </a:p>
          <a:p>
            <a:r>
              <a:rPr lang="cs-CZ" b="1" dirty="0">
                <a:solidFill>
                  <a:schemeClr val="accent1"/>
                </a:solidFill>
              </a:rPr>
              <a:t>X</a:t>
            </a:r>
            <a:endParaRPr lang="cs-CZ" dirty="0"/>
          </a:p>
          <a:p>
            <a:endParaRPr lang="cs-CZ" dirty="0"/>
          </a:p>
          <a:p>
            <a:r>
              <a:rPr lang="cs-CZ" dirty="0"/>
              <a:t>An </a:t>
            </a:r>
            <a:r>
              <a:rPr lang="cs-CZ" dirty="0" err="1"/>
              <a:t>individual</a:t>
            </a:r>
            <a:endParaRPr lang="cs-CZ" dirty="0"/>
          </a:p>
          <a:p>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t>
            </a:r>
            <a:r>
              <a:rPr lang="cs-CZ" dirty="0" err="1"/>
              <a:t>another</a:t>
            </a:r>
            <a:r>
              <a:rPr lang="cs-CZ" dirty="0"/>
              <a:t> </a:t>
            </a:r>
            <a:r>
              <a:rPr lang="cs-CZ" dirty="0" err="1"/>
              <a:t>individual</a:t>
            </a:r>
            <a:endParaRPr lang="cs-CZ" dirty="0"/>
          </a:p>
          <a:p>
            <a:endParaRPr lang="cs-CZ" dirty="0"/>
          </a:p>
          <a:p>
            <a:endParaRPr lang="en-US" dirty="0"/>
          </a:p>
        </p:txBody>
      </p:sp>
    </p:spTree>
    <p:extLst>
      <p:ext uri="{BB962C8B-B14F-4D97-AF65-F5344CB8AC3E}">
        <p14:creationId xmlns:p14="http://schemas.microsoft.com/office/powerpoint/2010/main" val="263222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6572-BD61-5CAC-32A3-F94A7021ACF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B95BBC-9B35-35A2-ACDC-2FF1E5054EC4}"/>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Familiarization</a:t>
            </a:r>
            <a:r>
              <a:rPr lang="cs-CZ" dirty="0"/>
              <a:t> VS (2) </a:t>
            </a:r>
            <a:r>
              <a:rPr lang="cs-CZ" dirty="0" err="1"/>
              <a:t>Testamentary</a:t>
            </a:r>
            <a:r>
              <a:rPr lang="cs-CZ" dirty="0"/>
              <a:t> </a:t>
            </a:r>
            <a:r>
              <a:rPr lang="cs-CZ" dirty="0" err="1"/>
              <a:t>Freedom</a:t>
            </a:r>
            <a:endParaRPr lang="en-US" dirty="0"/>
          </a:p>
        </p:txBody>
      </p:sp>
      <p:sp>
        <p:nvSpPr>
          <p:cNvPr id="4" name="Zástupný text 3">
            <a:extLst>
              <a:ext uri="{FF2B5EF4-FFF2-40B4-BE49-F238E27FC236}">
                <a16:creationId xmlns:a16="http://schemas.microsoft.com/office/drawing/2014/main" id="{2F858E10-49AB-8B08-B6AC-44D98C64B31D}"/>
              </a:ext>
            </a:extLst>
          </p:cNvPr>
          <p:cNvSpPr>
            <a:spLocks noGrp="1"/>
          </p:cNvSpPr>
          <p:nvPr>
            <p:ph sz="quarter" idx="13"/>
          </p:nvPr>
        </p:nvSpPr>
        <p:spPr>
          <a:xfrm>
            <a:off x="838200" y="2212429"/>
            <a:ext cx="10515600" cy="3964534"/>
          </a:xfrm>
        </p:spPr>
        <p:txBody>
          <a:bodyPr>
            <a:normAutofit lnSpcReduction="10000"/>
          </a:bodyPr>
          <a:lstStyle/>
          <a:p>
            <a:r>
              <a:rPr lang="cs-CZ" b="1" dirty="0"/>
              <a:t>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p>
          <a:p>
            <a:r>
              <a:rPr lang="cs-CZ" dirty="0"/>
              <a:t>An </a:t>
            </a:r>
            <a:r>
              <a:rPr lang="cs-CZ" dirty="0" err="1"/>
              <a:t>individual</a:t>
            </a:r>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t>
            </a:r>
            <a:r>
              <a:rPr lang="cs-CZ" dirty="0" err="1"/>
              <a:t>another</a:t>
            </a:r>
            <a:r>
              <a:rPr lang="cs-CZ" dirty="0"/>
              <a:t> </a:t>
            </a:r>
            <a:r>
              <a:rPr lang="cs-CZ" dirty="0" err="1"/>
              <a:t>individual</a:t>
            </a:r>
            <a:endParaRPr lang="cs-CZ" dirty="0"/>
          </a:p>
          <a:p>
            <a:endParaRPr lang="cs-CZ" dirty="0"/>
          </a:p>
          <a:p>
            <a:r>
              <a:rPr lang="cs-CZ" i="1" dirty="0"/>
              <a:t>2. </a:t>
            </a:r>
            <a:r>
              <a:rPr lang="en-US" i="1" dirty="0"/>
              <a:t>But Abram said, “O Lord God, what will you give me, for I continue childless, and the heir of my house is Eliezer of Damascus?” 3</a:t>
            </a:r>
            <a:r>
              <a:rPr lang="cs-CZ" i="1" dirty="0"/>
              <a:t>.</a:t>
            </a:r>
            <a:r>
              <a:rPr lang="en-US" i="1" dirty="0"/>
              <a:t> And Abram said, “Behold, you have given me no offspring, and a </a:t>
            </a:r>
            <a:r>
              <a:rPr lang="en-US" b="1" i="1" dirty="0"/>
              <a:t>member of my household will be my heir.</a:t>
            </a:r>
            <a:r>
              <a:rPr lang="en-US" i="1" dirty="0"/>
              <a:t>” 4</a:t>
            </a:r>
            <a:r>
              <a:rPr lang="cs-CZ" i="1" dirty="0"/>
              <a:t>.</a:t>
            </a:r>
            <a:r>
              <a:rPr lang="en-US" i="1" dirty="0"/>
              <a:t> And behold, the word of the Lord came to him: “</a:t>
            </a:r>
            <a:r>
              <a:rPr lang="en-US" b="1" i="1" dirty="0">
                <a:solidFill>
                  <a:schemeClr val="accent1"/>
                </a:solidFill>
              </a:rPr>
              <a:t>This man shall not be your heir; your very own son shall be your heir.</a:t>
            </a:r>
            <a:r>
              <a:rPr lang="en-US" i="1" dirty="0"/>
              <a:t>”</a:t>
            </a:r>
            <a:r>
              <a:rPr lang="cs-CZ" i="1" dirty="0"/>
              <a:t> </a:t>
            </a:r>
          </a:p>
          <a:p>
            <a:r>
              <a:rPr lang="cs-CZ" i="1" dirty="0"/>
              <a:t>(Genesis 15)</a:t>
            </a:r>
            <a:endParaRPr lang="en-US" i="1" dirty="0"/>
          </a:p>
          <a:p>
            <a:r>
              <a:rPr lang="cs-CZ" b="1" i="1" dirty="0"/>
              <a:t>= </a:t>
            </a:r>
            <a:r>
              <a:rPr lang="pt-BR" b="1" i="1" dirty="0"/>
              <a:t>Solus deus heredem facere decedere potest, non homo</a:t>
            </a:r>
            <a:r>
              <a:rPr lang="cs-CZ" b="1" i="1" dirty="0"/>
              <a:t>.</a:t>
            </a:r>
            <a:endParaRPr lang="cs-CZ" dirty="0"/>
          </a:p>
          <a:p>
            <a:r>
              <a:rPr lang="cs-CZ" dirty="0"/>
              <a:t>= </a:t>
            </a:r>
            <a:r>
              <a:rPr lang="cs-CZ" dirty="0" err="1"/>
              <a:t>Principle</a:t>
            </a:r>
            <a:r>
              <a:rPr lang="cs-CZ" dirty="0"/>
              <a:t> </a:t>
            </a:r>
            <a:r>
              <a:rPr lang="cs-CZ" dirty="0" err="1"/>
              <a:t>of</a:t>
            </a:r>
            <a:r>
              <a:rPr lang="cs-CZ" dirty="0"/>
              <a:t> </a:t>
            </a:r>
            <a:r>
              <a:rPr lang="cs-CZ" dirty="0" err="1"/>
              <a:t>familiarization</a:t>
            </a:r>
            <a:r>
              <a:rPr lang="cs-CZ" dirty="0"/>
              <a:t> = </a:t>
            </a:r>
            <a:r>
              <a:rPr lang="cs-CZ" dirty="0" err="1"/>
              <a:t>preserving</a:t>
            </a:r>
            <a:r>
              <a:rPr lang="cs-CZ" dirty="0"/>
              <a:t> </a:t>
            </a:r>
            <a:r>
              <a:rPr lang="cs-CZ" dirty="0" err="1"/>
              <a:t>the</a:t>
            </a:r>
            <a:r>
              <a:rPr lang="cs-CZ" dirty="0"/>
              <a:t> </a:t>
            </a:r>
            <a:r>
              <a:rPr lang="cs-CZ" dirty="0" err="1"/>
              <a:t>estate</a:t>
            </a:r>
            <a:r>
              <a:rPr lang="cs-CZ" dirty="0"/>
              <a:t> in </a:t>
            </a:r>
            <a:r>
              <a:rPr lang="cs-CZ" dirty="0" err="1"/>
              <a:t>the</a:t>
            </a:r>
            <a:r>
              <a:rPr lang="cs-CZ" dirty="0"/>
              <a:t> </a:t>
            </a:r>
            <a:r>
              <a:rPr lang="cs-CZ" dirty="0" err="1"/>
              <a:t>family</a:t>
            </a:r>
            <a:r>
              <a:rPr lang="cs-CZ" dirty="0"/>
              <a:t> </a:t>
            </a:r>
            <a:r>
              <a:rPr lang="cs-CZ" dirty="0" err="1"/>
              <a:t>lieage</a:t>
            </a:r>
            <a:endParaRPr lang="en-US" dirty="0"/>
          </a:p>
        </p:txBody>
      </p:sp>
    </p:spTree>
    <p:extLst>
      <p:ext uri="{BB962C8B-B14F-4D97-AF65-F5344CB8AC3E}">
        <p14:creationId xmlns:p14="http://schemas.microsoft.com/office/powerpoint/2010/main" val="202274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D611F-AF3F-9276-E3C4-1EA964AEF1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49140AA-F48D-7A92-4622-3EE97BB7F9BC}"/>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Familiarization</a:t>
            </a:r>
            <a:r>
              <a:rPr lang="cs-CZ" dirty="0"/>
              <a:t> VS (2) </a:t>
            </a:r>
            <a:r>
              <a:rPr lang="cs-CZ" dirty="0" err="1"/>
              <a:t>Testamentary</a:t>
            </a:r>
            <a:r>
              <a:rPr lang="cs-CZ" dirty="0"/>
              <a:t> </a:t>
            </a:r>
            <a:r>
              <a:rPr lang="cs-CZ" dirty="0" err="1"/>
              <a:t>Freedom</a:t>
            </a:r>
            <a:endParaRPr lang="en-US" dirty="0"/>
          </a:p>
        </p:txBody>
      </p:sp>
      <p:sp>
        <p:nvSpPr>
          <p:cNvPr id="4" name="Zástupný text 3">
            <a:extLst>
              <a:ext uri="{FF2B5EF4-FFF2-40B4-BE49-F238E27FC236}">
                <a16:creationId xmlns:a16="http://schemas.microsoft.com/office/drawing/2014/main" id="{A13C026D-26B3-22DE-8E99-CAED5A5D175F}"/>
              </a:ext>
            </a:extLst>
          </p:cNvPr>
          <p:cNvSpPr>
            <a:spLocks noGrp="1"/>
          </p:cNvSpPr>
          <p:nvPr>
            <p:ph sz="quarter" idx="13"/>
          </p:nvPr>
        </p:nvSpPr>
        <p:spPr>
          <a:xfrm>
            <a:off x="838200" y="2212429"/>
            <a:ext cx="10515600" cy="3964534"/>
          </a:xfrm>
        </p:spPr>
        <p:txBody>
          <a:bodyPr>
            <a:normAutofit/>
          </a:bodyPr>
          <a:lstStyle/>
          <a:p>
            <a:r>
              <a:rPr lang="cs-CZ" b="1" dirty="0"/>
              <a:t>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p>
          <a:p>
            <a:r>
              <a:rPr lang="cs-CZ" dirty="0"/>
              <a:t>An </a:t>
            </a:r>
            <a:r>
              <a:rPr lang="cs-CZ" dirty="0" err="1"/>
              <a:t>individual</a:t>
            </a:r>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t>
            </a:r>
            <a:r>
              <a:rPr lang="cs-CZ" dirty="0" err="1"/>
              <a:t>another</a:t>
            </a:r>
            <a:r>
              <a:rPr lang="cs-CZ" dirty="0"/>
              <a:t> </a:t>
            </a:r>
            <a:r>
              <a:rPr lang="cs-CZ" dirty="0" err="1"/>
              <a:t>individual</a:t>
            </a:r>
            <a:endParaRPr lang="cs-CZ" dirty="0"/>
          </a:p>
          <a:p>
            <a:endParaRPr lang="cs-CZ" dirty="0"/>
          </a:p>
          <a:p>
            <a:r>
              <a:rPr lang="cs-CZ" b="1" dirty="0">
                <a:solidFill>
                  <a:schemeClr val="accent1"/>
                </a:solidFill>
              </a:rPr>
              <a:t>X</a:t>
            </a:r>
          </a:p>
          <a:p>
            <a:endParaRPr lang="cs-CZ" b="1" dirty="0">
              <a:solidFill>
                <a:schemeClr val="accent1"/>
              </a:solidFill>
            </a:endParaRPr>
          </a:p>
          <a:p>
            <a:r>
              <a:rPr lang="cs-CZ" b="1" dirty="0" err="1">
                <a:solidFill>
                  <a:schemeClr val="accent1"/>
                </a:solidFill>
              </a:rPr>
              <a:t>Testamentary</a:t>
            </a:r>
            <a:r>
              <a:rPr lang="cs-CZ" b="1" dirty="0">
                <a:solidFill>
                  <a:schemeClr val="accent1"/>
                </a:solidFill>
              </a:rPr>
              <a:t> </a:t>
            </a:r>
            <a:r>
              <a:rPr lang="cs-CZ" b="1" dirty="0" err="1">
                <a:solidFill>
                  <a:schemeClr val="accent1"/>
                </a:solidFill>
              </a:rPr>
              <a:t>Freedom</a:t>
            </a:r>
            <a:endParaRPr lang="cs-CZ" b="1" dirty="0">
              <a:solidFill>
                <a:schemeClr val="accent1"/>
              </a:solidFill>
            </a:endParaRPr>
          </a:p>
          <a:p>
            <a:r>
              <a:rPr lang="cs-CZ" b="1" dirty="0"/>
              <a:t>= </a:t>
            </a:r>
            <a:r>
              <a:rPr lang="cs-CZ" b="1" dirty="0" err="1"/>
              <a:t>current</a:t>
            </a:r>
            <a:r>
              <a:rPr lang="cs-CZ" b="1" dirty="0"/>
              <a:t> </a:t>
            </a:r>
            <a:r>
              <a:rPr lang="cs-CZ" b="1" dirty="0" err="1"/>
              <a:t>principle</a:t>
            </a:r>
            <a:r>
              <a:rPr lang="cs-CZ" b="1" dirty="0"/>
              <a:t> </a:t>
            </a:r>
            <a:r>
              <a:rPr lang="cs-CZ" b="1" dirty="0" err="1"/>
              <a:t>based</a:t>
            </a:r>
            <a:r>
              <a:rPr lang="cs-CZ" b="1" dirty="0"/>
              <a:t> on a more </a:t>
            </a:r>
            <a:r>
              <a:rPr lang="cs-CZ" b="1" dirty="0" err="1"/>
              <a:t>general</a:t>
            </a:r>
            <a:r>
              <a:rPr lang="cs-CZ" b="1" dirty="0"/>
              <a:t> </a:t>
            </a:r>
            <a:r>
              <a:rPr lang="cs-CZ" b="1" dirty="0" err="1"/>
              <a:t>principle</a:t>
            </a:r>
            <a:r>
              <a:rPr lang="cs-CZ" b="1" dirty="0"/>
              <a:t> </a:t>
            </a:r>
            <a:r>
              <a:rPr lang="cs-CZ" b="1" dirty="0" err="1"/>
              <a:t>of</a:t>
            </a:r>
            <a:r>
              <a:rPr lang="cs-CZ" b="1" dirty="0"/>
              <a:t> </a:t>
            </a:r>
            <a:r>
              <a:rPr lang="cs-CZ" b="1" dirty="0" err="1"/>
              <a:t>the</a:t>
            </a:r>
            <a:r>
              <a:rPr lang="cs-CZ" b="1" dirty="0"/>
              <a:t> autonomy </a:t>
            </a:r>
            <a:r>
              <a:rPr lang="cs-CZ" b="1" dirty="0" err="1"/>
              <a:t>of</a:t>
            </a:r>
            <a:r>
              <a:rPr lang="cs-CZ" b="1" dirty="0"/>
              <a:t> </a:t>
            </a:r>
            <a:r>
              <a:rPr lang="cs-CZ" b="1" dirty="0" err="1"/>
              <a:t>will</a:t>
            </a:r>
            <a:endParaRPr lang="cs-CZ" b="1" dirty="0"/>
          </a:p>
          <a:p>
            <a:r>
              <a:rPr lang="cs-CZ" dirty="0"/>
              <a:t>= </a:t>
            </a:r>
            <a:r>
              <a:rPr lang="cs-CZ" dirty="0" err="1"/>
              <a:t>the</a:t>
            </a:r>
            <a:r>
              <a:rPr lang="cs-CZ" dirty="0"/>
              <a:t> </a:t>
            </a:r>
            <a:r>
              <a:rPr lang="cs-CZ" dirty="0" err="1"/>
              <a:t>owner</a:t>
            </a:r>
            <a:r>
              <a:rPr lang="cs-CZ" dirty="0"/>
              <a:t> </a:t>
            </a:r>
            <a:r>
              <a:rPr lang="cs-CZ" dirty="0" err="1"/>
              <a:t>can</a:t>
            </a:r>
            <a:r>
              <a:rPr lang="cs-CZ" dirty="0"/>
              <a:t> </a:t>
            </a:r>
            <a:r>
              <a:rPr lang="cs-CZ" dirty="0" err="1"/>
              <a:t>dispose</a:t>
            </a:r>
            <a:r>
              <a:rPr lang="cs-CZ" dirty="0"/>
              <a:t> </a:t>
            </a:r>
            <a:r>
              <a:rPr lang="cs-CZ" dirty="0" err="1"/>
              <a:t>with</a:t>
            </a:r>
            <a:r>
              <a:rPr lang="cs-CZ" dirty="0"/>
              <a:t> his </a:t>
            </a:r>
            <a:r>
              <a:rPr lang="cs-CZ" dirty="0" err="1"/>
              <a:t>estate</a:t>
            </a:r>
            <a:r>
              <a:rPr lang="cs-CZ" dirty="0"/>
              <a:t> not </a:t>
            </a:r>
            <a:r>
              <a:rPr lang="cs-CZ" dirty="0" err="1"/>
              <a:t>only</a:t>
            </a:r>
            <a:r>
              <a:rPr lang="cs-CZ" dirty="0"/>
              <a:t> </a:t>
            </a:r>
            <a:r>
              <a:rPr lang="cs-CZ" dirty="0" err="1"/>
              <a:t>during</a:t>
            </a:r>
            <a:r>
              <a:rPr lang="cs-CZ" dirty="0"/>
              <a:t> his </a:t>
            </a:r>
            <a:r>
              <a:rPr lang="cs-CZ" dirty="0" err="1"/>
              <a:t>life</a:t>
            </a:r>
            <a:r>
              <a:rPr lang="cs-CZ" dirty="0"/>
              <a:t> (</a:t>
            </a:r>
            <a:r>
              <a:rPr lang="cs-CZ" dirty="0" err="1"/>
              <a:t>ownership</a:t>
            </a:r>
            <a:r>
              <a:rPr lang="cs-CZ" dirty="0"/>
              <a:t> </a:t>
            </a:r>
            <a:r>
              <a:rPr lang="cs-CZ" dirty="0" err="1"/>
              <a:t>freedom</a:t>
            </a:r>
            <a:r>
              <a:rPr lang="cs-CZ" dirty="0"/>
              <a:t>), but </a:t>
            </a:r>
            <a:r>
              <a:rPr lang="cs-CZ" dirty="0" err="1"/>
              <a:t>also</a:t>
            </a:r>
            <a:r>
              <a:rPr lang="cs-CZ" dirty="0"/>
              <a:t> </a:t>
            </a:r>
            <a:r>
              <a:rPr lang="cs-CZ" i="1" dirty="0" err="1"/>
              <a:t>mortis</a:t>
            </a:r>
            <a:r>
              <a:rPr lang="cs-CZ" i="1" dirty="0"/>
              <a:t> causa</a:t>
            </a:r>
            <a:r>
              <a:rPr lang="cs-CZ" dirty="0"/>
              <a:t> (in </a:t>
            </a:r>
            <a:r>
              <a:rPr lang="cs-CZ" dirty="0" err="1"/>
              <a:t>the</a:t>
            </a:r>
            <a:r>
              <a:rPr lang="cs-CZ" dirty="0"/>
              <a:t> case </a:t>
            </a:r>
            <a:r>
              <a:rPr lang="cs-CZ" dirty="0" err="1"/>
              <a:t>of</a:t>
            </a:r>
            <a:r>
              <a:rPr lang="cs-CZ" dirty="0"/>
              <a:t> </a:t>
            </a:r>
            <a:r>
              <a:rPr lang="cs-CZ" dirty="0" err="1"/>
              <a:t>death</a:t>
            </a:r>
            <a:r>
              <a:rPr lang="cs-CZ" dirty="0"/>
              <a:t>)</a:t>
            </a:r>
          </a:p>
        </p:txBody>
      </p:sp>
    </p:spTree>
    <p:extLst>
      <p:ext uri="{BB962C8B-B14F-4D97-AF65-F5344CB8AC3E}">
        <p14:creationId xmlns:p14="http://schemas.microsoft.com/office/powerpoint/2010/main" val="3433866987"/>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73A5D6B-700C-42BB-86C4-A32B7E87A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197</TotalTime>
  <Words>2170</Words>
  <Application>Microsoft Office PowerPoint</Application>
  <PresentationFormat>Širokoúhlá obrazovka</PresentationFormat>
  <Paragraphs>271</Paragraphs>
  <Slides>35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35</vt:i4>
      </vt:variant>
    </vt:vector>
  </HeadingPairs>
  <TitlesOfParts>
    <vt:vector size="38" baseType="lpstr">
      <vt:lpstr>Arial</vt:lpstr>
      <vt:lpstr>Aptos</vt:lpstr>
      <vt:lpstr>Univerzita Karlova</vt:lpstr>
      <vt:lpstr>Prezentace aplikace PowerPoint</vt:lpstr>
      <vt:lpstr>Content</vt:lpstr>
      <vt:lpstr>Prezentace aplikace PowerPoint</vt:lpstr>
      <vt:lpstr>Notion: Succession Law</vt:lpstr>
      <vt:lpstr>Prezentace aplikace PowerPoint</vt:lpstr>
      <vt:lpstr>Fundamental Principles: (1) Liqudation of the Estate VS (2) Preservation of the Estate</vt:lpstr>
      <vt:lpstr>Fundamental Principles: (1) Succession of a Collective VS (2) Succession of an Individual</vt:lpstr>
      <vt:lpstr>Fundamental Principles: (1) Familiarization VS (2) Testamentary Freedom</vt:lpstr>
      <vt:lpstr>Fundamental Principles: (1) Familiarization VS (2) Testamentary Freedom</vt:lpstr>
      <vt:lpstr>Prezentace aplikace PowerPoint</vt:lpstr>
      <vt:lpstr>Universal Succession</vt:lpstr>
      <vt:lpstr>Singular Succession</vt:lpstr>
      <vt:lpstr>Prezentace aplikace PowerPoint</vt:lpstr>
      <vt:lpstr>The Moment of Transition of the Estate</vt:lpstr>
      <vt:lpstr>The Moment of Transition of the Estate</vt:lpstr>
      <vt:lpstr>The Moment of Transition of the Estate</vt:lpstr>
      <vt:lpstr>The Moment of Transition of the Estate</vt:lpstr>
      <vt:lpstr>Prezentace aplikace PowerPoint</vt:lpstr>
      <vt:lpstr>Prerequisites of Inheritance</vt:lpstr>
      <vt:lpstr>Prezentace aplikace PowerPoint</vt:lpstr>
      <vt:lpstr>Legal Titles (1): Inheritance contract</vt:lpstr>
      <vt:lpstr>Legal Titles (1): Inheritance contract</vt:lpstr>
      <vt:lpstr>Prezentace aplikace PowerPoint</vt:lpstr>
      <vt:lpstr>Legal Titles (2): Testament</vt:lpstr>
      <vt:lpstr>Legal Titles (2): Testament</vt:lpstr>
      <vt:lpstr>Legal Titles (2): Testament</vt:lpstr>
      <vt:lpstr>Prezentace aplikace PowerPoint</vt:lpstr>
      <vt:lpstr>Legal Titles (3): Intestate Succession</vt:lpstr>
      <vt:lpstr>Legal Titles (3): Intestate Succession</vt:lpstr>
      <vt:lpstr>Legal Titles (3): Intestate Succession</vt:lpstr>
      <vt:lpstr>Prezentace aplikace PowerPoint</vt:lpstr>
      <vt:lpstr>Forced Share / réserve héreditaire</vt:lpstr>
      <vt:lpstr>Forced Share / réserve héreditaire</vt:lpstr>
      <vt:lpstr>Forced Share / réserve héreditaire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91</cp:revision>
  <cp:lastPrinted>2024-09-10T18:18:32Z</cp:lastPrinted>
  <dcterms:created xsi:type="dcterms:W3CDTF">2025-07-07T19:06:51Z</dcterms:created>
  <dcterms:modified xsi:type="dcterms:W3CDTF">2025-10-27T15:18:47Z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