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25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8" r:id="rId16"/>
    <p:sldId id="28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Podtitul, název katedry apod.</a:t>
            </a:r>
          </a:p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gal.un.org/ilc/texts/instruments/english/draft_articles/6_3_2016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ylumlawdatabase.eu/en/content/cjeu-judgment-joined-cases-c%E2%80%9114813-c%E2%80%9115013-b-and-c-v-staatssecretaris-van-veiligheid-en" TargetMode="External"/><Relationship Id="rId2" Type="http://schemas.openxmlformats.org/officeDocument/2006/relationships/hyperlink" Target="http://www.asylumlawdatabase.eu/en/content/cjeu-judgment-c-19912-c-20012-and-c-20112-x-y-and-z-7-november-2013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sylumlawdatabase.eu/en/content/cjeu-judgment-case-c-47316-f-25-january-201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hcr.org/protection/environment/5c9e13297/climate-change-disaster-displacement-global-compact-refugees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4F3755-8E4E-46CD-A927-31BD8D4BF73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>
                <a:cs typeface="Calibri Light"/>
              </a:rPr>
              <a:t>De</a:t>
            </a:r>
            <a:r>
              <a:rPr lang="cs-CZ" b="1" i="1" dirty="0">
                <a:ea typeface="+mj-lt"/>
                <a:cs typeface="+mj-lt"/>
              </a:rPr>
              <a:t> lege </a:t>
            </a:r>
            <a:r>
              <a:rPr lang="cs-CZ" b="1" i="1" dirty="0" err="1">
                <a:ea typeface="+mj-lt"/>
                <a:cs typeface="+mj-lt"/>
              </a:rPr>
              <a:t>ferenda</a:t>
            </a:r>
            <a:r>
              <a:rPr lang="cs-CZ" b="1" i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possibilities</a:t>
            </a:r>
            <a:r>
              <a:rPr lang="cs-CZ" b="1" dirty="0">
                <a:ea typeface="+mj-lt"/>
                <a:cs typeface="+mj-lt"/>
              </a:rPr>
              <a:t> in </a:t>
            </a:r>
            <a:r>
              <a:rPr lang="cs-CZ" b="1" dirty="0" err="1">
                <a:ea typeface="+mj-lt"/>
                <a:cs typeface="+mj-lt"/>
              </a:rPr>
              <a:t>the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field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of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environmental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migration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A79D2AA-C164-449F-A677-F5AE9EBA94C4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>
                <a:cs typeface="Calibri Light"/>
              </a:rPr>
              <a:t>De</a:t>
            </a:r>
            <a:r>
              <a:rPr lang="cs-CZ" b="1" i="1" dirty="0">
                <a:ea typeface="+mj-lt"/>
                <a:cs typeface="+mj-lt"/>
              </a:rPr>
              <a:t> lege </a:t>
            </a:r>
            <a:r>
              <a:rPr lang="cs-CZ" b="1" i="1" dirty="0" err="1">
                <a:ea typeface="+mj-lt"/>
                <a:cs typeface="+mj-lt"/>
              </a:rPr>
              <a:t>ferenda</a:t>
            </a:r>
            <a:r>
              <a:rPr lang="cs-CZ" b="1" i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possibilities</a:t>
            </a:r>
            <a:r>
              <a:rPr lang="cs-CZ" b="1" dirty="0">
                <a:ea typeface="+mj-lt"/>
                <a:cs typeface="+mj-lt"/>
              </a:rPr>
              <a:t> in </a:t>
            </a:r>
            <a:r>
              <a:rPr lang="cs-CZ" b="1" dirty="0" err="1">
                <a:ea typeface="+mj-lt"/>
                <a:cs typeface="+mj-lt"/>
              </a:rPr>
              <a:t>the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field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of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environmental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migration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31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4E46B-67E8-4562-B9CE-E0BEC295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ea typeface="+mj-lt"/>
                <a:cs typeface="+mj-lt"/>
              </a:rPr>
              <a:t>How</a:t>
            </a:r>
            <a:r>
              <a:rPr lang="cs-CZ">
                <a:ea typeface="+mj-lt"/>
                <a:cs typeface="+mj-lt"/>
              </a:rPr>
              <a:t> </a:t>
            </a:r>
            <a:r>
              <a:rPr lang="cs-CZ" err="1">
                <a:ea typeface="+mj-lt"/>
                <a:cs typeface="+mj-lt"/>
              </a:rPr>
              <a:t>can</a:t>
            </a:r>
            <a:r>
              <a:rPr lang="cs-CZ">
                <a:ea typeface="+mj-lt"/>
                <a:cs typeface="+mj-lt"/>
              </a:rPr>
              <a:t> science </a:t>
            </a:r>
            <a:r>
              <a:rPr lang="cs-CZ" err="1">
                <a:ea typeface="+mj-lt"/>
                <a:cs typeface="+mj-lt"/>
              </a:rPr>
              <a:t>think</a:t>
            </a:r>
            <a:r>
              <a:rPr lang="cs-CZ">
                <a:ea typeface="+mj-lt"/>
                <a:cs typeface="+mj-lt"/>
              </a:rPr>
              <a:t>?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C16C5-50AC-4741-A6AA-152000EC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Calibri Light"/>
                <a:ea typeface="Calibri Light"/>
                <a:cs typeface="Calibri Light"/>
              </a:rPr>
              <a:t>International </a:t>
            </a:r>
            <a:r>
              <a:rPr lang="cs-CZ" err="1">
                <a:latin typeface="Calibri Light"/>
                <a:ea typeface="Calibri Light"/>
                <a:cs typeface="Calibri Light"/>
              </a:rPr>
              <a:t>Law</a:t>
            </a:r>
            <a:r>
              <a:rPr lang="cs-CZ">
                <a:latin typeface="Calibri Light"/>
                <a:ea typeface="Calibri Light"/>
                <a:cs typeface="Calibri Light"/>
              </a:rPr>
              <a:t> </a:t>
            </a:r>
            <a:r>
              <a:rPr lang="cs-CZ" err="1">
                <a:latin typeface="Calibri Light"/>
                <a:ea typeface="Calibri Light"/>
                <a:cs typeface="Calibri Light"/>
              </a:rPr>
              <a:t>Commission</a:t>
            </a:r>
            <a:r>
              <a:rPr lang="cs-CZ">
                <a:latin typeface="Calibri Light"/>
                <a:ea typeface="Calibri Light"/>
                <a:cs typeface="Calibri Light"/>
              </a:rPr>
              <a:t>: </a:t>
            </a:r>
            <a:r>
              <a:rPr lang="cs-CZ">
                <a:latin typeface="Calibri Light"/>
                <a:ea typeface="+mn-lt"/>
                <a:cs typeface="+mn-lt"/>
                <a:hlinkClick r:id="rId2"/>
              </a:rPr>
              <a:t>Draft articles on the</a:t>
            </a:r>
            <a:br>
              <a:rPr lang="cs-CZ">
                <a:latin typeface="Calibri Light"/>
                <a:ea typeface="+mn-lt"/>
                <a:cs typeface="+mn-lt"/>
                <a:hlinkClick r:id="rId2"/>
              </a:rPr>
            </a:br>
            <a:r>
              <a:rPr lang="cs-CZ">
                <a:latin typeface="Calibri Light"/>
                <a:ea typeface="+mn-lt"/>
                <a:cs typeface="+mn-lt"/>
                <a:hlinkClick r:id="rId2"/>
              </a:rPr>
              <a:t>protection of persons in the event of disasters</a:t>
            </a:r>
            <a:r>
              <a:rPr lang="cs-CZ">
                <a:latin typeface="Calibri Light"/>
                <a:ea typeface="Calibri Light"/>
                <a:cs typeface="Calibri Light"/>
              </a:rPr>
              <a:t>, 2016 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0A5306-27F8-46C8-920E-1A6EA56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644D1E-694A-446D-A268-C9293C20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AC9852-0DB1-481C-A084-7BB82E2D0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44" y="3425138"/>
            <a:ext cx="9138926" cy="16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ED36F-8C13-45F6-8B0A-ACD3D0ED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413D3-158D-4ABE-B4A6-A2EB4D49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24FB2C-258C-4CDB-8999-D051FE77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1C09534-8BBC-4829-A070-DAAA9718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AC8EF-FD0C-4AB6-9336-DBBC675D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690" y="365125"/>
            <a:ext cx="12505379" cy="52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3F1A-5345-0B90-FDAB-DB931F8B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The road ahead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B483-EF2A-ACF3-9362-8D92B3C4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 Light"/>
                <a:ea typeface="+mn-lt"/>
                <a:cs typeface="+mn-lt"/>
              </a:rPr>
              <a:t>...</a:t>
            </a:r>
            <a:r>
              <a:rPr lang="cs-CZ" dirty="0">
                <a:latin typeface="Calibri Light"/>
                <a:ea typeface="+mn-lt"/>
                <a:cs typeface="+mn-lt"/>
              </a:rPr>
              <a:t>i</a:t>
            </a:r>
            <a:r>
              <a:rPr lang="en-US" dirty="0">
                <a:latin typeface="Calibri Light"/>
                <a:ea typeface="+mn-lt"/>
                <a:cs typeface="+mn-lt"/>
              </a:rPr>
              <a:t>n migration law, we leave aside the dynamics of the process and deal only with the consequences.</a:t>
            </a:r>
          </a:p>
          <a:p>
            <a:endParaRPr lang="en-US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latin typeface="Calibri Light"/>
              <a:ea typeface="Calibri"/>
              <a:cs typeface="Calibri"/>
            </a:endParaRP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n-US" sz="2200" dirty="0">
                <a:latin typeface="Calibri Light"/>
                <a:ea typeface="+mn-lt"/>
                <a:cs typeface="+mn-lt"/>
              </a:rPr>
              <a:t>mitigation in the sense of avoiding mitigation, adaptation as coping with the impacts of a changing climate</a:t>
            </a:r>
            <a:endParaRPr lang="en-US" dirty="0">
              <a:latin typeface="Calibri Light"/>
              <a:ea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001962-3635-E994-203E-8527BDE6687C}"/>
              </a:ext>
            </a:extLst>
          </p:cNvPr>
          <p:cNvSpPr/>
          <p:nvPr/>
        </p:nvSpPr>
        <p:spPr>
          <a:xfrm>
            <a:off x="1828801" y="3086819"/>
            <a:ext cx="1897809" cy="920150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 Light"/>
                <a:ea typeface="Calibri Light"/>
                <a:cs typeface="Calibri Light"/>
              </a:rPr>
              <a:t>mitigation 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601565-DB35-6920-57BB-0148FAF3EF4E}"/>
              </a:ext>
            </a:extLst>
          </p:cNvPr>
          <p:cNvSpPr/>
          <p:nvPr/>
        </p:nvSpPr>
        <p:spPr>
          <a:xfrm>
            <a:off x="4775260" y="3085920"/>
            <a:ext cx="1883432" cy="920150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 Light"/>
                <a:ea typeface="Calibri Light"/>
                <a:cs typeface="Calibri Light"/>
              </a:rPr>
              <a:t>adaptation 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1BFEDD-CAEB-57BE-84C2-A014A95422E2}"/>
              </a:ext>
            </a:extLst>
          </p:cNvPr>
          <p:cNvSpPr/>
          <p:nvPr/>
        </p:nvSpPr>
        <p:spPr>
          <a:xfrm>
            <a:off x="7836738" y="3085022"/>
            <a:ext cx="1883433" cy="920150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 Light"/>
                <a:ea typeface="Calibri Light"/>
                <a:cs typeface="Calibri Light"/>
              </a:rPr>
              <a:t>migration </a:t>
            </a:r>
            <a:endParaRPr lang="en-US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035BC24-45EE-4EE1-ACC1-6C1FB2D9806D}"/>
              </a:ext>
            </a:extLst>
          </p:cNvPr>
          <p:cNvSpPr/>
          <p:nvPr/>
        </p:nvSpPr>
        <p:spPr>
          <a:xfrm>
            <a:off x="3775424" y="3302781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A1D8B37-3A42-4B8C-BBC0-EC1B92F3E00F}"/>
              </a:ext>
            </a:extLst>
          </p:cNvPr>
          <p:cNvSpPr/>
          <p:nvPr/>
        </p:nvSpPr>
        <p:spPr>
          <a:xfrm>
            <a:off x="6708601" y="3302781"/>
            <a:ext cx="107822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6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706C-9D9B-BD7F-A7A6-1B112EE8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Thank you for your attention!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A79BF-3343-DCC1-E346-F8A37A936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0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2483" y="1122363"/>
            <a:ext cx="11228022" cy="2782371"/>
          </a:xfrm>
        </p:spPr>
        <p:txBody>
          <a:bodyPr>
            <a:normAutofit fontScale="90000"/>
          </a:bodyPr>
          <a:lstStyle/>
          <a:p>
            <a:r>
              <a:rPr lang="cs-CZ" b="1" i="1" dirty="0">
                <a:cs typeface="Calibri Light"/>
              </a:rPr>
              <a:t>De</a:t>
            </a:r>
            <a:r>
              <a:rPr lang="cs-CZ" b="1" i="1" dirty="0">
                <a:ea typeface="+mj-lt"/>
                <a:cs typeface="+mj-lt"/>
              </a:rPr>
              <a:t> lege </a:t>
            </a:r>
            <a:r>
              <a:rPr lang="cs-CZ" b="1" i="1" dirty="0" err="1">
                <a:ea typeface="+mj-lt"/>
                <a:cs typeface="+mj-lt"/>
              </a:rPr>
              <a:t>ferenda</a:t>
            </a:r>
            <a:r>
              <a:rPr lang="cs-CZ" b="1" i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possibilities</a:t>
            </a:r>
            <a:r>
              <a:rPr lang="cs-CZ" b="1" dirty="0">
                <a:ea typeface="+mj-lt"/>
                <a:cs typeface="+mj-lt"/>
              </a:rPr>
              <a:t> in </a:t>
            </a:r>
            <a:r>
              <a:rPr lang="cs-CZ" b="1" dirty="0" err="1">
                <a:ea typeface="+mj-lt"/>
                <a:cs typeface="+mj-lt"/>
              </a:rPr>
              <a:t>the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field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of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environmental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migration</a:t>
            </a:r>
            <a:r>
              <a:rPr lang="cs-CZ" b="1" dirty="0">
                <a:ea typeface="+mj-lt"/>
                <a:cs typeface="+mj-lt"/>
              </a:rPr>
              <a:t> </a:t>
            </a:r>
            <a:endParaRPr lang="cs-CZ" b="1" dirty="0">
              <a:ea typeface="Calibri Light"/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0264" y="4018981"/>
            <a:ext cx="9144000" cy="12100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>
              <a:latin typeface="Calibri Light"/>
              <a:ea typeface="Calibri Light"/>
              <a:cs typeface="Calibri Light"/>
            </a:endParaRPr>
          </a:p>
          <a:p>
            <a:r>
              <a:rPr lang="cs-CZ">
                <a:latin typeface="Calibri Light"/>
                <a:ea typeface="Calibri Light"/>
                <a:cs typeface="Calibri Light"/>
              </a:rPr>
              <a:t>Věra </a:t>
            </a:r>
            <a:r>
              <a:rPr lang="cs-CZ" err="1">
                <a:latin typeface="Calibri Light"/>
                <a:ea typeface="Calibri Light"/>
                <a:cs typeface="Calibri Light"/>
              </a:rPr>
              <a:t>Honusková</a:t>
            </a:r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75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B8F-C00F-190E-99BC-C1E5F9E0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The road ahead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7548-4435-566A-CFAA-2E4455BB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ea typeface="+mn-lt"/>
                <a:cs typeface="+mn-lt"/>
              </a:rPr>
              <a:t>Is there a room in the existing protection statuses to protect environmental migrants?</a:t>
            </a:r>
          </a:p>
          <a:p>
            <a:r>
              <a:rPr lang="en-US">
                <a:latin typeface="Calibri Light"/>
                <a:ea typeface="+mn-lt"/>
                <a:cs typeface="+mn-lt"/>
              </a:rPr>
              <a:t>Is there a will to create a new treaty instrument or to complement some of the existing ones? </a:t>
            </a:r>
          </a:p>
          <a:p>
            <a:endParaRPr lang="en-US">
              <a:latin typeface="Calibri Light"/>
              <a:ea typeface="Calibri" panose="020F0502020204030204"/>
              <a:cs typeface="Calibri" panose="020F0502020204030204"/>
            </a:endParaRPr>
          </a:p>
          <a:p>
            <a:r>
              <a:rPr lang="en-US">
                <a:latin typeface="Calibri Light"/>
                <a:ea typeface="+mn-lt"/>
                <a:cs typeface="+mn-lt"/>
              </a:rPr>
              <a:t>Please think about where you see the most likely developments in this area. What, if anything, is missing for you to reach a conclusion?</a:t>
            </a:r>
            <a:endParaRPr lang="en-US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414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4850D3-9AD9-41BB-8C73-5B16E82E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53" y="196496"/>
            <a:ext cx="4183067" cy="234251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1F6AA-C000-D9EC-6290-78B8792A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road ahead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993C-89FE-4023-9D0A-1D352219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Calibri Light"/>
                <a:ea typeface="+mn-lt"/>
                <a:cs typeface="+mn-lt"/>
              </a:rPr>
              <a:t>Interpretation? </a:t>
            </a:r>
          </a:p>
          <a:p>
            <a:pPr lvl="1"/>
            <a:r>
              <a:rPr lang="en-US" dirty="0">
                <a:latin typeface="Calibri Light"/>
                <a:ea typeface="+mn-lt"/>
                <a:cs typeface="+mn-lt"/>
              </a:rPr>
              <a:t>similarly women, SOGI refugees</a:t>
            </a:r>
          </a:p>
          <a:p>
            <a:r>
              <a:rPr lang="en-US" dirty="0">
                <a:latin typeface="Calibri Light"/>
                <a:ea typeface="+mn-lt"/>
                <a:cs typeface="+mn-lt"/>
              </a:rPr>
              <a:t>Expanding the grounds in the definition of refugee</a:t>
            </a:r>
          </a:p>
          <a:p>
            <a:pPr lvl="1"/>
            <a:r>
              <a:rPr lang="en-US" dirty="0">
                <a:latin typeface="Calibri Light"/>
                <a:ea typeface="Calibri"/>
                <a:cs typeface="Calibri"/>
              </a:rPr>
              <a:t>new reason in the convention? </a:t>
            </a:r>
          </a:p>
          <a:p>
            <a:r>
              <a:rPr lang="en-US" dirty="0">
                <a:latin typeface="Calibri Light"/>
                <a:ea typeface="+mn-lt"/>
                <a:cs typeface="+mn-lt"/>
              </a:rPr>
              <a:t>Creating a new (probably regional) status?</a:t>
            </a:r>
          </a:p>
          <a:p>
            <a:pPr lvl="1"/>
            <a:r>
              <a:rPr lang="en-US" dirty="0">
                <a:latin typeface="Calibri Light"/>
                <a:ea typeface="Calibri"/>
                <a:cs typeface="Calibri"/>
              </a:rPr>
              <a:t>similarly to subsidiary protection in the EU law (or gender – e.g. in the Czech laws)</a:t>
            </a:r>
          </a:p>
          <a:p>
            <a:r>
              <a:rPr lang="en-US" dirty="0">
                <a:latin typeface="Calibri Light"/>
                <a:ea typeface="+mn-lt"/>
                <a:cs typeface="+mn-lt"/>
              </a:rPr>
              <a:t>Creating a protocol to one of the existing conventions?</a:t>
            </a:r>
            <a:endParaRPr lang="en-US" dirty="0">
              <a:latin typeface="Calibri Light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 Light"/>
                <a:ea typeface="+mn-lt"/>
                <a:cs typeface="+mn-lt"/>
              </a:rPr>
              <a:t>Similarly to 1967 Protocol to 1951 Convention (although it did not change the definition)</a:t>
            </a:r>
          </a:p>
          <a:p>
            <a:r>
              <a:rPr lang="en-US" dirty="0">
                <a:latin typeface="Calibri Light"/>
                <a:ea typeface="+mn-lt"/>
                <a:cs typeface="+mn-lt"/>
              </a:rPr>
              <a:t>Creating a new convention at the universal level?</a:t>
            </a: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865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liban Religious Police Issue Posters Ordering Women to Cover Up">
            <a:extLst>
              <a:ext uri="{FF2B5EF4-FFF2-40B4-BE49-F238E27FC236}">
                <a16:creationId xmlns:a16="http://schemas.microsoft.com/office/drawing/2014/main" id="{52C0D5AD-7F9E-4435-8249-0AFBB815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30" y="2015230"/>
            <a:ext cx="6182662" cy="3462291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98C9E-ABA9-19C0-FB6A-78841BA0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ea typeface="Calibri"/>
                <a:cs typeface="Calibri"/>
              </a:rPr>
              <a:t>Saving through interpretation?</a:t>
            </a:r>
            <a:endParaRPr lang="en-US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9D79-F276-B4BF-6CDC-C71E9099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81" y="1825625"/>
            <a:ext cx="10846279" cy="4207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 Light"/>
                <a:ea typeface="Calibri"/>
                <a:cs typeface="Calibri"/>
              </a:rPr>
              <a:t>SOGI refugees/gender in the EU law as an example.</a:t>
            </a:r>
          </a:p>
          <a:p>
            <a:endParaRPr lang="en-US" dirty="0">
              <a:latin typeface="Calibri Light"/>
              <a:ea typeface="Calibri"/>
              <a:cs typeface="Calibri"/>
            </a:endParaRPr>
          </a:p>
          <a:p>
            <a:endParaRPr lang="en-US" dirty="0">
              <a:latin typeface="Calibri Ligh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66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8A85-5969-183E-A941-EA0B8D06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ea typeface="Calibri Light"/>
                <a:cs typeface="Calibri Light"/>
              </a:rPr>
              <a:t>Sexual</a:t>
            </a:r>
            <a:r>
              <a:rPr lang="cs-CZ">
                <a:ea typeface="Calibri Light"/>
                <a:cs typeface="Calibri Light"/>
              </a:rPr>
              <a:t> </a:t>
            </a:r>
            <a:r>
              <a:rPr lang="cs-CZ" err="1">
                <a:ea typeface="Calibri Light"/>
                <a:cs typeface="Calibri Light"/>
              </a:rPr>
              <a:t>orientation</a:t>
            </a:r>
            <a:r>
              <a:rPr lang="cs-CZ">
                <a:ea typeface="Calibri Light"/>
                <a:cs typeface="Calibri Light"/>
              </a:rPr>
              <a:t> – EU </a:t>
            </a:r>
            <a:r>
              <a:rPr lang="cs-CZ" err="1">
                <a:ea typeface="Calibri Light"/>
                <a:cs typeface="Calibri Light"/>
              </a:rPr>
              <a:t>law</a:t>
            </a:r>
            <a:r>
              <a:rPr lang="cs-CZ">
                <a:ea typeface="Calibri Light"/>
                <a:cs typeface="Calibri Light"/>
              </a:rPr>
              <a:t> </a:t>
            </a:r>
            <a:r>
              <a:rPr lang="en-US">
                <a:latin typeface="Calibri Light"/>
                <a:ea typeface="Calibri"/>
                <a:cs typeface="Calibri"/>
              </a:rPr>
              <a:t>Qualification directive, art. 10 (1)</a:t>
            </a:r>
            <a:endParaRPr lang="en-US" err="1">
              <a:latin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23146B-07A7-0169-634D-4AF1210E9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9370" y="2044089"/>
            <a:ext cx="12527531" cy="4460752"/>
          </a:xfrm>
        </p:spPr>
      </p:pic>
    </p:spTree>
    <p:extLst>
      <p:ext uri="{BB962C8B-B14F-4D97-AF65-F5344CB8AC3E}">
        <p14:creationId xmlns:p14="http://schemas.microsoft.com/office/powerpoint/2010/main" val="306028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7BD5A8F-41A4-4548-8AF6-42FEBEBD0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Sexual orientation - CJEU</a:t>
            </a:r>
            <a:endParaRPr lang="en-US" altLang="cs-CZ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6460EC7-AC5D-485D-BEEA-6F62B6D056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400"/>
              <a:t>Court of Justice of the EU in the case C‑199/12-C‑201/12 case </a:t>
            </a:r>
            <a:r>
              <a:rPr lang="cs-CZ" altLang="cs-CZ" sz="2400">
                <a:hlinkClick r:id="rId2"/>
              </a:rPr>
              <a:t>X, Y and Z </a:t>
            </a:r>
            <a:r>
              <a:rPr lang="cs-CZ" altLang="cs-CZ" sz="2400"/>
              <a:t>(2013)</a:t>
            </a:r>
          </a:p>
          <a:p>
            <a:pPr lvl="1"/>
            <a:r>
              <a:rPr lang="cs-CZ" altLang="cs-CZ"/>
              <a:t>Is the sexual orientation a reason for protection? </a:t>
            </a:r>
          </a:p>
          <a:p>
            <a:pPr lvl="1"/>
            <a:r>
              <a:rPr lang="cs-CZ" altLang="cs-CZ"/>
              <a:t>Is criminalisation enough?</a:t>
            </a:r>
          </a:p>
          <a:p>
            <a:pPr lvl="1"/>
            <a:r>
              <a:rPr lang="cs-CZ" altLang="cs-CZ"/>
              <a:t>Can a person be </a:t>
            </a:r>
            <a:r>
              <a:rPr lang="en-US" altLang="cs-CZ"/>
              <a:t>expected to conceal their orientation from everyone in their country of origin in order to avoid persecution</a:t>
            </a:r>
            <a:r>
              <a:rPr lang="cs-CZ" altLang="cs-CZ"/>
              <a:t>? („hide in a closet“)</a:t>
            </a:r>
            <a:r>
              <a:rPr lang="cs-CZ" altLang="cs-CZ">
                <a:solidFill>
                  <a:srgbClr val="FF0000"/>
                </a:solidFill>
              </a:rPr>
              <a:t> </a:t>
            </a:r>
          </a:p>
          <a:p>
            <a:endParaRPr lang="cs-CZ" altLang="cs-CZ" sz="2400">
              <a:solidFill>
                <a:srgbClr val="FF0000"/>
              </a:solidFill>
            </a:endParaRPr>
          </a:p>
          <a:p>
            <a:r>
              <a:rPr lang="cs-CZ" altLang="cs-CZ" sz="2400"/>
              <a:t>Credibility assessment – „proof of homosexuality“? How to prove?</a:t>
            </a:r>
          </a:p>
          <a:p>
            <a:pPr lvl="1"/>
            <a:r>
              <a:rPr lang="cs-CZ" altLang="cs-CZ"/>
              <a:t>Court of Justice of the EU in the case C‑148/13-C‑150/13 case </a:t>
            </a:r>
            <a:r>
              <a:rPr lang="cs-CZ" altLang="cs-CZ">
                <a:hlinkClick r:id="rId3"/>
              </a:rPr>
              <a:t>A, B and C </a:t>
            </a:r>
            <a:r>
              <a:rPr lang="cs-CZ" altLang="cs-CZ"/>
              <a:t>(2014)</a:t>
            </a:r>
          </a:p>
          <a:p>
            <a:pPr lvl="2"/>
            <a:r>
              <a:rPr lang="cs-CZ" altLang="cs-CZ" sz="1600"/>
              <a:t>Tests to establish homosexuality precluded</a:t>
            </a:r>
          </a:p>
          <a:p>
            <a:pPr lvl="1"/>
            <a:r>
              <a:rPr lang="cs-CZ" altLang="cs-CZ"/>
              <a:t>Court of Justice of the EU in the case C‑473/16 case </a:t>
            </a:r>
            <a:r>
              <a:rPr lang="cs-CZ" altLang="cs-CZ">
                <a:hlinkClick r:id="rId4"/>
              </a:rPr>
              <a:t>F </a:t>
            </a:r>
            <a:r>
              <a:rPr lang="cs-CZ" altLang="cs-CZ"/>
              <a:t>(2018)</a:t>
            </a:r>
          </a:p>
          <a:p>
            <a:pPr lvl="2"/>
            <a:r>
              <a:rPr lang="cs-CZ" altLang="cs-CZ" sz="1600"/>
              <a:t>Psychologist´s expert report precluded</a:t>
            </a:r>
            <a:endParaRPr lang="cs-CZ" altLang="cs-CZ" sz="1800"/>
          </a:p>
          <a:p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22387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7EF7-7461-804D-E05E-254AEDC0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365125"/>
            <a:ext cx="11335108" cy="1339940"/>
          </a:xfrm>
        </p:spPr>
        <p:txBody>
          <a:bodyPr/>
          <a:lstStyle/>
          <a:p>
            <a:r>
              <a:rPr lang="en-US">
                <a:cs typeface="Calibri Light"/>
              </a:rPr>
              <a:t>Environmental migrants (R. Stojanov et al, 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84E0-1344-0C32-D79A-F052C6BD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5" y="1825626"/>
            <a:ext cx="11335108" cy="41312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en-US" dirty="0">
                <a:latin typeface="Calibri Light"/>
                <a:ea typeface="+mn-lt"/>
                <a:cs typeface="+mn-lt"/>
              </a:rPr>
              <a:t>1. </a:t>
            </a:r>
            <a:r>
              <a:rPr lang="en-US" b="1" dirty="0">
                <a:latin typeface="Calibri Light"/>
                <a:ea typeface="+mn-lt"/>
                <a:cs typeface="+mn-lt"/>
              </a:rPr>
              <a:t>Environmentally motivated migrants</a:t>
            </a:r>
            <a:r>
              <a:rPr lang="en-US" dirty="0">
                <a:latin typeface="Calibri Light"/>
                <a:ea typeface="+mn-lt"/>
                <a:cs typeface="+mn-lt"/>
              </a:rPr>
              <a:t> - who voluntarily leave their home due to environmental threats (that do not threaten their life) </a:t>
            </a:r>
            <a:r>
              <a:rPr lang="en-US" i="1" dirty="0">
                <a:latin typeface="Calibri Light"/>
                <a:ea typeface="+mn-lt"/>
                <a:cs typeface="+mn-lt"/>
              </a:rPr>
              <a:t>…. they want to leave, can choose whether and when,</a:t>
            </a:r>
            <a:endParaRPr lang="en-US" i="1" dirty="0">
              <a:latin typeface="Calibri Light"/>
              <a:ea typeface="Calibri Light"/>
              <a:cs typeface="Calibri"/>
            </a:endParaRPr>
          </a:p>
          <a:p>
            <a:pPr algn="just"/>
            <a:r>
              <a:rPr lang="en-US" dirty="0">
                <a:latin typeface="Calibri Light"/>
                <a:ea typeface="+mn-lt"/>
                <a:cs typeface="+mn-lt"/>
              </a:rPr>
              <a:t>2. </a:t>
            </a:r>
            <a:r>
              <a:rPr lang="en-US" b="1" dirty="0">
                <a:latin typeface="Calibri Light"/>
                <a:ea typeface="+mn-lt"/>
                <a:cs typeface="+mn-lt"/>
              </a:rPr>
              <a:t>Environmentally displaced persons (EDP)</a:t>
            </a:r>
            <a:r>
              <a:rPr lang="en-US" dirty="0">
                <a:latin typeface="Calibri Light"/>
                <a:ea typeface="+mn-lt"/>
                <a:cs typeface="+mn-lt"/>
              </a:rPr>
              <a:t> - who leave their home under duress because of a threat to their life, health or livelihood, and can be divided into gradual and rapid, </a:t>
            </a:r>
            <a:r>
              <a:rPr lang="en-US" i="1" dirty="0">
                <a:latin typeface="Calibri Light"/>
                <a:ea typeface="+mn-lt"/>
                <a:cs typeface="+mn-lt"/>
              </a:rPr>
              <a:t>… must leave</a:t>
            </a:r>
            <a:endParaRPr lang="en-US" i="1" dirty="0">
              <a:latin typeface="Calibri Light"/>
              <a:ea typeface="Calibri Light"/>
              <a:cs typeface="Calibri"/>
            </a:endParaRPr>
          </a:p>
          <a:p>
            <a:pPr lvl="1" algn="just"/>
            <a:r>
              <a:rPr lang="en-US" dirty="0">
                <a:latin typeface="Calibri Light"/>
                <a:ea typeface="+mn-lt"/>
                <a:cs typeface="+mn-lt"/>
              </a:rPr>
              <a:t>slow onset events – „hesitating“ EDP … (cannot choose whether, can choose when)</a:t>
            </a:r>
            <a:endParaRPr lang="en-US" dirty="0">
              <a:latin typeface="Calibri Light"/>
              <a:ea typeface="Calibri Light"/>
              <a:cs typeface="Calibri"/>
            </a:endParaRPr>
          </a:p>
          <a:p>
            <a:pPr lvl="1" algn="just"/>
            <a:r>
              <a:rPr lang="en-US" dirty="0">
                <a:latin typeface="Calibri Light"/>
                <a:ea typeface="+mn-lt"/>
                <a:cs typeface="+mn-lt"/>
              </a:rPr>
              <a:t>rapid onset events – „immediate“ EDPs (cannot choose whether, cannot choose when) = true environmental migrants, forced environmental migrants, </a:t>
            </a:r>
            <a:endParaRPr lang="en-US" dirty="0">
              <a:latin typeface="Calibri Light"/>
              <a:ea typeface="Calibri Light"/>
              <a:cs typeface="Calibri"/>
            </a:endParaRPr>
          </a:p>
          <a:p>
            <a:pPr algn="just"/>
            <a:r>
              <a:rPr lang="en-US" dirty="0">
                <a:latin typeface="Calibri Light"/>
                <a:ea typeface="+mn-lt"/>
                <a:cs typeface="+mn-lt"/>
              </a:rPr>
              <a:t>3. </a:t>
            </a:r>
            <a:r>
              <a:rPr lang="en-US" b="1" dirty="0">
                <a:latin typeface="Calibri Light"/>
                <a:ea typeface="+mn-lt"/>
                <a:cs typeface="+mn-lt"/>
              </a:rPr>
              <a:t>Planned relocation and resettlement </a:t>
            </a:r>
            <a:r>
              <a:rPr lang="en-US" dirty="0">
                <a:latin typeface="Calibri Light"/>
                <a:ea typeface="+mn-lt"/>
                <a:cs typeface="+mn-lt"/>
              </a:rPr>
              <a:t>- who leave forcibly and usually in an </a:t>
            </a:r>
            <a:r>
              <a:rPr lang="en-US" dirty="0" err="1">
                <a:latin typeface="Calibri Light"/>
                <a:ea typeface="+mn-lt"/>
                <a:cs typeface="+mn-lt"/>
              </a:rPr>
              <a:t>organised</a:t>
            </a:r>
            <a:r>
              <a:rPr lang="en-US" dirty="0">
                <a:latin typeface="Calibri Light"/>
                <a:ea typeface="+mn-lt"/>
                <a:cs typeface="+mn-lt"/>
              </a:rPr>
              <a:t> manner in connection with the planned development of the area in which they live. </a:t>
            </a:r>
            <a:r>
              <a:rPr lang="en-US" i="1" dirty="0">
                <a:latin typeface="Calibri Light"/>
                <a:ea typeface="+mn-lt"/>
                <a:cs typeface="+mn-lt"/>
              </a:rPr>
              <a:t>…have to leave on the basis of external causes associated with a fundamental deterioration in the ability of the environment to sustain life)</a:t>
            </a:r>
            <a:endParaRPr lang="en-US" i="1" dirty="0">
              <a:latin typeface="Calibri Light"/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53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9B8C-773E-970C-18A8-08CF4B2C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A </a:t>
            </a:r>
            <a:r>
              <a:rPr lang="cs-CZ" err="1">
                <a:cs typeface="Calibri Light"/>
              </a:rPr>
              <a:t>new</a:t>
            </a:r>
            <a:r>
              <a:rPr lang="cs-CZ">
                <a:cs typeface="Calibri Light"/>
              </a:rPr>
              <a:t> </a:t>
            </a:r>
            <a:r>
              <a:rPr lang="cs-CZ" err="1">
                <a:cs typeface="Calibri Light"/>
              </a:rPr>
              <a:t>convention</a:t>
            </a:r>
            <a:r>
              <a:rPr lang="cs-CZ">
                <a:cs typeface="Calibri Light"/>
              </a:rPr>
              <a:t>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1ADD-7945-7F48-9480-05F34C7F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alibri Light"/>
                <a:ea typeface="+mn-lt"/>
                <a:cs typeface="+mn-lt"/>
              </a:rPr>
              <a:t>New York </a:t>
            </a:r>
            <a:r>
              <a:rPr lang="cs-CZ" dirty="0" err="1">
                <a:latin typeface="Calibri Light"/>
                <a:ea typeface="+mn-lt"/>
                <a:cs typeface="+mn-lt"/>
              </a:rPr>
              <a:t>declaration</a:t>
            </a:r>
            <a:r>
              <a:rPr lang="cs-CZ" dirty="0">
                <a:latin typeface="Calibri Light"/>
                <a:ea typeface="+mn-lt"/>
                <a:cs typeface="+mn-lt"/>
              </a:rPr>
              <a:t> on </a:t>
            </a:r>
            <a:r>
              <a:rPr lang="cs-CZ" dirty="0" err="1">
                <a:latin typeface="Calibri Light"/>
                <a:ea typeface="+mn-lt"/>
                <a:cs typeface="+mn-lt"/>
              </a:rPr>
              <a:t>refugees</a:t>
            </a:r>
            <a:r>
              <a:rPr lang="cs-CZ" dirty="0">
                <a:latin typeface="Calibri Light"/>
                <a:ea typeface="+mn-lt"/>
                <a:cs typeface="+mn-lt"/>
              </a:rPr>
              <a:t> and </a:t>
            </a:r>
            <a:r>
              <a:rPr lang="cs-CZ" dirty="0" err="1">
                <a:latin typeface="Calibri Light"/>
                <a:ea typeface="+mn-lt"/>
                <a:cs typeface="+mn-lt"/>
              </a:rPr>
              <a:t>migrants</a:t>
            </a:r>
            <a:r>
              <a:rPr lang="cs-CZ" dirty="0">
                <a:latin typeface="Calibri Light"/>
                <a:ea typeface="+mn-lt"/>
                <a:cs typeface="+mn-lt"/>
              </a:rPr>
              <a:t> (2016) – soft </a:t>
            </a:r>
            <a:r>
              <a:rPr lang="cs-CZ" dirty="0" err="1">
                <a:latin typeface="Calibri Light"/>
                <a:ea typeface="+mn-lt"/>
                <a:cs typeface="+mn-lt"/>
              </a:rPr>
              <a:t>law</a:t>
            </a:r>
            <a:endParaRPr lang="en-US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r>
              <a:rPr lang="cs-CZ" dirty="0" err="1">
                <a:latin typeface="Calibri Light"/>
                <a:ea typeface="+mn-lt"/>
                <a:cs typeface="+mn-lt"/>
              </a:rPr>
              <a:t>Basis</a:t>
            </a:r>
            <a:r>
              <a:rPr lang="cs-CZ" dirty="0">
                <a:latin typeface="Calibri Light"/>
                <a:ea typeface="+mn-lt"/>
                <a:cs typeface="+mn-lt"/>
              </a:rPr>
              <a:t> </a:t>
            </a:r>
            <a:r>
              <a:rPr lang="cs-CZ" dirty="0" err="1">
                <a:latin typeface="Calibri Light"/>
                <a:ea typeface="+mn-lt"/>
                <a:cs typeface="+mn-lt"/>
              </a:rPr>
              <a:t>for</a:t>
            </a:r>
            <a:endParaRPr lang="cs-CZ" dirty="0">
              <a:latin typeface="Calibri Light"/>
              <a:ea typeface="+mn-lt"/>
              <a:cs typeface="+mn-lt"/>
            </a:endParaRPr>
          </a:p>
          <a:p>
            <a:pPr lvl="1"/>
            <a:r>
              <a:rPr lang="en-US" dirty="0">
                <a:latin typeface="Calibri Light"/>
                <a:ea typeface="+mn-lt"/>
                <a:cs typeface="+mn-lt"/>
                <a:hlinkClick r:id="rId2"/>
              </a:rPr>
              <a:t>Global Compact on Refugees </a:t>
            </a:r>
            <a:r>
              <a:rPr lang="en-US" dirty="0">
                <a:latin typeface="Calibri Light"/>
                <a:ea typeface="+mn-lt"/>
                <a:cs typeface="+mn-lt"/>
              </a:rPr>
              <a:t>(soft law)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en-US" dirty="0">
                <a:latin typeface="Calibri Light"/>
                <a:ea typeface="+mn-lt"/>
                <a:cs typeface="+mn-lt"/>
              </a:rPr>
              <a:t>Global Compact for Safe, Orderly and Regular Migration (soft law)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endParaRPr lang="cs-CZ" dirty="0">
              <a:latin typeface="Calibri Light"/>
              <a:ea typeface="Calibri Light"/>
              <a:cs typeface="Calibri"/>
            </a:endParaRPr>
          </a:p>
          <a:p>
            <a:r>
              <a:rPr lang="cs-CZ" dirty="0">
                <a:latin typeface="Calibri Light"/>
                <a:ea typeface="+mn-lt"/>
                <a:cs typeface="+mn-lt"/>
              </a:rPr>
              <a:t>...</a:t>
            </a:r>
            <a:r>
              <a:rPr lang="cs-CZ" dirty="0" err="1">
                <a:latin typeface="Calibri Light"/>
                <a:ea typeface="+mn-lt"/>
                <a:cs typeface="+mn-lt"/>
              </a:rPr>
              <a:t>states</a:t>
            </a:r>
            <a:r>
              <a:rPr lang="cs-CZ" dirty="0">
                <a:latin typeface="Calibri Light"/>
                <a:ea typeface="+mn-lt"/>
                <a:cs typeface="+mn-lt"/>
              </a:rPr>
              <a:t> do not </a:t>
            </a:r>
            <a:r>
              <a:rPr lang="cs-CZ" dirty="0" err="1">
                <a:latin typeface="Calibri Light"/>
                <a:ea typeface="+mn-lt"/>
                <a:cs typeface="+mn-lt"/>
              </a:rPr>
              <a:t>have</a:t>
            </a:r>
            <a:r>
              <a:rPr lang="cs-CZ" dirty="0">
                <a:latin typeface="Calibri Light"/>
                <a:ea typeface="+mn-lt"/>
                <a:cs typeface="+mn-lt"/>
              </a:rPr>
              <a:t> </a:t>
            </a:r>
            <a:r>
              <a:rPr lang="cs-CZ" dirty="0" err="1">
                <a:latin typeface="Calibri Light"/>
                <a:ea typeface="+mn-lt"/>
                <a:cs typeface="+mn-lt"/>
              </a:rPr>
              <a:t>the</a:t>
            </a:r>
            <a:r>
              <a:rPr lang="cs-CZ" dirty="0">
                <a:latin typeface="Calibri Light"/>
                <a:ea typeface="+mn-lt"/>
                <a:cs typeface="+mn-lt"/>
              </a:rPr>
              <a:t> </a:t>
            </a:r>
            <a:r>
              <a:rPr lang="cs-CZ" dirty="0" err="1">
                <a:latin typeface="Calibri Light"/>
                <a:ea typeface="+mn-lt"/>
                <a:cs typeface="+mn-lt"/>
              </a:rPr>
              <a:t>will</a:t>
            </a:r>
            <a:r>
              <a:rPr lang="cs-CZ" dirty="0">
                <a:latin typeface="Calibri Light"/>
                <a:ea typeface="+mn-lt"/>
                <a:cs typeface="+mn-lt"/>
              </a:rPr>
              <a:t> to </a:t>
            </a:r>
            <a:r>
              <a:rPr lang="cs-CZ" dirty="0" err="1">
                <a:latin typeface="Calibri Light"/>
                <a:ea typeface="+mn-lt"/>
                <a:cs typeface="+mn-lt"/>
              </a:rPr>
              <a:t>adopt</a:t>
            </a:r>
            <a:r>
              <a:rPr lang="cs-CZ" dirty="0">
                <a:latin typeface="Calibri Light"/>
                <a:ea typeface="+mn-lt"/>
                <a:cs typeface="+mn-lt"/>
              </a:rPr>
              <a:t> a </a:t>
            </a:r>
            <a:r>
              <a:rPr lang="cs-CZ" dirty="0" err="1">
                <a:latin typeface="Calibri Light"/>
                <a:ea typeface="+mn-lt"/>
                <a:cs typeface="+mn-lt"/>
              </a:rPr>
              <a:t>binding</a:t>
            </a:r>
            <a:r>
              <a:rPr lang="cs-CZ" dirty="0">
                <a:latin typeface="Calibri Light"/>
                <a:ea typeface="+mn-lt"/>
                <a:cs typeface="+mn-lt"/>
              </a:rPr>
              <a:t> instrument...?</a:t>
            </a:r>
            <a:endParaRPr lang="cs-CZ" dirty="0">
              <a:latin typeface="Calibri Ligh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820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7F115F2C36F74FB783F3A62D0F3A4F" ma:contentTypeVersion="4" ma:contentTypeDescription="Vytvoří nový dokument" ma:contentTypeScope="" ma:versionID="d4b13bdfc5fd7aaa2372fdd5ce208930">
  <xsd:schema xmlns:xsd="http://www.w3.org/2001/XMLSchema" xmlns:xs="http://www.w3.org/2001/XMLSchema" xmlns:p="http://schemas.microsoft.com/office/2006/metadata/properties" xmlns:ns2="75d101fa-346d-488c-bd68-8c91fa3be695" targetNamespace="http://schemas.microsoft.com/office/2006/metadata/properties" ma:root="true" ma:fieldsID="63c461b41523521ba080ee278630fe9f" ns2:_="">
    <xsd:import namespace="75d101fa-346d-488c-bd68-8c91fa3be6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101fa-346d-488c-bd68-8c91fa3be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002289-6752-4419-885A-29AC49BE9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C15888-7E11-481F-9003-12CCEE15459D}">
  <ds:schemaRefs>
    <ds:schemaRef ds:uri="75d101fa-346d-488c-bd68-8c91fa3be6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6B905D-6795-4512-A447-C9F5B47215C5}">
  <ds:schemaRefs>
    <ds:schemaRef ds:uri="http://schemas.microsoft.com/office/infopath/2007/PartnerControls"/>
    <ds:schemaRef ds:uri="75d101fa-346d-488c-bd68-8c91fa3be695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0</TotalTime>
  <Words>676</Words>
  <Application>Microsoft Office PowerPoint</Application>
  <PresentationFormat>Širokoúhlá obrazovka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Motiv Office</vt:lpstr>
      <vt:lpstr>Prezentace aplikace PowerPoint</vt:lpstr>
      <vt:lpstr>De lege ferenda possibilities in the field of environmental migration </vt:lpstr>
      <vt:lpstr>The road ahead</vt:lpstr>
      <vt:lpstr>The road ahead</vt:lpstr>
      <vt:lpstr>Saving through interpretation?</vt:lpstr>
      <vt:lpstr>Sexual orientation – EU law Qualification directive, art. 10 (1)</vt:lpstr>
      <vt:lpstr>Sexual orientation - CJEU</vt:lpstr>
      <vt:lpstr>Environmental migrants (R. Stojanov et al, 2014)</vt:lpstr>
      <vt:lpstr>A new convention? </vt:lpstr>
      <vt:lpstr>How can science think?</vt:lpstr>
      <vt:lpstr> </vt:lpstr>
      <vt:lpstr>The road ahead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Sojková Machoňová</dc:creator>
  <cp:lastModifiedBy>Věra Honusková</cp:lastModifiedBy>
  <cp:revision>16</cp:revision>
  <dcterms:created xsi:type="dcterms:W3CDTF">2020-11-04T14:47:01Z</dcterms:created>
  <dcterms:modified xsi:type="dcterms:W3CDTF">2022-04-20T17:55:39Z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0x0101003B7F115F2C36F74FB783F3A62D0F3A4F</vt:lpwstr>
  </property>
</Properties>
</file>