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5"/>
  </p:handoutMasterIdLst>
  <p:sldIdLst>
    <p:sldId id="357" r:id="rId2"/>
    <p:sldId id="364" r:id="rId3"/>
    <p:sldId id="256" r:id="rId4"/>
    <p:sldId id="275" r:id="rId5"/>
    <p:sldId id="276" r:id="rId6"/>
    <p:sldId id="296" r:id="rId7"/>
    <p:sldId id="273" r:id="rId8"/>
    <p:sldId id="269" r:id="rId9"/>
    <p:sldId id="268" r:id="rId10"/>
    <p:sldId id="274" r:id="rId11"/>
    <p:sldId id="365" r:id="rId12"/>
    <p:sldId id="267" r:id="rId13"/>
    <p:sldId id="262" r:id="rId14"/>
  </p:sldIdLst>
  <p:sldSz cx="12192000" cy="6858000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CEF89E6-FA57-44B6-AE38-075C336297AE}">
          <p14:sldIdLst/>
        </p14:section>
        <p14:section name="Oddíl bez názvu" id="{FC5BAE76-BD26-4B62-98FD-59A74719FE8D}">
          <p14:sldIdLst>
            <p14:sldId id="357"/>
            <p14:sldId id="364"/>
            <p14:sldId id="256"/>
            <p14:sldId id="275"/>
            <p14:sldId id="276"/>
            <p14:sldId id="296"/>
            <p14:sldId id="273"/>
            <p14:sldId id="269"/>
            <p14:sldId id="268"/>
            <p14:sldId id="274"/>
            <p14:sldId id="365"/>
            <p14:sldId id="267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7A14A-FBDD-4B3C-BC8F-223EEEA2F097}" type="datetimeFigureOut">
              <a:rPr lang="cs-CZ" smtClean="0"/>
              <a:t>23. 3. 2022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F0F04-553D-4527-85B9-3CDC09CF6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363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E4F50-FD5A-46BE-99F9-8FFA2F9D0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2A0AB7-C7C5-4987-B16D-0531F483A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7982AB-B657-4F83-BB57-EB82EBC25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7E45-8EC8-4E6B-B37D-3C7E9C81B225}" type="datetimeFigureOut">
              <a:rPr lang="cs-CZ" smtClean="0"/>
              <a:t>23. 3. 2022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36A675-EED2-4BA8-A92C-B52EDCF4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895FFF-71A9-4762-A5AB-B6E02E17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370A-4156-433E-A4D3-E50EB0B94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52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366E7B-A2F2-4A0E-B633-AB95F9F2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41E520B-088B-4885-90AE-A4B0E36A2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23966B-D98B-47A9-B73D-86DD29DB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7E45-8EC8-4E6B-B37D-3C7E9C81B225}" type="datetimeFigureOut">
              <a:rPr lang="cs-CZ" smtClean="0"/>
              <a:t>23. 3. 2022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BF2E01-DEEE-43BD-A3CC-3B3DDB72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DDAC4A-F9E9-4F96-A34C-E9E0CAB5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370A-4156-433E-A4D3-E50EB0B94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0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7D28F3B-9485-4BC8-991A-33357852B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AE38E1A-003C-4585-92FF-CD3A53DA3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7699EC-C52B-44C8-9133-0A737E02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7E45-8EC8-4E6B-B37D-3C7E9C81B225}" type="datetimeFigureOut">
              <a:rPr lang="cs-CZ" smtClean="0"/>
              <a:t>23. 3. 2022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13928A-7B27-4FE3-A244-0F228092B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871DB2-6461-40B4-8342-5EE62ECA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370A-4156-433E-A4D3-E50EB0B94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08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D2BE2-AB72-4A2A-BCED-782D56154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3810A8-BF16-49A7-A58E-85E68492D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FAB191-D9D6-4D6F-8A20-07E4E50D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7E45-8EC8-4E6B-B37D-3C7E9C81B225}" type="datetimeFigureOut">
              <a:rPr lang="cs-CZ" smtClean="0"/>
              <a:t>23. 3. 2022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8C9DD9-5040-4D15-B016-5811CDA6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B5EE94-7FC7-462C-BDAB-36793B42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370A-4156-433E-A4D3-E50EB0B94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52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501DF-2E4F-441D-B78C-FD0A96F4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84B9FD0-1AE5-4875-9E70-BBC47F21E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28E6E9-B35B-4DBF-A524-7DAB3952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7E45-8EC8-4E6B-B37D-3C7E9C81B225}" type="datetimeFigureOut">
              <a:rPr lang="cs-CZ" smtClean="0"/>
              <a:t>23. 3. 2022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F981C2-0258-47A4-B984-13B28764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D2F408-AA0C-47E2-97E5-C82BF108E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370A-4156-433E-A4D3-E50EB0B94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55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DEDC2-6646-45A7-9147-D601E865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070A6E-FAB0-4804-9231-6884FBF3C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B035F77-160C-4417-8833-8DE39AFC2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D10E80-5939-4D44-BA90-36B42F9E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7E45-8EC8-4E6B-B37D-3C7E9C81B225}" type="datetimeFigureOut">
              <a:rPr lang="cs-CZ" smtClean="0"/>
              <a:t>23. 3. 2022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B75ACB-03D8-4D80-80EC-1B00FC83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94C658-BF4E-41E5-A882-819270629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370A-4156-433E-A4D3-E50EB0B94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54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73207C-2B41-4ABB-8E0C-0BD1DE7B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1512A42-83C9-4BCF-BA81-3B1207826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D9699E9-02FE-40B9-AEDC-E56F942A0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003D505-67A9-48C0-9671-A5719E3E8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7008E7-F117-4F4B-84D7-DADE10E9C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6D8C198-F23D-4DD5-B6D0-D35683D6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7E45-8EC8-4E6B-B37D-3C7E9C81B225}" type="datetimeFigureOut">
              <a:rPr lang="cs-CZ" smtClean="0"/>
              <a:t>23. 3. 2022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35A70BC-BED9-4A53-9F47-D594FBAA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983487C-C346-4C2D-85C7-F6113399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370A-4156-433E-A4D3-E50EB0B94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34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A3101-FF1F-443F-A2D0-E3839D1F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663271C-A34D-4303-BC11-5644D33D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7E45-8EC8-4E6B-B37D-3C7E9C81B225}" type="datetimeFigureOut">
              <a:rPr lang="cs-CZ" smtClean="0"/>
              <a:t>23. 3. 2022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B8529F-2377-4B15-89D4-489CC827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C34836-141E-4C2C-A986-5DEE9B4A7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370A-4156-433E-A4D3-E50EB0B94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02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B8BEC9C-5B93-44D0-8D69-6342745B7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7E45-8EC8-4E6B-B37D-3C7E9C81B225}" type="datetimeFigureOut">
              <a:rPr lang="cs-CZ" smtClean="0"/>
              <a:t>23. 3. 2022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7651BE4-577C-44EE-A575-25844D45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B8F01E-F165-4162-BA2B-B80C673E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370A-4156-433E-A4D3-E50EB0B94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55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40244-47D4-4223-BA9A-D188959E0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DA1346-FD4B-4ABB-A7AE-87D9C7462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C5517A1-C984-494F-992A-CC44CFB11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339A80-E7FD-4F53-81DD-2907F3FC0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7E45-8EC8-4E6B-B37D-3C7E9C81B225}" type="datetimeFigureOut">
              <a:rPr lang="cs-CZ" smtClean="0"/>
              <a:t>23. 3. 2022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0B9B3E-DCEA-4B8C-8D9D-85D2F05F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314153-BA7E-4C43-A26B-D1732A52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370A-4156-433E-A4D3-E50EB0B94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95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39F03-788D-4CBA-ADE8-5EEBC932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6031B41-6FB1-420F-8F16-A46E194BE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EFF4EA3-0265-4943-B939-571C95223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9ECA6F-37AC-44FB-A3B4-F93CB7AD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7E45-8EC8-4E6B-B37D-3C7E9C81B225}" type="datetimeFigureOut">
              <a:rPr lang="cs-CZ" smtClean="0"/>
              <a:t>23. 3. 2022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0D86D6-99E7-4CE4-8F85-8B796EF0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F77728-5CDD-4BF6-9B7C-0D7BC279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370A-4156-433E-A4D3-E50EB0B94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06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B69F6B9-EA7B-48D3-B7C6-ADD63751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130E7D9-4E8A-4102-BE9D-619EA4A77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D2D1F9-5D2A-42B1-80EC-77F741837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77E45-8EC8-4E6B-B37D-3C7E9C81B225}" type="datetimeFigureOut">
              <a:rPr lang="cs-CZ" smtClean="0"/>
              <a:t>23. 3. 2022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AD166F-92FC-4418-8061-A15539100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147F15-00E9-4141-8255-2F65D3A9E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C370A-4156-433E-A4D3-E50EB0B94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57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hcr.org/publications/legal/58359afe7/unhcr-guidelines-international-protection-12-claims-refugee-status-related.html" TargetMode="External"/><Relationship Id="rId2" Type="http://schemas.openxmlformats.org/officeDocument/2006/relationships/hyperlink" Target="https://www.unhcr.org/publications/legal/5ddfcdc47/handbook-procedures-criteria-determining-refugee-status-under-1951-convention.html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cr.org/flagship-reports/globaltrends/" TargetMode="External"/><Relationship Id="rId2" Type="http://schemas.openxmlformats.org/officeDocument/2006/relationships/hyperlink" Target="https://www.unhcr.org/mid-year-trend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J3gkqLRzgE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s://www.youtube.com/watch?v=FM7hrAn5xI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yJESBay54Q" TargetMode="External"/><Relationship Id="rId5" Type="http://schemas.openxmlformats.org/officeDocument/2006/relationships/hyperlink" Target="https://www.youtube.com/watch?v=7Pya6vIDgXc" TargetMode="External"/><Relationship Id="rId4" Type="http://schemas.openxmlformats.org/officeDocument/2006/relationships/hyperlink" Target="https://www.youtube.com/watch?v=jbroKlVdyh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rwa.org/who-we-ar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cr.org/5a1b53607.pdf" TargetMode="External"/><Relationship Id="rId2" Type="http://schemas.openxmlformats.org/officeDocument/2006/relationships/hyperlink" Target="https://www.unhcr.org/protection/basic/526a22cb6/mandate-high-commissioner-refugees-office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ha.org/colombias-invisible-crisis-internally-displaced-persons/" TargetMode="External"/><Relationship Id="rId2" Type="http://schemas.openxmlformats.org/officeDocument/2006/relationships/hyperlink" Target="http://www.internal-displacement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uapamurcia.es/conflicto-cultural-las-migraciones/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unhcr.org/internally-displaced-people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3A95C0FB-15D7-4878-9A21-4D0AB60A9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4238" y="365126"/>
            <a:ext cx="7886700" cy="1325563"/>
          </a:xfrm>
        </p:spPr>
        <p:txBody>
          <a:bodyPr/>
          <a:lstStyle/>
          <a:p>
            <a:r>
              <a:rPr lang="cs-CZ" altLang="cs-CZ"/>
              <a:t>Shaping the course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F600AAD-D161-454C-8966-D20193708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8228" y="1690689"/>
            <a:ext cx="3868737" cy="823912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cs-CZ" altLang="cs-CZ" dirty="0" err="1"/>
              <a:t>What</a:t>
            </a:r>
            <a:r>
              <a:rPr lang="cs-CZ" altLang="cs-CZ" dirty="0"/>
              <a:t> do </a:t>
            </a:r>
            <a:r>
              <a:rPr lang="cs-CZ" altLang="cs-CZ" dirty="0" err="1"/>
              <a:t>you</a:t>
            </a:r>
            <a:r>
              <a:rPr lang="cs-CZ" altLang="cs-CZ" dirty="0"/>
              <a:t> </a:t>
            </a:r>
            <a:r>
              <a:rPr lang="cs-CZ" altLang="cs-CZ" dirty="0" err="1"/>
              <a:t>expect</a:t>
            </a:r>
            <a:r>
              <a:rPr lang="cs-CZ" altLang="cs-CZ" dirty="0"/>
              <a:t>?</a:t>
            </a:r>
          </a:p>
          <a:p>
            <a:pPr marL="285750" indent="-285750">
              <a:buFontTx/>
              <a:buChar char="-"/>
            </a:pPr>
            <a:r>
              <a:rPr lang="cs-CZ" altLang="cs-CZ" dirty="0" err="1"/>
              <a:t>What</a:t>
            </a:r>
            <a:r>
              <a:rPr lang="cs-CZ" altLang="cs-CZ" dirty="0"/>
              <a:t> do </a:t>
            </a:r>
            <a:r>
              <a:rPr lang="cs-CZ" altLang="cs-CZ" dirty="0" err="1"/>
              <a:t>you</a:t>
            </a:r>
            <a:r>
              <a:rPr lang="cs-CZ" altLang="cs-CZ" dirty="0"/>
              <a:t> </a:t>
            </a:r>
            <a:r>
              <a:rPr lang="cs-CZ" altLang="cs-CZ" dirty="0" err="1"/>
              <a:t>offer</a:t>
            </a:r>
            <a:r>
              <a:rPr lang="cs-CZ" altLang="cs-CZ" dirty="0"/>
              <a:t>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B8B6F21-E706-422C-9935-8F73981AE7E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248228" y="2781301"/>
            <a:ext cx="3868737" cy="3408363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dirty="0"/>
              <a:t>…..</a:t>
            </a:r>
          </a:p>
          <a:p>
            <a:endParaRPr lang="cs-CZ" altLang="cs-CZ" dirty="0"/>
          </a:p>
          <a:p>
            <a:r>
              <a:rPr lang="cs-CZ" altLang="cs-CZ" dirty="0"/>
              <a:t>…..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3124460-C1E7-42E7-B09D-4834216A5DE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6874604" y="1824039"/>
            <a:ext cx="3887788" cy="823912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- </a:t>
            </a:r>
            <a:r>
              <a:rPr lang="cs-CZ" altLang="cs-CZ" dirty="0" err="1"/>
              <a:t>What</a:t>
            </a:r>
            <a:r>
              <a:rPr lang="cs-CZ" altLang="cs-CZ" dirty="0"/>
              <a:t> do I </a:t>
            </a:r>
            <a:r>
              <a:rPr lang="cs-CZ" altLang="cs-CZ" dirty="0" err="1"/>
              <a:t>expect</a:t>
            </a:r>
            <a:r>
              <a:rPr lang="cs-CZ" altLang="cs-CZ" dirty="0"/>
              <a:t>?</a:t>
            </a:r>
          </a:p>
          <a:p>
            <a:r>
              <a:rPr lang="cs-CZ" altLang="cs-CZ" dirty="0"/>
              <a:t>- </a:t>
            </a:r>
            <a:r>
              <a:rPr lang="cs-CZ" altLang="cs-CZ" dirty="0" err="1"/>
              <a:t>What</a:t>
            </a:r>
            <a:r>
              <a:rPr lang="cs-CZ" altLang="cs-CZ" dirty="0"/>
              <a:t> do I </a:t>
            </a:r>
            <a:r>
              <a:rPr lang="cs-CZ" altLang="cs-CZ" dirty="0" err="1"/>
              <a:t>offer</a:t>
            </a:r>
            <a:r>
              <a:rPr lang="cs-CZ" altLang="cs-CZ" dirty="0"/>
              <a:t>?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6C188A94-2CB8-4D09-995E-6983BDEAEACF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6874604" y="2898747"/>
            <a:ext cx="3887788" cy="3408363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dirty="0" err="1"/>
              <a:t>Attention</a:t>
            </a:r>
            <a:r>
              <a:rPr lang="cs-CZ" altLang="cs-CZ" dirty="0"/>
              <a:t>, </a:t>
            </a:r>
            <a:r>
              <a:rPr lang="cs-CZ" altLang="cs-CZ" dirty="0" err="1"/>
              <a:t>active</a:t>
            </a:r>
            <a:r>
              <a:rPr lang="cs-CZ" altLang="cs-CZ" dirty="0"/>
              <a:t> </a:t>
            </a:r>
            <a:r>
              <a:rPr lang="cs-CZ" altLang="cs-CZ" dirty="0" err="1"/>
              <a:t>participation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 err="1"/>
              <a:t>Interactive</a:t>
            </a:r>
            <a:r>
              <a:rPr lang="cs-CZ" altLang="cs-CZ" dirty="0"/>
              <a:t> </a:t>
            </a:r>
            <a:r>
              <a:rPr lang="cs-CZ" altLang="cs-CZ" dirty="0" err="1"/>
              <a:t>course</a:t>
            </a:r>
            <a:r>
              <a:rPr lang="cs-CZ" altLang="cs-CZ" dirty="0"/>
              <a:t> </a:t>
            </a:r>
            <a:r>
              <a:rPr lang="cs-CZ" altLang="cs-CZ" dirty="0" err="1"/>
              <a:t>with</a:t>
            </a:r>
            <a:r>
              <a:rPr lang="cs-CZ" altLang="cs-CZ" dirty="0"/>
              <a:t> </a:t>
            </a:r>
            <a:r>
              <a:rPr lang="cs-CZ" altLang="cs-CZ" dirty="0" err="1"/>
              <a:t>human</a:t>
            </a:r>
            <a:r>
              <a:rPr lang="cs-CZ" altLang="cs-CZ" dirty="0"/>
              <a:t> </a:t>
            </a:r>
            <a:r>
              <a:rPr lang="cs-CZ" altLang="cs-CZ" dirty="0" err="1"/>
              <a:t>rights</a:t>
            </a:r>
            <a:r>
              <a:rPr lang="cs-CZ" altLang="cs-CZ" dirty="0"/>
              <a:t> background</a:t>
            </a:r>
          </a:p>
          <a:p>
            <a:r>
              <a:rPr lang="cs-CZ" altLang="cs-CZ" dirty="0"/>
              <a:t>Basic </a:t>
            </a:r>
            <a:r>
              <a:rPr lang="cs-CZ" altLang="cs-CZ" dirty="0" err="1"/>
              <a:t>orientation</a:t>
            </a:r>
            <a:r>
              <a:rPr lang="cs-CZ" altLang="cs-CZ" dirty="0"/>
              <a:t>, </a:t>
            </a:r>
            <a:r>
              <a:rPr lang="cs-CZ" altLang="cs-CZ" dirty="0" err="1"/>
              <a:t>focus</a:t>
            </a:r>
            <a:r>
              <a:rPr lang="cs-CZ" altLang="cs-CZ" dirty="0"/>
              <a:t> on </a:t>
            </a:r>
            <a:r>
              <a:rPr lang="cs-CZ" altLang="cs-CZ" dirty="0" err="1"/>
              <a:t>environmental</a:t>
            </a:r>
            <a:r>
              <a:rPr lang="cs-CZ" altLang="cs-CZ" dirty="0"/>
              <a:t> </a:t>
            </a:r>
            <a:r>
              <a:rPr lang="cs-CZ" altLang="cs-CZ" dirty="0" err="1"/>
              <a:t>migrants</a:t>
            </a:r>
            <a:endParaRPr lang="cs-CZ" altLang="cs-CZ" dirty="0"/>
          </a:p>
          <a:p>
            <a:r>
              <a:rPr lang="cs-CZ" altLang="cs-CZ" dirty="0"/>
              <a:t>3–4 </a:t>
            </a:r>
            <a:r>
              <a:rPr lang="cs-CZ" altLang="cs-CZ" dirty="0" err="1"/>
              <a:t>coffees</a:t>
            </a:r>
            <a:r>
              <a:rPr lang="cs-CZ" altLang="cs-CZ" dirty="0"/>
              <a:t> </a:t>
            </a:r>
            <a:r>
              <a:rPr lang="cs-CZ" altLang="cs-CZ" dirty="0" err="1"/>
              <a:t>with</a:t>
            </a:r>
            <a:r>
              <a:rPr lang="cs-CZ" altLang="cs-CZ" dirty="0"/>
              <a:t> </a:t>
            </a:r>
            <a:r>
              <a:rPr lang="cs-CZ" altLang="cs-CZ" dirty="0" err="1"/>
              <a:t>guests</a:t>
            </a:r>
            <a:r>
              <a:rPr lang="cs-CZ" altLang="cs-CZ" dirty="0"/>
              <a:t> (</a:t>
            </a:r>
            <a:r>
              <a:rPr lang="cs-CZ" altLang="cs-CZ" dirty="0" err="1"/>
              <a:t>Wed</a:t>
            </a:r>
            <a:r>
              <a:rPr lang="cs-CZ" altLang="cs-CZ" dirty="0"/>
              <a:t>. 9-10)? Online </a:t>
            </a:r>
            <a:r>
              <a:rPr lang="cs-CZ" altLang="cs-CZ" dirty="0" err="1"/>
              <a:t>coffees</a:t>
            </a:r>
            <a:r>
              <a:rPr lang="cs-CZ" altLang="cs-CZ" dirty="0"/>
              <a:t>?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45DECC9-DFDC-41B3-BECB-6C3BDABD3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0" y="3370277"/>
            <a:ext cx="6438257" cy="3276466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27223-C0AE-4DB5-803D-C9BC94A2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11814"/>
          </a:xfrm>
        </p:spPr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type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armed</a:t>
            </a:r>
            <a:r>
              <a:rPr lang="cs-CZ" dirty="0"/>
              <a:t> </a:t>
            </a:r>
            <a:r>
              <a:rPr lang="cs-CZ" dirty="0" err="1"/>
              <a:t>conflict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recognize</a:t>
            </a:r>
            <a:r>
              <a:rPr lang="cs-CZ" dirty="0"/>
              <a:t> as </a:t>
            </a:r>
            <a:r>
              <a:rPr lang="cs-CZ" dirty="0" err="1"/>
              <a:t>relevant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granting</a:t>
            </a:r>
            <a:r>
              <a:rPr lang="cs-CZ" dirty="0"/>
              <a:t> </a:t>
            </a:r>
            <a:r>
              <a:rPr lang="cs-CZ" dirty="0" err="1"/>
              <a:t>protection</a:t>
            </a:r>
            <a:r>
              <a:rPr lang="cs-CZ" dirty="0"/>
              <a:t>? And </a:t>
            </a:r>
            <a:r>
              <a:rPr lang="cs-CZ" dirty="0" err="1"/>
              <a:t>what</a:t>
            </a:r>
            <a:r>
              <a:rPr lang="cs-CZ" dirty="0"/>
              <a:t> type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protection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granted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5C1DE1-5351-46DD-93DD-83DC59299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96209"/>
            <a:ext cx="5181600" cy="3380754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UNHCR – Handbook (</a:t>
            </a:r>
            <a:r>
              <a:rPr lang="cs-CZ" dirty="0">
                <a:hlinkClick r:id="rId2"/>
              </a:rPr>
              <a:t>para 164-166</a:t>
            </a:r>
            <a:r>
              <a:rPr lang="cs-CZ" dirty="0"/>
              <a:t>)</a:t>
            </a:r>
          </a:p>
          <a:p>
            <a:r>
              <a:rPr lang="cs-CZ" dirty="0"/>
              <a:t>UNHCR – </a:t>
            </a:r>
            <a:r>
              <a:rPr lang="en-AU" dirty="0">
                <a:hlinkClick r:id="rId3"/>
              </a:rPr>
              <a:t>Guidelines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1FB674-D298-47EB-AA53-43FCC7B63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76939"/>
            <a:ext cx="5181600" cy="3500023"/>
          </a:xfrm>
        </p:spPr>
        <p:txBody>
          <a:bodyPr>
            <a:normAutofit/>
          </a:bodyPr>
          <a:lstStyle/>
          <a:p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recognize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fleeing</a:t>
            </a:r>
            <a:r>
              <a:rPr lang="cs-CZ" dirty="0"/>
              <a:t> </a:t>
            </a:r>
            <a:r>
              <a:rPr lang="cs-CZ" dirty="0" err="1"/>
              <a:t>conflict</a:t>
            </a:r>
            <a:r>
              <a:rPr lang="cs-CZ" dirty="0"/>
              <a:t> as </a:t>
            </a:r>
            <a:r>
              <a:rPr lang="cs-CZ" dirty="0" err="1"/>
              <a:t>refugees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Refugee</a:t>
            </a:r>
            <a:r>
              <a:rPr lang="cs-CZ" dirty="0"/>
              <a:t> </a:t>
            </a:r>
            <a:r>
              <a:rPr lang="cs-CZ" dirty="0" err="1"/>
              <a:t>convention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Regional</a:t>
            </a:r>
            <a:r>
              <a:rPr lang="cs-CZ" dirty="0"/>
              <a:t> </a:t>
            </a:r>
            <a:r>
              <a:rPr lang="cs-CZ" dirty="0" err="1"/>
              <a:t>refugee</a:t>
            </a:r>
            <a:r>
              <a:rPr lang="cs-CZ" dirty="0"/>
              <a:t> </a:t>
            </a:r>
            <a:r>
              <a:rPr lang="cs-CZ" dirty="0" err="1"/>
              <a:t>frameworks</a:t>
            </a:r>
            <a:r>
              <a:rPr lang="cs-CZ" dirty="0"/>
              <a:t>? </a:t>
            </a:r>
          </a:p>
          <a:p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   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9396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977F1122-8C05-4BC8-9922-79A0C530E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3" y="4123423"/>
            <a:ext cx="3993858" cy="2662572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C6A624E-8285-475B-B921-82888C861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5" y="1460852"/>
            <a:ext cx="5029301" cy="2662571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21C33DB-B182-4D77-BB44-43110429D3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11" y="3587123"/>
            <a:ext cx="4678610" cy="3111276"/>
          </a:xfrm>
          <a:scene3d>
            <a:camera prst="perspectiveLeft"/>
            <a:lightRig rig="threePt" dir="t"/>
          </a:scene3d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F4E1DDC-DBBC-422A-8054-A6F8C6C40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45" y="3070852"/>
            <a:ext cx="2848968" cy="378714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7EE67BC-6246-482C-8763-B1E7488E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refugees</a:t>
            </a:r>
            <a:r>
              <a:rPr lang="cs-CZ" dirty="0"/>
              <a:t>“?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B510F86D-DE8A-49E5-8FFD-61AA276518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013" y="748254"/>
            <a:ext cx="4769426" cy="2680746"/>
          </a:xfrm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17265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Have</a:t>
            </a:r>
            <a:r>
              <a:rPr lang="cs-CZ" dirty="0"/>
              <a:t> a </a:t>
            </a:r>
            <a:r>
              <a:rPr lang="cs-CZ" dirty="0" err="1"/>
              <a:t>look</a:t>
            </a:r>
            <a:r>
              <a:rPr lang="cs-CZ" dirty="0"/>
              <a:t> on </a:t>
            </a:r>
            <a:r>
              <a:rPr lang="cs-CZ" dirty="0" err="1"/>
              <a:t>figures</a:t>
            </a:r>
            <a:r>
              <a:rPr lang="cs-CZ" dirty="0"/>
              <a:t>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UNHCR </a:t>
            </a:r>
            <a:r>
              <a:rPr lang="en-US" dirty="0"/>
              <a:t>Global Trends </a:t>
            </a:r>
            <a:r>
              <a:rPr lang="cs-CZ" dirty="0"/>
              <a:t> </a:t>
            </a:r>
          </a:p>
          <a:p>
            <a:pPr lvl="1"/>
            <a:r>
              <a:rPr lang="cs-CZ" dirty="0" err="1">
                <a:hlinkClick r:id="rId2"/>
              </a:rPr>
              <a:t>Mid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Year</a:t>
            </a:r>
            <a:r>
              <a:rPr lang="cs-CZ" dirty="0">
                <a:hlinkClick r:id="rId2"/>
              </a:rPr>
              <a:t> 2021</a:t>
            </a:r>
            <a:endParaRPr lang="cs-CZ" dirty="0"/>
          </a:p>
          <a:p>
            <a:pPr lvl="1"/>
            <a:r>
              <a:rPr lang="cs-CZ" dirty="0" err="1">
                <a:hlinkClick r:id="rId3"/>
              </a:rPr>
              <a:t>Year</a:t>
            </a:r>
            <a:r>
              <a:rPr lang="cs-CZ" dirty="0">
                <a:hlinkClick r:id="rId3"/>
              </a:rPr>
              <a:t> 2020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5FE4435-7084-4601-90F2-6468BDE56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43" y="3336722"/>
            <a:ext cx="4846040" cy="290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2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b="1" dirty="0" err="1"/>
              <a:t>Thank</a:t>
            </a:r>
            <a:r>
              <a:rPr lang="cs-CZ" b="1" dirty="0"/>
              <a:t>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your</a:t>
            </a:r>
            <a:r>
              <a:rPr lang="cs-CZ" b="1" dirty="0"/>
              <a:t> </a:t>
            </a:r>
            <a:r>
              <a:rPr lang="cs-CZ" b="1" dirty="0" err="1"/>
              <a:t>attention</a:t>
            </a:r>
            <a:r>
              <a:rPr lang="cs-CZ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6504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DD461EEB-E2B6-4D04-8836-7A31B8FF3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Lecturer</a:t>
            </a:r>
            <a:endParaRPr lang="cs-CZ" altLang="cs-CZ" dirty="0"/>
          </a:p>
        </p:txBody>
      </p:sp>
      <p:sp>
        <p:nvSpPr>
          <p:cNvPr id="6147" name="Zástupný obsah 2">
            <a:extLst>
              <a:ext uri="{FF2B5EF4-FFF2-40B4-BE49-F238E27FC236}">
                <a16:creationId xmlns:a16="http://schemas.microsoft.com/office/drawing/2014/main" id="{B571147C-E0F7-4E83-8068-27321CA99C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 err="1"/>
              <a:t>graduated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from</a:t>
            </a:r>
            <a:r>
              <a:rPr lang="cs-CZ" altLang="cs-CZ" sz="2000" dirty="0"/>
              <a:t> PF UK (Ph.D. </a:t>
            </a:r>
            <a:r>
              <a:rPr lang="en-US" altLang="cs-CZ" sz="2000" dirty="0"/>
              <a:t>dissertation: Definition of </a:t>
            </a:r>
            <a:r>
              <a:rPr lang="cs-CZ" altLang="cs-CZ" sz="2000" dirty="0"/>
              <a:t>a </a:t>
            </a:r>
            <a:r>
              <a:rPr lang="en-US" altLang="cs-CZ" sz="2000" dirty="0"/>
              <a:t>Refugee in Contemporary International Law</a:t>
            </a:r>
            <a:r>
              <a:rPr lang="cs-CZ" altLang="cs-CZ" sz="2000" dirty="0"/>
              <a:t>),</a:t>
            </a:r>
          </a:p>
          <a:p>
            <a:r>
              <a:rPr lang="en-US" altLang="cs-CZ" sz="2000" dirty="0"/>
              <a:t>work experience in NGOs - representation of migrants, refugees; research project on the attitude of foreign police towards foreigners</a:t>
            </a:r>
            <a:r>
              <a:rPr lang="cs-CZ" altLang="cs-CZ" sz="2000" dirty="0"/>
              <a:t>,</a:t>
            </a:r>
          </a:p>
          <a:p>
            <a:r>
              <a:rPr lang="cs-CZ" altLang="cs-CZ" sz="2000" dirty="0"/>
              <a:t>w</a:t>
            </a:r>
            <a:r>
              <a:rPr lang="en-US" altLang="cs-CZ" sz="2000" dirty="0" err="1"/>
              <a:t>ork</a:t>
            </a:r>
            <a:r>
              <a:rPr lang="en-US" altLang="cs-CZ" sz="2000" dirty="0"/>
              <a:t> experience in a law firm and with the Ministry of the Interior (Commission for Decision-Making in Foreigners' Matters)</a:t>
            </a:r>
            <a:r>
              <a:rPr lang="cs-CZ" altLang="cs-CZ" sz="2000" dirty="0"/>
              <a:t>,</a:t>
            </a:r>
            <a:endParaRPr lang="en-US" altLang="cs-CZ" sz="2000" dirty="0"/>
          </a:p>
          <a:p>
            <a:r>
              <a:rPr lang="cs-CZ" altLang="cs-CZ" sz="2000" dirty="0"/>
              <a:t>m</a:t>
            </a:r>
            <a:r>
              <a:rPr lang="en-US" altLang="cs-CZ" sz="2000" dirty="0"/>
              <a:t>ember of the Odysseus network (European network of experts in asylum and migration law)</a:t>
            </a:r>
            <a:r>
              <a:rPr lang="cs-CZ" altLang="cs-CZ" sz="2000" dirty="0"/>
              <a:t>,</a:t>
            </a:r>
          </a:p>
          <a:p>
            <a:r>
              <a:rPr lang="cs-CZ" altLang="cs-CZ" sz="2000" dirty="0"/>
              <a:t>a</a:t>
            </a:r>
            <a:r>
              <a:rPr lang="en-US" altLang="cs-CZ" sz="2000" dirty="0" err="1"/>
              <a:t>rticles</a:t>
            </a:r>
            <a:r>
              <a:rPr lang="en-US" altLang="cs-CZ" sz="2000" dirty="0"/>
              <a:t> on refugee or migration law, co-author of the Annotated Refugee Act.</a:t>
            </a:r>
            <a:endParaRPr lang="cs-CZ" altLang="cs-CZ" sz="2000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2863A7A-6078-441E-982B-DB16CAAA0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5" y="554736"/>
            <a:ext cx="11042734" cy="601829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3825" y="1122363"/>
            <a:ext cx="10514176" cy="1033608"/>
          </a:xfrm>
        </p:spPr>
        <p:txBody>
          <a:bodyPr>
            <a:normAutofit/>
          </a:bodyPr>
          <a:lstStyle/>
          <a:p>
            <a:pPr algn="l"/>
            <a:r>
              <a:rPr lang="cs-CZ" sz="6600" b="1" dirty="0"/>
              <a:t>…</a:t>
            </a:r>
            <a:r>
              <a:rPr lang="cs-CZ" sz="6600" b="1" dirty="0" err="1"/>
              <a:t>future</a:t>
            </a:r>
            <a:r>
              <a:rPr lang="cs-CZ" sz="6600" b="1" dirty="0"/>
              <a:t> </a:t>
            </a:r>
            <a:r>
              <a:rPr lang="cs-CZ" sz="6600" b="1" dirty="0" err="1"/>
              <a:t>refugees</a:t>
            </a:r>
            <a:r>
              <a:rPr lang="cs-CZ" sz="6600" b="1" dirty="0"/>
              <a:t>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9104" y="5142451"/>
            <a:ext cx="8173778" cy="1501630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pPr algn="l"/>
            <a:r>
              <a:rPr lang="cs-CZ" dirty="0"/>
              <a:t>Věra Honusková, honuskov@prf.cuni.cz</a:t>
            </a:r>
          </a:p>
        </p:txBody>
      </p:sp>
    </p:spTree>
    <p:extLst>
      <p:ext uri="{BB962C8B-B14F-4D97-AF65-F5344CB8AC3E}">
        <p14:creationId xmlns:p14="http://schemas.microsoft.com/office/powerpoint/2010/main" val="360014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131AA6-E359-40AA-B5FA-167FCEF3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Migrants</a:t>
            </a:r>
            <a:r>
              <a:rPr lang="cs-CZ" dirty="0"/>
              <a:t>? </a:t>
            </a:r>
            <a:r>
              <a:rPr lang="cs-CZ" dirty="0" err="1"/>
              <a:t>Refugees</a:t>
            </a:r>
            <a:r>
              <a:rPr lang="cs-CZ" dirty="0"/>
              <a:t>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55486A-7EC7-4D1C-B007-6E204C59E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4573"/>
            <a:ext cx="10515600" cy="4784036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Situation</a:t>
            </a:r>
            <a:r>
              <a:rPr lang="cs-CZ" dirty="0"/>
              <a:t> on </a:t>
            </a:r>
            <a:r>
              <a:rPr lang="cs-CZ" dirty="0">
                <a:hlinkClick r:id="rId2"/>
              </a:rPr>
              <a:t>Polish-belarussian </a:t>
            </a:r>
            <a:r>
              <a:rPr lang="cs-CZ" dirty="0" err="1">
                <a:hlinkClick r:id="rId2"/>
              </a:rPr>
              <a:t>borders</a:t>
            </a:r>
            <a:endParaRPr lang="cs-CZ" dirty="0"/>
          </a:p>
          <a:p>
            <a:pPr lvl="1"/>
            <a:r>
              <a:rPr lang="cs-CZ" dirty="0" err="1"/>
              <a:t>Refugees</a:t>
            </a:r>
            <a:r>
              <a:rPr lang="cs-CZ" dirty="0"/>
              <a:t>? </a:t>
            </a:r>
            <a:r>
              <a:rPr lang="cs-CZ" dirty="0" err="1"/>
              <a:t>Migrants</a:t>
            </a:r>
            <a:r>
              <a:rPr lang="cs-CZ" dirty="0"/>
              <a:t>? …?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else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protected</a:t>
            </a:r>
            <a:r>
              <a:rPr lang="cs-CZ" dirty="0"/>
              <a:t>? By </a:t>
            </a:r>
            <a:r>
              <a:rPr lang="cs-CZ" dirty="0" err="1"/>
              <a:t>whom</a:t>
            </a:r>
            <a:r>
              <a:rPr lang="cs-CZ" dirty="0"/>
              <a:t>?</a:t>
            </a:r>
          </a:p>
          <a:p>
            <a:r>
              <a:rPr lang="cs-CZ" dirty="0">
                <a:hlinkClick r:id="rId3"/>
              </a:rPr>
              <a:t>People </a:t>
            </a:r>
            <a:r>
              <a:rPr lang="cs-CZ" dirty="0" err="1">
                <a:hlinkClick r:id="rId3"/>
              </a:rPr>
              <a:t>fleeing</a:t>
            </a:r>
            <a:r>
              <a:rPr lang="cs-CZ" dirty="0">
                <a:hlinkClick r:id="rId3"/>
              </a:rPr>
              <a:t> Myanmar </a:t>
            </a:r>
            <a:r>
              <a:rPr lang="cs-CZ" dirty="0"/>
              <a:t>(</a:t>
            </a:r>
            <a:r>
              <a:rPr lang="cs-CZ" dirty="0" err="1"/>
              <a:t>Rohyngia</a:t>
            </a:r>
            <a:r>
              <a:rPr lang="cs-CZ" dirty="0"/>
              <a:t> minority)</a:t>
            </a:r>
          </a:p>
          <a:p>
            <a:pPr lvl="1"/>
            <a:r>
              <a:rPr lang="cs-CZ" dirty="0" err="1"/>
              <a:t>Refugees</a:t>
            </a:r>
            <a:r>
              <a:rPr lang="cs-CZ" dirty="0"/>
              <a:t>? </a:t>
            </a:r>
            <a:r>
              <a:rPr lang="cs-CZ" dirty="0" err="1"/>
              <a:t>Migrants</a:t>
            </a:r>
            <a:r>
              <a:rPr lang="cs-CZ" dirty="0"/>
              <a:t>?</a:t>
            </a:r>
          </a:p>
          <a:p>
            <a:r>
              <a:rPr lang="cs-CZ" dirty="0">
                <a:hlinkClick r:id="rId4"/>
              </a:rPr>
              <a:t>Syrians in </a:t>
            </a:r>
            <a:r>
              <a:rPr lang="cs-CZ" dirty="0" err="1">
                <a:hlinkClick r:id="rId4"/>
              </a:rPr>
              <a:t>Syria</a:t>
            </a:r>
            <a:endParaRPr lang="cs-CZ" dirty="0"/>
          </a:p>
          <a:p>
            <a:pPr lvl="1"/>
            <a:r>
              <a:rPr lang="cs-CZ" dirty="0" err="1"/>
              <a:t>Refugees</a:t>
            </a:r>
            <a:r>
              <a:rPr lang="cs-CZ" dirty="0"/>
              <a:t>? </a:t>
            </a:r>
            <a:r>
              <a:rPr lang="cs-CZ" dirty="0" err="1"/>
              <a:t>Migrants</a:t>
            </a:r>
            <a:r>
              <a:rPr lang="cs-CZ" dirty="0"/>
              <a:t>?</a:t>
            </a:r>
          </a:p>
          <a:p>
            <a:pPr lvl="1"/>
            <a:endParaRPr lang="cs-CZ" dirty="0">
              <a:hlinkClick r:id="rId5"/>
            </a:endParaRPr>
          </a:p>
          <a:p>
            <a:r>
              <a:rPr lang="cs-CZ" dirty="0" err="1"/>
              <a:t>Receiving</a:t>
            </a:r>
            <a:r>
              <a:rPr lang="cs-CZ" dirty="0"/>
              <a:t> </a:t>
            </a:r>
            <a:r>
              <a:rPr lang="cs-CZ" dirty="0" err="1"/>
              <a:t>societies</a:t>
            </a:r>
            <a:r>
              <a:rPr lang="cs-CZ" dirty="0"/>
              <a:t>?</a:t>
            </a:r>
          </a:p>
          <a:p>
            <a:pPr lvl="1"/>
            <a:r>
              <a:rPr lang="cs-CZ" dirty="0">
                <a:hlinkClick r:id="rId5"/>
              </a:rPr>
              <a:t>You </a:t>
            </a:r>
            <a:r>
              <a:rPr lang="cs-CZ" dirty="0" err="1">
                <a:hlinkClick r:id="rId5"/>
              </a:rPr>
              <a:t>will</a:t>
            </a:r>
            <a:r>
              <a:rPr lang="cs-CZ" dirty="0">
                <a:hlinkClick r:id="rId5"/>
              </a:rPr>
              <a:t> not make </a:t>
            </a:r>
            <a:r>
              <a:rPr lang="cs-CZ" dirty="0" err="1">
                <a:hlinkClick r:id="rId5"/>
              </a:rPr>
              <a:t>Australia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home</a:t>
            </a:r>
            <a:endParaRPr lang="cs-CZ" dirty="0"/>
          </a:p>
          <a:p>
            <a:pPr lvl="1"/>
            <a:r>
              <a:rPr lang="cs-CZ" dirty="0">
                <a:hlinkClick r:id="rId6"/>
              </a:rPr>
              <a:t>We </a:t>
            </a:r>
            <a:r>
              <a:rPr lang="cs-CZ" dirty="0" err="1">
                <a:hlinkClick r:id="rId6"/>
              </a:rPr>
              <a:t>were</a:t>
            </a:r>
            <a:r>
              <a:rPr lang="cs-CZ" dirty="0">
                <a:hlinkClick r:id="rId6"/>
              </a:rPr>
              <a:t> </a:t>
            </a:r>
            <a:r>
              <a:rPr lang="cs-CZ" dirty="0" err="1">
                <a:hlinkClick r:id="rId6"/>
              </a:rPr>
              <a:t>the</a:t>
            </a:r>
            <a:r>
              <a:rPr lang="cs-CZ" dirty="0">
                <a:hlinkClick r:id="rId6"/>
              </a:rPr>
              <a:t> </a:t>
            </a:r>
            <a:r>
              <a:rPr lang="cs-CZ" dirty="0" err="1">
                <a:hlinkClick r:id="rId6"/>
              </a:rPr>
              <a:t>refugees</a:t>
            </a:r>
            <a:r>
              <a:rPr lang="cs-CZ" dirty="0">
                <a:hlinkClick r:id="rId6"/>
              </a:rPr>
              <a:t> </a:t>
            </a:r>
            <a:r>
              <a:rPr lang="cs-CZ" dirty="0" err="1">
                <a:hlinkClick r:id="rId6"/>
              </a:rPr>
              <a:t>once</a:t>
            </a:r>
            <a:endParaRPr lang="cs-CZ" dirty="0"/>
          </a:p>
          <a:p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message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simple</a:t>
            </a:r>
            <a:r>
              <a:rPr lang="cs-CZ" dirty="0"/>
              <a:t>“ –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WE CAN BE REFUGEES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064FAB-C4E6-4559-94FB-9190AED6DD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14" y="3161470"/>
            <a:ext cx="4990286" cy="2807036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264483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25BCF90-8396-4BB9-825D-D6C54F4CE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Refugee definition – inclusion clause</a:t>
            </a:r>
            <a:endParaRPr lang="cs-CZ" altLang="cs-CZ" b="1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D15C859-5AF5-4731-8438-E644ED0297A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cs-CZ" altLang="cs-CZ" sz="2400" dirty="0"/>
              <a:t>= </a:t>
            </a:r>
            <a:r>
              <a:rPr lang="cs-CZ" altLang="cs-CZ" sz="2400" dirty="0" err="1"/>
              <a:t>who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is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refugee</a:t>
            </a:r>
            <a:endParaRPr lang="cs-CZ" altLang="cs-CZ" sz="2400" dirty="0"/>
          </a:p>
          <a:p>
            <a:pPr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endParaRPr lang="cs-CZ" altLang="cs-CZ" sz="2400" dirty="0"/>
          </a:p>
          <a:p>
            <a:pPr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cs-CZ" altLang="cs-CZ" sz="2400" dirty="0"/>
              <a:t>A </a:t>
            </a:r>
            <a:r>
              <a:rPr lang="cs-CZ" altLang="cs-CZ" sz="2400" dirty="0" err="1"/>
              <a:t>refugee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is</a:t>
            </a:r>
            <a:r>
              <a:rPr lang="cs-CZ" altLang="cs-CZ" sz="2400" dirty="0"/>
              <a:t>:</a:t>
            </a:r>
          </a:p>
          <a:p>
            <a:pPr lvl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cs-CZ" altLang="cs-CZ" dirty="0" err="1"/>
              <a:t>outside</a:t>
            </a:r>
            <a:r>
              <a:rPr lang="cs-CZ" altLang="cs-CZ" dirty="0"/>
              <a:t> his/her country +</a:t>
            </a:r>
          </a:p>
          <a:p>
            <a:pPr lvl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cs-CZ" altLang="cs-CZ" dirty="0" err="1"/>
              <a:t>owing</a:t>
            </a:r>
            <a:r>
              <a:rPr lang="cs-CZ" altLang="cs-CZ" dirty="0"/>
              <a:t> to </a:t>
            </a:r>
            <a:r>
              <a:rPr lang="cs-CZ" altLang="cs-CZ" dirty="0" err="1"/>
              <a:t>well-founded</a:t>
            </a:r>
            <a:r>
              <a:rPr lang="cs-CZ" altLang="cs-CZ" dirty="0"/>
              <a:t> </a:t>
            </a:r>
            <a:r>
              <a:rPr lang="cs-CZ" altLang="cs-CZ" dirty="0" err="1"/>
              <a:t>fear</a:t>
            </a:r>
            <a:endParaRPr lang="cs-CZ" altLang="cs-CZ" dirty="0"/>
          </a:p>
          <a:p>
            <a:pPr lvl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being</a:t>
            </a:r>
            <a:r>
              <a:rPr lang="cs-CZ" altLang="cs-CZ" dirty="0"/>
              <a:t> </a:t>
            </a:r>
            <a:r>
              <a:rPr lang="cs-CZ" altLang="cs-CZ" dirty="0" err="1"/>
              <a:t>persecuted</a:t>
            </a:r>
            <a:endParaRPr lang="cs-CZ" altLang="cs-CZ" dirty="0"/>
          </a:p>
          <a:p>
            <a:pPr lvl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reasons</a:t>
            </a:r>
            <a:r>
              <a:rPr lang="cs-CZ" altLang="cs-CZ" dirty="0"/>
              <a:t> (</a:t>
            </a:r>
            <a:r>
              <a:rPr lang="cs-CZ" altLang="cs-CZ" dirty="0" err="1"/>
              <a:t>see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next</a:t>
            </a:r>
            <a:r>
              <a:rPr lang="cs-CZ" altLang="cs-CZ" dirty="0"/>
              <a:t> slide)</a:t>
            </a:r>
          </a:p>
          <a:p>
            <a:pPr lvl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en-US" dirty="0"/>
              <a:t>is outside the country of his nationality and is unable, or owing to such fear, is unwilling to avail himself of the protection of that country</a:t>
            </a:r>
            <a:endParaRPr lang="cs-CZ" altLang="cs-CZ" dirty="0"/>
          </a:p>
          <a:p>
            <a:pPr lvl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endParaRPr lang="cs-CZ" alt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cs-CZ" altLang="cs-CZ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cs-CZ" altLang="cs-CZ" dirty="0" err="1">
                <a:solidFill>
                  <a:schemeClr val="bg2">
                    <a:lumMod val="25000"/>
                  </a:schemeClr>
                </a:solidFill>
              </a:rPr>
              <a:t>stateless</a:t>
            </a:r>
            <a:r>
              <a:rPr lang="cs-CZ" altLang="cs-CZ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342900" lvl="1" indent="0">
              <a:lnSpc>
                <a:spcPct val="8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endParaRPr lang="cs-CZ" alt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B728CFE-7766-4E7A-974B-C68F5E609C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endParaRPr lang="cs-CZ" altLang="cs-CZ" sz="2400" dirty="0"/>
          </a:p>
          <a:p>
            <a:pPr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endParaRPr lang="cs-CZ" altLang="cs-CZ" sz="2400" dirty="0"/>
          </a:p>
          <a:p>
            <a:pPr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endParaRPr lang="cs-CZ" altLang="cs-CZ" sz="2400" dirty="0"/>
          </a:p>
          <a:p>
            <a:pPr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cs-CZ" altLang="cs-CZ" sz="2400" dirty="0" err="1"/>
              <a:t>for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one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reasons</a:t>
            </a:r>
            <a:r>
              <a:rPr lang="cs-CZ" altLang="cs-CZ" sz="2400" dirty="0"/>
              <a:t>:</a:t>
            </a:r>
          </a:p>
          <a:p>
            <a:pPr marL="342900" lvl="1" indent="0">
              <a:lnSpc>
                <a:spcPct val="8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cs-CZ" altLang="cs-CZ" sz="2000" dirty="0"/>
              <a:t>- </a:t>
            </a:r>
            <a:r>
              <a:rPr lang="cs-CZ" altLang="cs-CZ" sz="2000" dirty="0" err="1"/>
              <a:t>race</a:t>
            </a:r>
            <a:r>
              <a:rPr lang="cs-CZ" altLang="cs-CZ" sz="2000" dirty="0"/>
              <a:t>,</a:t>
            </a:r>
          </a:p>
          <a:p>
            <a:pPr marL="342900" lvl="1" indent="0">
              <a:lnSpc>
                <a:spcPct val="8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cs-CZ" altLang="cs-CZ" sz="2000" dirty="0"/>
              <a:t>- </a:t>
            </a:r>
            <a:r>
              <a:rPr lang="cs-CZ" altLang="cs-CZ" sz="2000" dirty="0" err="1"/>
              <a:t>nationality</a:t>
            </a:r>
            <a:r>
              <a:rPr lang="cs-CZ" altLang="cs-CZ" sz="2000" dirty="0"/>
              <a:t>,</a:t>
            </a:r>
          </a:p>
          <a:p>
            <a:pPr marL="342900" lvl="1" indent="0">
              <a:lnSpc>
                <a:spcPct val="8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cs-CZ" altLang="cs-CZ" sz="2000" dirty="0"/>
              <a:t>- religion,</a:t>
            </a:r>
          </a:p>
          <a:p>
            <a:pPr lvl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cs-CZ" sz="2000" dirty="0" err="1"/>
              <a:t>membership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a </a:t>
            </a:r>
            <a:r>
              <a:rPr lang="cs-CZ" sz="2000" dirty="0" err="1"/>
              <a:t>particular</a:t>
            </a:r>
            <a:r>
              <a:rPr lang="cs-CZ" sz="2000" dirty="0"/>
              <a:t> </a:t>
            </a:r>
            <a:r>
              <a:rPr lang="cs-CZ" sz="2000" dirty="0" err="1"/>
              <a:t>social</a:t>
            </a:r>
            <a:r>
              <a:rPr lang="cs-CZ" sz="2000" dirty="0"/>
              <a:t> </a:t>
            </a:r>
            <a:r>
              <a:rPr lang="cs-CZ" sz="2000" dirty="0" err="1"/>
              <a:t>group</a:t>
            </a:r>
            <a:r>
              <a:rPr lang="cs-CZ" sz="2000" dirty="0"/>
              <a:t>,</a:t>
            </a:r>
          </a:p>
          <a:p>
            <a:pPr lvl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cs-CZ" sz="2000" dirty="0" err="1"/>
              <a:t>political</a:t>
            </a:r>
            <a:r>
              <a:rPr lang="cs-CZ" sz="2000" dirty="0"/>
              <a:t> </a:t>
            </a:r>
            <a:r>
              <a:rPr lang="cs-CZ" sz="2000" dirty="0" err="1"/>
              <a:t>opinion</a:t>
            </a:r>
            <a:endParaRPr lang="cs-CZ" sz="20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4">
            <a:extLst>
              <a:ext uri="{FF2B5EF4-FFF2-40B4-BE49-F238E27FC236}">
                <a16:creationId xmlns:a16="http://schemas.microsoft.com/office/drawing/2014/main" id="{8206E9AA-9161-4743-855A-C986793D5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 err="1"/>
              <a:t>Refugee</a:t>
            </a:r>
            <a:r>
              <a:rPr lang="cs-CZ" altLang="cs-CZ" sz="3600" dirty="0"/>
              <a:t> </a:t>
            </a:r>
            <a:r>
              <a:rPr lang="cs-CZ" altLang="cs-CZ" sz="3600" dirty="0" err="1"/>
              <a:t>definition</a:t>
            </a:r>
            <a:r>
              <a:rPr lang="cs-CZ" altLang="cs-CZ" sz="3600" dirty="0"/>
              <a:t> – </a:t>
            </a:r>
            <a:r>
              <a:rPr lang="cs-CZ" altLang="cs-CZ" sz="3600" dirty="0" err="1"/>
              <a:t>cessation</a:t>
            </a:r>
            <a:r>
              <a:rPr lang="cs-CZ" altLang="cs-CZ" sz="3600" dirty="0"/>
              <a:t> and </a:t>
            </a:r>
            <a:r>
              <a:rPr lang="cs-CZ" altLang="cs-CZ" sz="3600" dirty="0" err="1"/>
              <a:t>exclusion</a:t>
            </a:r>
            <a:r>
              <a:rPr lang="cs-CZ" altLang="cs-CZ" sz="3600" dirty="0"/>
              <a:t> </a:t>
            </a:r>
            <a:r>
              <a:rPr lang="cs-CZ" altLang="cs-CZ" sz="3600" dirty="0" err="1"/>
              <a:t>clause</a:t>
            </a:r>
            <a:endParaRPr lang="cs-CZ" altLang="cs-CZ" sz="3600" b="1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9E14703-0FD6-46D1-8104-FC75CF31A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sz="3200" dirty="0" err="1"/>
              <a:t>Cessation</a:t>
            </a:r>
            <a:r>
              <a:rPr lang="cs-CZ" sz="3200" dirty="0"/>
              <a:t> </a:t>
            </a:r>
          </a:p>
          <a:p>
            <a:pPr lvl="1">
              <a:buFont typeface="Arial" charset="0"/>
              <a:buChar char="•"/>
              <a:defRPr/>
            </a:pPr>
            <a:r>
              <a:rPr lang="cs-CZ" sz="2600" dirty="0"/>
              <a:t>to </a:t>
            </a:r>
            <a:r>
              <a:rPr lang="cs-CZ" sz="2600" dirty="0" err="1"/>
              <a:t>whom</a:t>
            </a:r>
            <a:r>
              <a:rPr lang="cs-CZ" sz="2600" dirty="0"/>
              <a:t> </a:t>
            </a:r>
            <a:r>
              <a:rPr lang="cs-CZ" sz="2600" dirty="0" err="1"/>
              <a:t>protection</a:t>
            </a:r>
            <a:r>
              <a:rPr lang="cs-CZ" sz="2600" dirty="0"/>
              <a:t> </a:t>
            </a:r>
            <a:r>
              <a:rPr lang="cs-CZ" sz="2600" dirty="0" err="1"/>
              <a:t>cease</a:t>
            </a:r>
            <a:r>
              <a:rPr lang="cs-CZ" sz="2600" dirty="0"/>
              <a:t> to </a:t>
            </a:r>
            <a:r>
              <a:rPr lang="cs-CZ" sz="2600" dirty="0" err="1"/>
              <a:t>apply</a:t>
            </a:r>
            <a:r>
              <a:rPr lang="cs-CZ" sz="2600" dirty="0"/>
              <a:t> (</a:t>
            </a:r>
            <a:r>
              <a:rPr lang="cs-CZ" sz="2600" dirty="0" err="1"/>
              <a:t>does</a:t>
            </a:r>
            <a:r>
              <a:rPr lang="cs-CZ" sz="2600" dirty="0"/>
              <a:t> not </a:t>
            </a:r>
            <a:r>
              <a:rPr lang="cs-CZ" sz="2600" dirty="0" err="1"/>
              <a:t>apply</a:t>
            </a:r>
            <a:r>
              <a:rPr lang="cs-CZ" sz="2600" dirty="0"/>
              <a:t> any </a:t>
            </a:r>
            <a:r>
              <a:rPr lang="cs-CZ" sz="2600" dirty="0" err="1"/>
              <a:t>longer</a:t>
            </a:r>
            <a:r>
              <a:rPr lang="cs-CZ" sz="2600" dirty="0"/>
              <a:t>)</a:t>
            </a:r>
          </a:p>
          <a:p>
            <a:pPr lvl="1">
              <a:buFont typeface="Arial" charset="0"/>
              <a:buChar char="•"/>
              <a:defRPr/>
            </a:pPr>
            <a:r>
              <a:rPr lang="cs-CZ" sz="2600" dirty="0"/>
              <a:t>….</a:t>
            </a:r>
            <a:r>
              <a:rPr lang="cs-CZ" sz="2600" dirty="0" err="1"/>
              <a:t>see</a:t>
            </a:r>
            <a:r>
              <a:rPr lang="cs-CZ" sz="2600" dirty="0"/>
              <a:t> art. 1 C </a:t>
            </a:r>
            <a:r>
              <a:rPr lang="cs-CZ" sz="2600" dirty="0" err="1"/>
              <a:t>Refugee</a:t>
            </a:r>
            <a:r>
              <a:rPr lang="cs-CZ" sz="2600" dirty="0"/>
              <a:t> </a:t>
            </a:r>
            <a:r>
              <a:rPr lang="cs-CZ" sz="2600" dirty="0" err="1"/>
              <a:t>Convention</a:t>
            </a:r>
            <a:endParaRPr lang="cs-CZ" sz="2600" dirty="0"/>
          </a:p>
          <a:p>
            <a:endParaRPr lang="cs-CZ" altLang="cs-CZ" sz="3200" dirty="0"/>
          </a:p>
          <a:p>
            <a:r>
              <a:rPr lang="cs-CZ" altLang="cs-CZ" sz="3200" dirty="0" err="1"/>
              <a:t>Exclusion</a:t>
            </a:r>
            <a:r>
              <a:rPr lang="cs-CZ" altLang="cs-CZ" sz="3200" dirty="0"/>
              <a:t> </a:t>
            </a:r>
          </a:p>
          <a:p>
            <a:pPr lvl="1"/>
            <a:r>
              <a:rPr lang="es-MX" altLang="cs-CZ" sz="2600" dirty="0"/>
              <a:t>persons receiving protection from other parts of the UN (e.g. Palestinians within </a:t>
            </a:r>
            <a:r>
              <a:rPr lang="es-MX" altLang="cs-CZ" sz="2600" dirty="0">
                <a:hlinkClick r:id="rId2"/>
              </a:rPr>
              <a:t>UNR</a:t>
            </a:r>
            <a:r>
              <a:rPr lang="cs-CZ" altLang="cs-CZ" sz="2600" dirty="0">
                <a:hlinkClick r:id="rId2"/>
              </a:rPr>
              <a:t>W</a:t>
            </a:r>
            <a:r>
              <a:rPr lang="es-MX" altLang="cs-CZ" sz="2600" dirty="0">
                <a:hlinkClick r:id="rId2"/>
              </a:rPr>
              <a:t>A</a:t>
            </a:r>
            <a:r>
              <a:rPr lang="cs-CZ" altLang="cs-CZ" sz="2600" dirty="0"/>
              <a:t> </a:t>
            </a:r>
            <a:r>
              <a:rPr lang="cs-CZ" altLang="cs-CZ" sz="2600" dirty="0" err="1"/>
              <a:t>mandate</a:t>
            </a:r>
            <a:r>
              <a:rPr lang="es-MX" altLang="cs-CZ" sz="2600" dirty="0"/>
              <a:t>) </a:t>
            </a:r>
            <a:r>
              <a:rPr lang="cs-CZ" altLang="cs-CZ" sz="2600" dirty="0"/>
              <a:t>- a</a:t>
            </a:r>
            <a:r>
              <a:rPr lang="es-MX" altLang="cs-CZ" sz="2600" dirty="0"/>
              <a:t>rt 1(D) </a:t>
            </a:r>
          </a:p>
          <a:p>
            <a:pPr lvl="1"/>
            <a:r>
              <a:rPr lang="es-MX" altLang="cs-CZ" sz="2600" dirty="0"/>
              <a:t>persons assimilated  into the countries where they live – same rights and obligations as nationals</a:t>
            </a:r>
            <a:r>
              <a:rPr lang="cs-CZ" altLang="cs-CZ" sz="2600" dirty="0"/>
              <a:t> - a</a:t>
            </a:r>
            <a:r>
              <a:rPr lang="es-MX" altLang="cs-CZ" sz="2600" dirty="0"/>
              <a:t>rt 1(E)</a:t>
            </a:r>
            <a:endParaRPr lang="cs-CZ" altLang="cs-CZ" sz="2600" dirty="0"/>
          </a:p>
          <a:p>
            <a:pPr lvl="1"/>
            <a:r>
              <a:rPr lang="es-MX" altLang="cs-CZ" sz="2600" dirty="0"/>
              <a:t>persons who do not deserve protection </a:t>
            </a:r>
            <a:r>
              <a:rPr lang="cs-CZ" altLang="cs-CZ" sz="2600" dirty="0"/>
              <a:t>- </a:t>
            </a:r>
            <a:r>
              <a:rPr lang="es-MX" altLang="cs-CZ" sz="2600" dirty="0"/>
              <a:t>Art 1(F) </a:t>
            </a:r>
            <a:endParaRPr lang="en-US" altLang="cs-CZ" sz="2600" dirty="0"/>
          </a:p>
          <a:p>
            <a:pPr lvl="2"/>
            <a:r>
              <a:rPr lang="cs-CZ" altLang="cs-CZ" sz="2600" dirty="0" err="1"/>
              <a:t>Child</a:t>
            </a:r>
            <a:r>
              <a:rPr lang="cs-CZ" altLang="cs-CZ" sz="2600" dirty="0"/>
              <a:t> </a:t>
            </a:r>
            <a:r>
              <a:rPr lang="cs-CZ" altLang="cs-CZ" sz="2600" dirty="0" err="1"/>
              <a:t>soldiers</a:t>
            </a:r>
            <a:r>
              <a:rPr lang="cs-CZ" altLang="cs-CZ" sz="2600" dirty="0"/>
              <a:t>?</a:t>
            </a:r>
          </a:p>
          <a:p>
            <a:pPr>
              <a:buFont typeface="Arial" charset="0"/>
              <a:buChar char="•"/>
              <a:defRPr/>
            </a:pPr>
            <a:endParaRPr lang="cs-CZ" sz="3200" dirty="0"/>
          </a:p>
          <a:p>
            <a:pPr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UNHCR</a:t>
            </a:r>
          </a:p>
        </p:txBody>
      </p:sp>
      <p:sp>
        <p:nvSpPr>
          <p:cNvPr id="21507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lnSpcReduction="10000"/>
          </a:bodyPr>
          <a:lstStyle/>
          <a:p>
            <a:r>
              <a:rPr lang="cs-CZ" altLang="cs-CZ" dirty="0">
                <a:hlinkClick r:id="rId2"/>
              </a:rPr>
              <a:t>UNHCR </a:t>
            </a:r>
            <a:r>
              <a:rPr lang="cs-CZ" altLang="cs-CZ" dirty="0" err="1">
                <a:hlinkClick r:id="rId2"/>
              </a:rPr>
              <a:t>mandate</a:t>
            </a:r>
            <a:endParaRPr lang="cs-CZ" altLang="cs-CZ" dirty="0"/>
          </a:p>
          <a:p>
            <a:pPr lvl="1"/>
            <a:r>
              <a:rPr lang="cs-CZ" altLang="cs-CZ" dirty="0" err="1"/>
              <a:t>originally</a:t>
            </a:r>
            <a:r>
              <a:rPr lang="cs-CZ" altLang="cs-CZ" dirty="0"/>
              <a:t> </a:t>
            </a:r>
            <a:r>
              <a:rPr lang="en-US" altLang="cs-CZ" dirty="0"/>
              <a:t>mandated to lead and co-ordinate international action to protect refugees and resolve refugee problems worldwide</a:t>
            </a:r>
            <a:endParaRPr lang="cs-CZ" altLang="cs-CZ" dirty="0"/>
          </a:p>
          <a:p>
            <a:pPr lvl="1"/>
            <a:r>
              <a:rPr lang="cs-CZ" altLang="cs-CZ" dirty="0" err="1"/>
              <a:t>core</a:t>
            </a:r>
            <a:r>
              <a:rPr lang="cs-CZ" altLang="cs-CZ" dirty="0"/>
              <a:t> </a:t>
            </a:r>
            <a:r>
              <a:rPr lang="cs-CZ" altLang="cs-CZ" dirty="0" err="1"/>
              <a:t>mandate</a:t>
            </a:r>
            <a:r>
              <a:rPr lang="cs-CZ" altLang="cs-CZ" dirty="0"/>
              <a:t> </a:t>
            </a:r>
            <a:r>
              <a:rPr lang="cs-CZ" altLang="cs-CZ" dirty="0" err="1"/>
              <a:t>expanded</a:t>
            </a:r>
            <a:r>
              <a:rPr lang="cs-CZ" altLang="cs-CZ" dirty="0"/>
              <a:t> to </a:t>
            </a:r>
            <a:r>
              <a:rPr lang="cs-CZ" altLang="cs-CZ" dirty="0">
                <a:hlinkClick r:id="rId3"/>
              </a:rPr>
              <a:t>others</a:t>
            </a:r>
            <a:endParaRPr lang="cs-CZ" altLang="cs-CZ" dirty="0"/>
          </a:p>
          <a:p>
            <a:pPr lvl="2"/>
            <a:r>
              <a:rPr lang="cs-CZ" altLang="cs-CZ" dirty="0" err="1"/>
              <a:t>returnees</a:t>
            </a:r>
            <a:endParaRPr lang="cs-CZ" altLang="cs-CZ" dirty="0"/>
          </a:p>
          <a:p>
            <a:pPr lvl="2"/>
            <a:r>
              <a:rPr lang="cs-CZ" altLang="cs-CZ" dirty="0" err="1"/>
              <a:t>stateless</a:t>
            </a:r>
            <a:endParaRPr lang="cs-CZ" altLang="cs-CZ" dirty="0"/>
          </a:p>
          <a:p>
            <a:pPr lvl="2"/>
            <a:r>
              <a:rPr lang="cs-CZ" altLang="cs-CZ" dirty="0" err="1"/>
              <a:t>also</a:t>
            </a:r>
            <a:r>
              <a:rPr lang="cs-CZ" altLang="cs-CZ" dirty="0"/>
              <a:t> a role in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issue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IDPs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 err="1"/>
              <a:t>Who</a:t>
            </a:r>
            <a:r>
              <a:rPr lang="cs-CZ" altLang="cs-CZ" dirty="0"/>
              <a:t> are </a:t>
            </a:r>
            <a:r>
              <a:rPr lang="cs-CZ" altLang="cs-CZ" dirty="0" err="1"/>
              <a:t>those</a:t>
            </a:r>
            <a:r>
              <a:rPr lang="cs-CZ" altLang="cs-CZ" dirty="0"/>
              <a:t> „others“?</a:t>
            </a:r>
          </a:p>
          <a:p>
            <a:pPr lvl="1"/>
            <a:r>
              <a:rPr lang="cs-CZ" dirty="0"/>
              <a:t>are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refugees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a </a:t>
            </a:r>
            <a:r>
              <a:rPr lang="cs-CZ" dirty="0" err="1"/>
              <a:t>legal</a:t>
            </a:r>
            <a:r>
              <a:rPr lang="cs-CZ" dirty="0"/>
              <a:t> point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?</a:t>
            </a:r>
          </a:p>
          <a:p>
            <a:pPr lvl="1"/>
            <a:r>
              <a:rPr lang="cs-CZ" dirty="0"/>
              <a:t>are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eligible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another</a:t>
            </a:r>
            <a:r>
              <a:rPr lang="cs-CZ" dirty="0"/>
              <a:t> type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protection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count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situation</a:t>
            </a:r>
            <a:r>
              <a:rPr lang="cs-CZ" dirty="0"/>
              <a:t>?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764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BD8A3-5D5E-462A-A528-25EB617C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Fleeing</a:t>
            </a:r>
            <a:r>
              <a:rPr lang="cs-CZ" dirty="0"/>
              <a:t> </a:t>
            </a:r>
            <a:r>
              <a:rPr lang="cs-CZ" dirty="0" err="1"/>
              <a:t>inside</a:t>
            </a:r>
            <a:r>
              <a:rPr lang="cs-CZ" dirty="0"/>
              <a:t> a country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F755F3-7EB4-466E-B474-41CB3A1D63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IDPs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who</a:t>
            </a:r>
            <a:r>
              <a:rPr lang="cs-CZ" dirty="0"/>
              <a:t> are </a:t>
            </a:r>
            <a:r>
              <a:rPr lang="cs-CZ" dirty="0" err="1"/>
              <a:t>IDPs</a:t>
            </a:r>
            <a:r>
              <a:rPr lang="cs-CZ" dirty="0"/>
              <a:t>?</a:t>
            </a:r>
          </a:p>
          <a:p>
            <a:pPr lvl="1"/>
            <a:r>
              <a:rPr lang="cs-CZ" dirty="0">
                <a:hlinkClick r:id="rId3"/>
              </a:rPr>
              <a:t>r</a:t>
            </a:r>
            <a:r>
              <a:rPr lang="en-US" dirty="0" err="1">
                <a:hlinkClick r:id="rId3"/>
              </a:rPr>
              <a:t>ead</a:t>
            </a:r>
            <a:r>
              <a:rPr lang="cs-CZ" dirty="0">
                <a:hlinkClick r:id="rId3"/>
              </a:rPr>
              <a:t> </a:t>
            </a:r>
            <a:r>
              <a:rPr lang="cs-CZ" dirty="0"/>
              <a:t> </a:t>
            </a:r>
            <a:r>
              <a:rPr lang="cs-CZ" dirty="0">
                <a:hlinkClick r:id="rId4"/>
              </a:rPr>
              <a:t>more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Soft </a:t>
            </a:r>
            <a:r>
              <a:rPr lang="cs-CZ" dirty="0" err="1"/>
              <a:t>law</a:t>
            </a:r>
            <a:r>
              <a:rPr lang="cs-CZ" dirty="0"/>
              <a:t>: </a:t>
            </a:r>
            <a:r>
              <a:rPr lang="cs-CZ" dirty="0" err="1"/>
              <a:t>Guiding</a:t>
            </a:r>
            <a:r>
              <a:rPr lang="cs-CZ" dirty="0"/>
              <a:t> </a:t>
            </a:r>
            <a:r>
              <a:rPr lang="cs-CZ" dirty="0" err="1"/>
              <a:t>principles</a:t>
            </a:r>
            <a:r>
              <a:rPr lang="cs-CZ" dirty="0"/>
              <a:t> ….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Hard </a:t>
            </a:r>
            <a:r>
              <a:rPr lang="cs-CZ" dirty="0" err="1"/>
              <a:t>law</a:t>
            </a:r>
            <a:r>
              <a:rPr lang="cs-CZ" dirty="0"/>
              <a:t>: Kampala </a:t>
            </a:r>
            <a:r>
              <a:rPr lang="cs-CZ" dirty="0" err="1"/>
              <a:t>Convention</a:t>
            </a:r>
            <a:r>
              <a:rPr lang="cs-CZ" dirty="0"/>
              <a:t> (</a:t>
            </a:r>
            <a:r>
              <a:rPr lang="cs-CZ" dirty="0" err="1"/>
              <a:t>African</a:t>
            </a:r>
            <a:r>
              <a:rPr lang="cs-CZ" dirty="0"/>
              <a:t> </a:t>
            </a:r>
            <a:r>
              <a:rPr lang="cs-CZ" u="sng" dirty="0" err="1"/>
              <a:t>regional</a:t>
            </a:r>
            <a:r>
              <a:rPr lang="cs-CZ" dirty="0"/>
              <a:t> </a:t>
            </a:r>
            <a:r>
              <a:rPr lang="cs-CZ" dirty="0" err="1"/>
              <a:t>convention</a:t>
            </a:r>
            <a:r>
              <a:rPr lang="cs-CZ" dirty="0"/>
              <a:t>)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8981"/>
            <a:ext cx="5181600" cy="3484626"/>
          </a:xfrm>
        </p:spPr>
      </p:pic>
      <p:sp>
        <p:nvSpPr>
          <p:cNvPr id="8" name="Obdélník 7"/>
          <p:cNvSpPr/>
          <p:nvPr/>
        </p:nvSpPr>
        <p:spPr>
          <a:xfrm>
            <a:off x="7445828" y="6036520"/>
            <a:ext cx="4116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hlinkClick r:id="rId6"/>
              </a:rPr>
              <a:t>https://guapamurcia.es/conflicto-cultural-las-migraciones/</a:t>
            </a:r>
            <a:r>
              <a:rPr lang="cs-CZ" sz="1000" dirty="0"/>
              <a:t>      (map </a:t>
            </a:r>
            <a:r>
              <a:rPr lang="cs-CZ" sz="1000" dirty="0" err="1"/>
              <a:t>probably</a:t>
            </a:r>
            <a:r>
              <a:rPr lang="cs-CZ" sz="1000" dirty="0"/>
              <a:t> as </a:t>
            </a:r>
            <a:r>
              <a:rPr lang="cs-CZ" sz="1000" dirty="0" err="1"/>
              <a:t>of</a:t>
            </a:r>
            <a:r>
              <a:rPr lang="cs-CZ" sz="1000" dirty="0"/>
              <a:t> 2016)</a:t>
            </a:r>
          </a:p>
        </p:txBody>
      </p:sp>
    </p:spTree>
    <p:extLst>
      <p:ext uri="{BB962C8B-B14F-4D97-AF65-F5344CB8AC3E}">
        <p14:creationId xmlns:p14="http://schemas.microsoft.com/office/powerpoint/2010/main" val="1005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C0E3F3-83F9-4F6D-95C4-F112B3E0D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Fleeing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(</a:t>
            </a:r>
            <a:r>
              <a:rPr lang="cs-CZ" dirty="0" err="1"/>
              <a:t>armed</a:t>
            </a:r>
            <a:r>
              <a:rPr lang="cs-CZ" dirty="0"/>
              <a:t> </a:t>
            </a:r>
            <a:r>
              <a:rPr lang="cs-CZ" dirty="0" err="1"/>
              <a:t>conflict</a:t>
            </a:r>
            <a:r>
              <a:rPr lang="cs-CZ" dirty="0"/>
              <a:t>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9" y="2703444"/>
            <a:ext cx="6342789" cy="382673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692347" y="1825625"/>
            <a:ext cx="5088835" cy="4351338"/>
          </a:xfrm>
        </p:spPr>
        <p:txBody>
          <a:bodyPr>
            <a:normAutofit fontScale="92500"/>
          </a:bodyPr>
          <a:lstStyle/>
          <a:p>
            <a:r>
              <a:rPr lang="cs-CZ" sz="3200" dirty="0" err="1"/>
              <a:t>Armed</a:t>
            </a:r>
            <a:r>
              <a:rPr lang="cs-CZ" sz="3200" dirty="0"/>
              <a:t> </a:t>
            </a:r>
            <a:r>
              <a:rPr lang="cs-CZ" sz="3200" dirty="0" err="1"/>
              <a:t>conflict</a:t>
            </a:r>
            <a:r>
              <a:rPr lang="cs-CZ" sz="3200" dirty="0"/>
              <a:t>:</a:t>
            </a:r>
          </a:p>
          <a:p>
            <a:pPr lvl="1"/>
            <a:r>
              <a:rPr lang="cs-CZ" sz="2800" dirty="0" err="1"/>
              <a:t>international</a:t>
            </a:r>
            <a:r>
              <a:rPr lang="cs-CZ" sz="2800" dirty="0"/>
              <a:t> </a:t>
            </a:r>
            <a:r>
              <a:rPr lang="cs-CZ" sz="2800" dirty="0" err="1"/>
              <a:t>armed</a:t>
            </a:r>
            <a:r>
              <a:rPr lang="cs-CZ" sz="2800" dirty="0"/>
              <a:t> </a:t>
            </a:r>
            <a:r>
              <a:rPr lang="cs-CZ" sz="2800" dirty="0" err="1"/>
              <a:t>conflict</a:t>
            </a:r>
            <a:r>
              <a:rPr lang="cs-CZ" sz="2800" dirty="0"/>
              <a:t> (</a:t>
            </a:r>
            <a:r>
              <a:rPr lang="en-US" sz="2800" dirty="0"/>
              <a:t>between two or more </a:t>
            </a:r>
            <a:r>
              <a:rPr lang="cs-CZ" sz="2800" dirty="0" err="1"/>
              <a:t>states</a:t>
            </a:r>
            <a:r>
              <a:rPr lang="cs-CZ" sz="2800" dirty="0"/>
              <a:t>)</a:t>
            </a:r>
          </a:p>
          <a:p>
            <a:pPr lvl="1"/>
            <a:r>
              <a:rPr lang="cs-CZ" sz="2800" dirty="0"/>
              <a:t>non-</a:t>
            </a:r>
            <a:r>
              <a:rPr lang="cs-CZ" sz="2800" dirty="0" err="1"/>
              <a:t>international</a:t>
            </a:r>
            <a:r>
              <a:rPr lang="cs-CZ" sz="2800" dirty="0"/>
              <a:t> </a:t>
            </a:r>
            <a:r>
              <a:rPr lang="cs-CZ" sz="2800" dirty="0" err="1"/>
              <a:t>armed</a:t>
            </a:r>
            <a:r>
              <a:rPr lang="cs-CZ" sz="2800" dirty="0"/>
              <a:t> </a:t>
            </a:r>
            <a:r>
              <a:rPr lang="cs-CZ" sz="2800" dirty="0" err="1"/>
              <a:t>conflict</a:t>
            </a:r>
            <a:r>
              <a:rPr lang="cs-CZ" sz="2800" dirty="0"/>
              <a:t> (</a:t>
            </a:r>
            <a:r>
              <a:rPr lang="cs-CZ" sz="2800" dirty="0" err="1"/>
              <a:t>state</a:t>
            </a:r>
            <a:r>
              <a:rPr lang="cs-CZ" sz="2800" dirty="0"/>
              <a:t> x non-</a:t>
            </a:r>
            <a:r>
              <a:rPr lang="cs-CZ" sz="2800" dirty="0" err="1"/>
              <a:t>state</a:t>
            </a:r>
            <a:r>
              <a:rPr lang="cs-CZ" sz="2800" dirty="0"/>
              <a:t> </a:t>
            </a:r>
            <a:r>
              <a:rPr lang="cs-CZ" sz="2800" dirty="0" err="1"/>
              <a:t>actor</a:t>
            </a:r>
            <a:r>
              <a:rPr lang="cs-CZ" sz="2800" dirty="0"/>
              <a:t>, </a:t>
            </a:r>
            <a:r>
              <a:rPr lang="cs-CZ" sz="2800" dirty="0" err="1"/>
              <a:t>e.g</a:t>
            </a:r>
            <a:r>
              <a:rPr lang="cs-CZ" sz="2800" dirty="0"/>
              <a:t>. Rwanda) </a:t>
            </a:r>
          </a:p>
          <a:p>
            <a:endParaRPr lang="cs-CZ" sz="3200" dirty="0"/>
          </a:p>
          <a:p>
            <a:r>
              <a:rPr lang="cs-CZ" sz="3200" dirty="0" err="1"/>
              <a:t>War</a:t>
            </a:r>
            <a:r>
              <a:rPr lang="cs-CZ" sz="3200" dirty="0"/>
              <a:t> „</a:t>
            </a:r>
            <a:r>
              <a:rPr lang="cs-CZ" sz="3200" dirty="0" err="1"/>
              <a:t>refugees</a:t>
            </a:r>
            <a:r>
              <a:rPr lang="cs-CZ" sz="3200" dirty="0"/>
              <a:t>“? Are </a:t>
            </a:r>
            <a:r>
              <a:rPr lang="cs-CZ" sz="3200" dirty="0" err="1"/>
              <a:t>they</a:t>
            </a:r>
            <a:r>
              <a:rPr lang="cs-CZ" sz="3200" dirty="0"/>
              <a:t> </a:t>
            </a:r>
            <a:r>
              <a:rPr lang="cs-CZ" sz="3200" dirty="0" err="1"/>
              <a:t>refugees</a:t>
            </a:r>
            <a:r>
              <a:rPr lang="cs-CZ" sz="3200" dirty="0"/>
              <a:t> </a:t>
            </a:r>
            <a:r>
              <a:rPr lang="cs-CZ" sz="3200" dirty="0" err="1"/>
              <a:t>according</a:t>
            </a:r>
            <a:r>
              <a:rPr lang="cs-CZ" sz="3200" dirty="0"/>
              <a:t> to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Refugee</a:t>
            </a:r>
            <a:r>
              <a:rPr lang="cs-CZ" sz="3200" dirty="0"/>
              <a:t> </a:t>
            </a:r>
            <a:r>
              <a:rPr lang="cs-CZ" sz="3200" dirty="0" err="1"/>
              <a:t>Convention</a:t>
            </a:r>
            <a:r>
              <a:rPr lang="cs-CZ" sz="3200" dirty="0"/>
              <a:t>?</a:t>
            </a:r>
          </a:p>
          <a:p>
            <a:endParaRPr lang="cs-CZ" sz="3200" dirty="0"/>
          </a:p>
          <a:p>
            <a:pPr lvl="1"/>
            <a:endParaRPr lang="cs-CZ" sz="28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470097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657</Words>
  <Application>Microsoft Office PowerPoint</Application>
  <PresentationFormat>Širokoúhlá obrazovka</PresentationFormat>
  <Paragraphs>110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 3</vt:lpstr>
      <vt:lpstr>Motiv Office</vt:lpstr>
      <vt:lpstr>Shaping the course</vt:lpstr>
      <vt:lpstr>Lecturer</vt:lpstr>
      <vt:lpstr>…future refugees?</vt:lpstr>
      <vt:lpstr>Migrants? Refugees? </vt:lpstr>
      <vt:lpstr>Refugee definition – inclusion clause</vt:lpstr>
      <vt:lpstr>Refugee definition – cessation and exclusion clause</vt:lpstr>
      <vt:lpstr>UNHCR</vt:lpstr>
      <vt:lpstr>Fleeing inside a country </vt:lpstr>
      <vt:lpstr>Fleeing from war (armed conflict)</vt:lpstr>
      <vt:lpstr>What type of armed conflict does the law recognize as relevant for granting protection? And what type of protection can be granted?</vt:lpstr>
      <vt:lpstr>„Climate refugees“?</vt:lpstr>
      <vt:lpstr>Have a look on figures!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Věra Honuskova</dc:creator>
  <cp:lastModifiedBy>Věra Honuskova</cp:lastModifiedBy>
  <cp:revision>46</cp:revision>
  <cp:lastPrinted>2017-03-29T10:17:47Z</cp:lastPrinted>
  <dcterms:created xsi:type="dcterms:W3CDTF">2015-03-02T00:15:15Z</dcterms:created>
  <dcterms:modified xsi:type="dcterms:W3CDTF">2022-03-22T23:03:51Z</dcterms:modified>
</cp:coreProperties>
</file>