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4"/>
  </p:notesMasterIdLst>
  <p:handoutMasterIdLst>
    <p:handoutMasterId r:id="rId75"/>
  </p:handoutMasterIdLst>
  <p:sldIdLst>
    <p:sldId id="274" r:id="rId5"/>
    <p:sldId id="297" r:id="rId6"/>
    <p:sldId id="268" r:id="rId7"/>
    <p:sldId id="304" r:id="rId8"/>
    <p:sldId id="400" r:id="rId9"/>
    <p:sldId id="401" r:id="rId10"/>
    <p:sldId id="298" r:id="rId11"/>
    <p:sldId id="314" r:id="rId12"/>
    <p:sldId id="402" r:id="rId13"/>
    <p:sldId id="403" r:id="rId14"/>
    <p:sldId id="404" r:id="rId15"/>
    <p:sldId id="405" r:id="rId16"/>
    <p:sldId id="406" r:id="rId17"/>
    <p:sldId id="407" r:id="rId18"/>
    <p:sldId id="412" r:id="rId19"/>
    <p:sldId id="408" r:id="rId20"/>
    <p:sldId id="409" r:id="rId21"/>
    <p:sldId id="410" r:id="rId22"/>
    <p:sldId id="411" r:id="rId23"/>
    <p:sldId id="413" r:id="rId24"/>
    <p:sldId id="414" r:id="rId25"/>
    <p:sldId id="415" r:id="rId26"/>
    <p:sldId id="416" r:id="rId27"/>
    <p:sldId id="356" r:id="rId28"/>
    <p:sldId id="339" r:id="rId29"/>
    <p:sldId id="417" r:id="rId30"/>
    <p:sldId id="418" r:id="rId31"/>
    <p:sldId id="313" r:id="rId32"/>
    <p:sldId id="323" r:id="rId33"/>
    <p:sldId id="419" r:id="rId34"/>
    <p:sldId id="420" r:id="rId35"/>
    <p:sldId id="421" r:id="rId36"/>
    <p:sldId id="422" r:id="rId37"/>
    <p:sldId id="423" r:id="rId38"/>
    <p:sldId id="424" r:id="rId39"/>
    <p:sldId id="425" r:id="rId40"/>
    <p:sldId id="426" r:id="rId41"/>
    <p:sldId id="438" r:id="rId42"/>
    <p:sldId id="427" r:id="rId43"/>
    <p:sldId id="428" r:id="rId44"/>
    <p:sldId id="429" r:id="rId45"/>
    <p:sldId id="430" r:id="rId46"/>
    <p:sldId id="431" r:id="rId47"/>
    <p:sldId id="399" r:id="rId48"/>
    <p:sldId id="432" r:id="rId49"/>
    <p:sldId id="433" r:id="rId50"/>
    <p:sldId id="434" r:id="rId51"/>
    <p:sldId id="435" r:id="rId52"/>
    <p:sldId id="436" r:id="rId53"/>
    <p:sldId id="439" r:id="rId54"/>
    <p:sldId id="440" r:id="rId55"/>
    <p:sldId id="447" r:id="rId56"/>
    <p:sldId id="300" r:id="rId57"/>
    <p:sldId id="441" r:id="rId58"/>
    <p:sldId id="301" r:id="rId59"/>
    <p:sldId id="442" r:id="rId60"/>
    <p:sldId id="443" r:id="rId61"/>
    <p:sldId id="302" r:id="rId62"/>
    <p:sldId id="393" r:id="rId63"/>
    <p:sldId id="370" r:id="rId64"/>
    <p:sldId id="374" r:id="rId65"/>
    <p:sldId id="444" r:id="rId66"/>
    <p:sldId id="445" r:id="rId67"/>
    <p:sldId id="446" r:id="rId68"/>
    <p:sldId id="394" r:id="rId69"/>
    <p:sldId id="395" r:id="rId70"/>
    <p:sldId id="396" r:id="rId71"/>
    <p:sldId id="397" r:id="rId72"/>
    <p:sldId id="272" r:id="rId73"/>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9" d="100"/>
          <a:sy n="119" d="100"/>
        </p:scale>
        <p:origin x="24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25.11.2025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25.11.2025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onnsiteX0" fmla="*/ 0 w 1558756"/>
              <a:gd name="connsiteY0" fmla="*/ 0 h 174659"/>
              <a:gd name="connsiteX1" fmla="*/ 550760 w 1558756"/>
              <a:gd name="connsiteY1" fmla="*/ 0 h 174659"/>
              <a:gd name="connsiteX2" fmla="*/ 1085933 w 1558756"/>
              <a:gd name="connsiteY2" fmla="*/ 0 h 174659"/>
              <a:gd name="connsiteX3" fmla="*/ 1558756 w 1558756"/>
              <a:gd name="connsiteY3" fmla="*/ 0 h 174659"/>
              <a:gd name="connsiteX4" fmla="*/ 1558756 w 1558756"/>
              <a:gd name="connsiteY4" fmla="*/ 174659 h 174659"/>
              <a:gd name="connsiteX5" fmla="*/ 1070346 w 1558756"/>
              <a:gd name="connsiteY5" fmla="*/ 174659 h 174659"/>
              <a:gd name="connsiteX6" fmla="*/ 550760 w 1558756"/>
              <a:gd name="connsiteY6" fmla="*/ 174659 h 174659"/>
              <a:gd name="connsiteX7" fmla="*/ 0 w 1558756"/>
              <a:gd name="connsiteY7" fmla="*/ 174659 h 174659"/>
              <a:gd name="connsiteX8" fmla="*/ 0 w 1558756"/>
              <a:gd name="connsiteY8" fmla="*/ 0 h 17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8856517" cy="2604653"/>
          </a:xfrm>
        </p:spPr>
        <p:txBody>
          <a:bodyPr/>
          <a:lstStyle/>
          <a:p>
            <a:pPr lvl="1"/>
            <a:r>
              <a:rPr lang="cs-CZ" dirty="0"/>
              <a:t>Ondřej Frinta</a:t>
            </a:r>
            <a:endParaRPr lang="en-US" dirty="0"/>
          </a:p>
          <a:p>
            <a:r>
              <a:rPr lang="cs-CZ" dirty="0" err="1"/>
              <a:t>Representation</a:t>
            </a:r>
            <a:endParaRPr lang="en-US" dirty="0"/>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DD0B-383C-4291-F39B-3A548BF863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6731500-E4D6-C53A-A6E8-6881AE941DA1}"/>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1CA0488E-C2E4-AF9A-699B-CDB29A25D22F}"/>
              </a:ext>
            </a:extLst>
          </p:cNvPr>
          <p:cNvSpPr>
            <a:spLocks noGrp="1"/>
          </p:cNvSpPr>
          <p:nvPr>
            <p:ph sz="quarter" idx="13"/>
          </p:nvPr>
        </p:nvSpPr>
        <p:spPr>
          <a:xfrm>
            <a:off x="838200" y="2212429"/>
            <a:ext cx="10515600" cy="3964534"/>
          </a:xfrm>
        </p:spPr>
        <p:txBody>
          <a:bodyPr>
            <a:normAutofit/>
          </a:bodyPr>
          <a:lstStyle/>
          <a:p>
            <a:r>
              <a:rPr lang="cs-CZ" b="1" dirty="0">
                <a:solidFill>
                  <a:schemeClr val="accent1"/>
                </a:solidFill>
              </a:rPr>
              <a:t>Direct </a:t>
            </a:r>
            <a:r>
              <a:rPr lang="cs-CZ" b="1" dirty="0" err="1">
                <a:solidFill>
                  <a:schemeClr val="accent1"/>
                </a:solidFill>
              </a:rPr>
              <a:t>Representation</a:t>
            </a:r>
            <a:endParaRPr lang="cs-CZ" b="1" dirty="0">
              <a:solidFill>
                <a:schemeClr val="accent1"/>
              </a:solidFill>
            </a:endParaRPr>
          </a:p>
          <a:p>
            <a:endParaRPr lang="cs-CZ" dirty="0"/>
          </a:p>
          <a:p>
            <a:r>
              <a:rPr lang="en-US" dirty="0"/>
              <a:t>Representative acts </a:t>
            </a:r>
            <a:r>
              <a:rPr lang="en-US" b="1" dirty="0">
                <a:solidFill>
                  <a:srgbClr val="00B050"/>
                </a:solidFill>
              </a:rPr>
              <a:t>in the name </a:t>
            </a:r>
            <a:r>
              <a:rPr lang="en-US" dirty="0"/>
              <a:t>and </a:t>
            </a:r>
            <a:r>
              <a:rPr lang="en-US" b="1" dirty="0">
                <a:solidFill>
                  <a:schemeClr val="accent1"/>
                </a:solidFill>
              </a:rPr>
              <a:t>on behalf of </a:t>
            </a:r>
            <a:r>
              <a:rPr lang="en-US" dirty="0"/>
              <a:t>the </a:t>
            </a:r>
            <a:r>
              <a:rPr lang="cs-CZ" dirty="0"/>
              <a:t>person </a:t>
            </a:r>
            <a:r>
              <a:rPr lang="en-US" dirty="0"/>
              <a:t>represented</a:t>
            </a:r>
          </a:p>
          <a:p>
            <a:endParaRPr lang="cs-CZ" dirty="0"/>
          </a:p>
          <a:p>
            <a:r>
              <a:rPr lang="cs-CZ" b="1" dirty="0">
                <a:solidFill>
                  <a:srgbClr val="00B050"/>
                </a:solidFill>
              </a:rPr>
              <a:t>i</a:t>
            </a:r>
            <a:r>
              <a:rPr lang="en-US" b="1" dirty="0">
                <a:solidFill>
                  <a:srgbClr val="00B050"/>
                </a:solidFill>
              </a:rPr>
              <a:t>n the name of the represented:</a:t>
            </a:r>
          </a:p>
          <a:p>
            <a:r>
              <a:rPr lang="en-US" dirty="0"/>
              <a:t>► Representative indicates acting for another, with effects for that other</a:t>
            </a:r>
          </a:p>
          <a:p>
            <a:endParaRPr lang="cs-CZ" dirty="0"/>
          </a:p>
          <a:p>
            <a:r>
              <a:rPr lang="cs-CZ" b="1" dirty="0">
                <a:solidFill>
                  <a:schemeClr val="accent1"/>
                </a:solidFill>
              </a:rPr>
              <a:t>o</a:t>
            </a:r>
            <a:r>
              <a:rPr lang="en-US" b="1" dirty="0">
                <a:solidFill>
                  <a:schemeClr val="accent1"/>
                </a:solidFill>
              </a:rPr>
              <a:t>n behalf of the </a:t>
            </a:r>
            <a:r>
              <a:rPr lang="cs-CZ" b="1" dirty="0">
                <a:solidFill>
                  <a:schemeClr val="accent1"/>
                </a:solidFill>
              </a:rPr>
              <a:t>person </a:t>
            </a:r>
            <a:r>
              <a:rPr lang="en-US" b="1" dirty="0">
                <a:solidFill>
                  <a:schemeClr val="accent1"/>
                </a:solidFill>
              </a:rPr>
              <a:t>represented:</a:t>
            </a:r>
          </a:p>
          <a:p>
            <a:r>
              <a:rPr lang="en-US" dirty="0"/>
              <a:t>► Rights and obligations attach directly to the </a:t>
            </a:r>
            <a:r>
              <a:rPr lang="cs-CZ" dirty="0"/>
              <a:t>person </a:t>
            </a:r>
            <a:r>
              <a:rPr lang="en-US" dirty="0"/>
              <a:t>represented</a:t>
            </a:r>
            <a:endParaRPr lang="cs-CZ" i="1" dirty="0"/>
          </a:p>
        </p:txBody>
      </p:sp>
    </p:spTree>
    <p:extLst>
      <p:ext uri="{BB962C8B-B14F-4D97-AF65-F5344CB8AC3E}">
        <p14:creationId xmlns:p14="http://schemas.microsoft.com/office/powerpoint/2010/main" val="24459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81C0-A2A7-6E69-055E-118C74C0CA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FEF7A6-15F2-476E-A78E-31F23A915B5C}"/>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8636ACBD-D4E1-CEBC-AF53-98DC328B63DB}"/>
              </a:ext>
            </a:extLst>
          </p:cNvPr>
          <p:cNvSpPr>
            <a:spLocks noGrp="1"/>
          </p:cNvSpPr>
          <p:nvPr>
            <p:ph sz="quarter" idx="13"/>
          </p:nvPr>
        </p:nvSpPr>
        <p:spPr>
          <a:xfrm>
            <a:off x="838200" y="2212429"/>
            <a:ext cx="10515600" cy="3964534"/>
          </a:xfrm>
        </p:spPr>
        <p:txBody>
          <a:bodyPr>
            <a:normAutofit/>
          </a:bodyPr>
          <a:lstStyle/>
          <a:p>
            <a:r>
              <a:rPr lang="en-US" b="1" dirty="0">
                <a:solidFill>
                  <a:schemeClr val="accent1"/>
                </a:solidFill>
              </a:rPr>
              <a:t>Theories of Direct Representation:</a:t>
            </a:r>
          </a:p>
          <a:p>
            <a:endParaRPr lang="cs-CZ" b="1" dirty="0"/>
          </a:p>
          <a:p>
            <a:r>
              <a:rPr lang="en-US" b="1" dirty="0"/>
              <a:t>Principal Theory (Savigny): </a:t>
            </a:r>
            <a:endParaRPr lang="cs-CZ" b="1" dirty="0"/>
          </a:p>
          <a:p>
            <a:r>
              <a:rPr lang="en-US" dirty="0"/>
              <a:t>Principal </a:t>
            </a:r>
            <a:r>
              <a:rPr lang="cs-CZ" dirty="0"/>
              <a:t>(</a:t>
            </a:r>
            <a:r>
              <a:rPr lang="cs-CZ" dirty="0" err="1"/>
              <a:t>the</a:t>
            </a:r>
            <a:r>
              <a:rPr lang="cs-CZ" dirty="0"/>
              <a:t> person </a:t>
            </a:r>
            <a:r>
              <a:rPr lang="cs-CZ" dirty="0" err="1"/>
              <a:t>represented</a:t>
            </a:r>
            <a:r>
              <a:rPr lang="cs-CZ" dirty="0"/>
              <a:t>) </a:t>
            </a:r>
            <a:r>
              <a:rPr lang="en-US" dirty="0"/>
              <a:t>acts legally; representative is merely a carrier of will</a:t>
            </a:r>
          </a:p>
          <a:p>
            <a:endParaRPr lang="cs-CZ" b="1" dirty="0"/>
          </a:p>
          <a:p>
            <a:r>
              <a:rPr lang="en-US" b="1" dirty="0"/>
              <a:t>Representation Theory: </a:t>
            </a:r>
            <a:endParaRPr lang="cs-CZ" b="1" dirty="0"/>
          </a:p>
          <a:p>
            <a:r>
              <a:rPr lang="en-US" dirty="0"/>
              <a:t>Only the representative acts legally, representing the principal</a:t>
            </a:r>
            <a:r>
              <a:rPr lang="cs-CZ" dirty="0"/>
              <a:t> (</a:t>
            </a:r>
            <a:r>
              <a:rPr lang="cs-CZ" dirty="0" err="1"/>
              <a:t>the</a:t>
            </a:r>
            <a:r>
              <a:rPr lang="cs-CZ" dirty="0"/>
              <a:t> person </a:t>
            </a:r>
            <a:r>
              <a:rPr lang="cs-CZ" dirty="0" err="1"/>
              <a:t>represented</a:t>
            </a:r>
            <a:r>
              <a:rPr lang="cs-CZ" dirty="0"/>
              <a:t>)</a:t>
            </a:r>
            <a:endParaRPr lang="en-US" dirty="0"/>
          </a:p>
          <a:p>
            <a:endParaRPr lang="cs-CZ" b="1" dirty="0"/>
          </a:p>
          <a:p>
            <a:r>
              <a:rPr lang="en-US" b="1" dirty="0"/>
              <a:t>Intermediary Theory: </a:t>
            </a:r>
            <a:endParaRPr lang="cs-CZ" b="1" dirty="0"/>
          </a:p>
          <a:p>
            <a:r>
              <a:rPr lang="en-US" dirty="0"/>
              <a:t>Both </a:t>
            </a:r>
            <a:r>
              <a:rPr lang="cs-CZ" dirty="0" err="1"/>
              <a:t>the</a:t>
            </a:r>
            <a:r>
              <a:rPr lang="cs-CZ" dirty="0"/>
              <a:t> person </a:t>
            </a:r>
            <a:r>
              <a:rPr lang="cs-CZ" dirty="0" err="1"/>
              <a:t>represented</a:t>
            </a:r>
            <a:r>
              <a:rPr lang="cs-CZ" dirty="0"/>
              <a:t> and </a:t>
            </a:r>
            <a:r>
              <a:rPr lang="cs-CZ" dirty="0" err="1"/>
              <a:t>representative</a:t>
            </a:r>
            <a:r>
              <a:rPr lang="cs-CZ" dirty="0"/>
              <a:t> </a:t>
            </a:r>
            <a:r>
              <a:rPr lang="cs-CZ" dirty="0" err="1"/>
              <a:t>juridical</a:t>
            </a:r>
            <a:r>
              <a:rPr lang="cs-CZ" dirty="0"/>
              <a:t> </a:t>
            </a:r>
            <a:r>
              <a:rPr lang="en-US" dirty="0"/>
              <a:t>act</a:t>
            </a:r>
            <a:r>
              <a:rPr lang="cs-CZ" dirty="0"/>
              <a:t>s</a:t>
            </a:r>
            <a:r>
              <a:rPr lang="en-US" dirty="0"/>
              <a:t> are legally relevant</a:t>
            </a:r>
            <a:endParaRPr lang="cs-CZ" i="1" dirty="0"/>
          </a:p>
        </p:txBody>
      </p:sp>
    </p:spTree>
    <p:extLst>
      <p:ext uri="{BB962C8B-B14F-4D97-AF65-F5344CB8AC3E}">
        <p14:creationId xmlns:p14="http://schemas.microsoft.com/office/powerpoint/2010/main" val="351410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A378C-94B3-6A98-9171-591F06D176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0BE3427-070B-8973-DA15-7FC893359D96}"/>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98E6C600-2EFD-5EF7-67B4-814654ACADEE}"/>
              </a:ext>
            </a:extLst>
          </p:cNvPr>
          <p:cNvSpPr>
            <a:spLocks noGrp="1"/>
          </p:cNvSpPr>
          <p:nvPr>
            <p:ph sz="quarter" idx="13"/>
          </p:nvPr>
        </p:nvSpPr>
        <p:spPr>
          <a:xfrm>
            <a:off x="838200" y="2212429"/>
            <a:ext cx="10515600" cy="3964534"/>
          </a:xfrm>
        </p:spPr>
        <p:txBody>
          <a:bodyPr>
            <a:normAutofit/>
          </a:bodyPr>
          <a:lstStyle/>
          <a:p>
            <a:r>
              <a:rPr lang="en-US" b="1" dirty="0">
                <a:solidFill>
                  <a:schemeClr val="accent1"/>
                </a:solidFill>
              </a:rPr>
              <a:t>Theories of Direct Representation:</a:t>
            </a:r>
          </a:p>
          <a:p>
            <a:endParaRPr lang="cs-CZ" dirty="0"/>
          </a:p>
          <a:p>
            <a:r>
              <a:rPr lang="cs-CZ" dirty="0" err="1"/>
              <a:t>Sect</a:t>
            </a:r>
            <a:r>
              <a:rPr lang="cs-CZ" dirty="0"/>
              <a:t>. 436 para 2:</a:t>
            </a:r>
          </a:p>
          <a:p>
            <a:endParaRPr lang="cs-CZ" dirty="0"/>
          </a:p>
          <a:p>
            <a:r>
              <a:rPr lang="en-US" dirty="0"/>
              <a:t>If a representative acts in good faith or if he must have known about a specific circumstance, </a:t>
            </a:r>
            <a:r>
              <a:rPr lang="en-US" b="1" dirty="0"/>
              <a:t>the same is taken into account </a:t>
            </a:r>
            <a:r>
              <a:rPr lang="en-US" b="1" dirty="0">
                <a:solidFill>
                  <a:schemeClr val="accent1"/>
                </a:solidFill>
              </a:rPr>
              <a:t>for the person represented</a:t>
            </a:r>
            <a:r>
              <a:rPr lang="en-US" dirty="0"/>
              <a:t>; this does not apply in the case of a circumstance which the representative learned before the representation was created. If the person represented does not act in good faith, he may not invoke good faith of the representative. </a:t>
            </a:r>
            <a:endParaRPr lang="cs-CZ" dirty="0"/>
          </a:p>
          <a:p>
            <a:endParaRPr lang="cs-CZ" b="1" dirty="0"/>
          </a:p>
          <a:p>
            <a:r>
              <a:rPr lang="en-US" dirty="0"/>
              <a:t>► </a:t>
            </a:r>
            <a:r>
              <a:rPr lang="en-US" b="1" dirty="0"/>
              <a:t>Representation Theory</a:t>
            </a:r>
            <a:endParaRPr lang="cs-CZ" b="1" dirty="0"/>
          </a:p>
        </p:txBody>
      </p:sp>
    </p:spTree>
    <p:extLst>
      <p:ext uri="{BB962C8B-B14F-4D97-AF65-F5344CB8AC3E}">
        <p14:creationId xmlns:p14="http://schemas.microsoft.com/office/powerpoint/2010/main" val="367403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A626B-8E4C-2ECA-C8ED-071B63B5F8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FB8C81-376C-F688-C3C1-CB777907B32E}"/>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89989A9B-D533-1184-1776-88885B961A4C}"/>
              </a:ext>
            </a:extLst>
          </p:cNvPr>
          <p:cNvSpPr>
            <a:spLocks noGrp="1"/>
          </p:cNvSpPr>
          <p:nvPr>
            <p:ph sz="quarter" idx="13"/>
          </p:nvPr>
        </p:nvSpPr>
        <p:spPr>
          <a:xfrm>
            <a:off x="838200" y="2212429"/>
            <a:ext cx="10515600" cy="3964534"/>
          </a:xfrm>
        </p:spPr>
        <p:txBody>
          <a:bodyPr>
            <a:normAutofit lnSpcReduction="10000"/>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endParaRPr lang="cs-CZ" b="1" dirty="0">
              <a:solidFill>
                <a:schemeClr val="accent1"/>
              </a:solidFill>
            </a:endParaRPr>
          </a:p>
          <a:p>
            <a:r>
              <a:rPr lang="en-US" b="1" dirty="0"/>
              <a:t>Representative acts </a:t>
            </a:r>
            <a:r>
              <a:rPr lang="en-US" b="1" dirty="0">
                <a:solidFill>
                  <a:srgbClr val="00B0F0"/>
                </a:solidFill>
              </a:rPr>
              <a:t>in their own name </a:t>
            </a:r>
            <a:r>
              <a:rPr lang="en-US" b="1" dirty="0"/>
              <a:t>(not the </a:t>
            </a:r>
            <a:r>
              <a:rPr lang="cs-CZ" b="1" dirty="0"/>
              <a:t>person </a:t>
            </a:r>
            <a:r>
              <a:rPr lang="en-US" b="1" dirty="0"/>
              <a:t>represented) but </a:t>
            </a:r>
            <a:r>
              <a:rPr lang="en-US" b="1" dirty="0">
                <a:solidFill>
                  <a:schemeClr val="accent1"/>
                </a:solidFill>
              </a:rPr>
              <a:t>on behalf of </a:t>
            </a:r>
            <a:r>
              <a:rPr lang="en-US" b="1" dirty="0"/>
              <a:t>the</a:t>
            </a:r>
            <a:r>
              <a:rPr lang="cs-CZ" b="1" dirty="0"/>
              <a:t> person </a:t>
            </a:r>
            <a:r>
              <a:rPr lang="en-US" b="1" dirty="0"/>
              <a:t>represented</a:t>
            </a:r>
          </a:p>
          <a:p>
            <a:endParaRPr lang="cs-CZ" b="1" dirty="0"/>
          </a:p>
          <a:p>
            <a:r>
              <a:rPr lang="en-US" b="1" dirty="0">
                <a:solidFill>
                  <a:srgbClr val="00B0F0"/>
                </a:solidFill>
              </a:rPr>
              <a:t>Acts in own name:</a:t>
            </a:r>
          </a:p>
          <a:p>
            <a:r>
              <a:rPr lang="en-US" dirty="0"/>
              <a:t>► </a:t>
            </a:r>
            <a:r>
              <a:rPr lang="cs-CZ" dirty="0"/>
              <a:t>d</a:t>
            </a:r>
            <a:r>
              <a:rPr lang="en-US" dirty="0" err="1"/>
              <a:t>oes</a:t>
            </a:r>
            <a:r>
              <a:rPr lang="en-US" dirty="0"/>
              <a:t> not express intent for legal consequences to arise </a:t>
            </a:r>
            <a:r>
              <a:rPr lang="cs-CZ" dirty="0" err="1"/>
              <a:t>for</a:t>
            </a:r>
            <a:r>
              <a:rPr lang="cs-CZ" dirty="0"/>
              <a:t> (to </a:t>
            </a:r>
            <a:r>
              <a:rPr lang="cs-CZ" dirty="0" err="1"/>
              <a:t>be</a:t>
            </a:r>
            <a:r>
              <a:rPr lang="cs-CZ" dirty="0"/>
              <a:t> </a:t>
            </a:r>
            <a:r>
              <a:rPr lang="cs-CZ" dirty="0" err="1"/>
              <a:t>attached</a:t>
            </a:r>
            <a:r>
              <a:rPr lang="cs-CZ" dirty="0"/>
              <a:t> to) </a:t>
            </a:r>
            <a:r>
              <a:rPr lang="en-US" dirty="0"/>
              <a:t>another</a:t>
            </a:r>
          </a:p>
          <a:p>
            <a:r>
              <a:rPr lang="en-US" dirty="0"/>
              <a:t>► </a:t>
            </a:r>
            <a:r>
              <a:rPr lang="cs-CZ" dirty="0"/>
              <a:t>l</a:t>
            </a:r>
            <a:r>
              <a:rPr lang="en-US" dirty="0"/>
              <a:t>egal consequences arise for the representative</a:t>
            </a:r>
          </a:p>
          <a:p>
            <a:endParaRPr lang="cs-CZ" b="1" dirty="0"/>
          </a:p>
          <a:p>
            <a:r>
              <a:rPr lang="en-US" b="1" dirty="0">
                <a:solidFill>
                  <a:schemeClr val="accent1"/>
                </a:solidFill>
              </a:rPr>
              <a:t>On behalf of</a:t>
            </a:r>
            <a:r>
              <a:rPr lang="en-US" b="1" dirty="0"/>
              <a:t> the </a:t>
            </a:r>
            <a:r>
              <a:rPr lang="cs-CZ" b="1" dirty="0"/>
              <a:t>person </a:t>
            </a:r>
            <a:r>
              <a:rPr lang="en-US" b="1" dirty="0"/>
              <a:t>represented:</a:t>
            </a:r>
          </a:p>
          <a:p>
            <a:r>
              <a:rPr lang="en-US" dirty="0"/>
              <a:t>► </a:t>
            </a:r>
            <a:r>
              <a:rPr lang="cs-CZ" dirty="0" err="1"/>
              <a:t>representative</a:t>
            </a:r>
            <a:r>
              <a:rPr lang="cs-CZ" dirty="0"/>
              <a:t> has </a:t>
            </a:r>
            <a:r>
              <a:rPr lang="cs-CZ" dirty="0" err="1"/>
              <a:t>an</a:t>
            </a:r>
            <a:r>
              <a:rPr lang="cs-CZ" dirty="0"/>
              <a:t> o</a:t>
            </a:r>
            <a:r>
              <a:rPr lang="en-US" dirty="0" err="1"/>
              <a:t>bligation</a:t>
            </a:r>
            <a:r>
              <a:rPr lang="en-US" dirty="0"/>
              <a:t> to transfer economic consequences to the </a:t>
            </a:r>
            <a:r>
              <a:rPr lang="cs-CZ" dirty="0"/>
              <a:t>person </a:t>
            </a:r>
            <a:r>
              <a:rPr lang="en-US" dirty="0"/>
              <a:t>represented</a:t>
            </a:r>
            <a:endParaRPr lang="cs-CZ" dirty="0"/>
          </a:p>
        </p:txBody>
      </p:sp>
    </p:spTree>
    <p:extLst>
      <p:ext uri="{BB962C8B-B14F-4D97-AF65-F5344CB8AC3E}">
        <p14:creationId xmlns:p14="http://schemas.microsoft.com/office/powerpoint/2010/main" val="254410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E5663-3376-4CD8-5F45-EA8C46ED2E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51F909-005A-8683-B5B7-AD76BEF4B25C}"/>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6F17C644-9F34-71C3-DE3D-B28CC444ADB1}"/>
              </a:ext>
            </a:extLst>
          </p:cNvPr>
          <p:cNvSpPr>
            <a:spLocks noGrp="1"/>
          </p:cNvSpPr>
          <p:nvPr>
            <p:ph sz="quarter" idx="13"/>
          </p:nvPr>
        </p:nvSpPr>
        <p:spPr>
          <a:xfrm>
            <a:off x="838200" y="2212429"/>
            <a:ext cx="10515600" cy="3964534"/>
          </a:xfrm>
        </p:spPr>
        <p:txBody>
          <a:bodyPr>
            <a:normAutofit/>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endParaRPr lang="cs-CZ" b="1" dirty="0">
              <a:solidFill>
                <a:schemeClr val="accent1"/>
              </a:solidFill>
            </a:endParaRPr>
          </a:p>
          <a:p>
            <a:r>
              <a:rPr lang="cs-CZ" b="1" dirty="0">
                <a:solidFill>
                  <a:schemeClr val="accent1"/>
                </a:solidFill>
              </a:rPr>
              <a:t>O</a:t>
            </a:r>
            <a:r>
              <a:rPr lang="en-US" b="1" dirty="0">
                <a:solidFill>
                  <a:schemeClr val="accent1"/>
                </a:solidFill>
              </a:rPr>
              <a:t>n behalf of</a:t>
            </a:r>
            <a:r>
              <a:rPr lang="en-US" b="1" dirty="0"/>
              <a:t> the </a:t>
            </a:r>
            <a:r>
              <a:rPr lang="cs-CZ" b="1" dirty="0"/>
              <a:t>person </a:t>
            </a:r>
            <a:r>
              <a:rPr lang="en-US" b="1" dirty="0"/>
              <a:t>represented:</a:t>
            </a:r>
          </a:p>
          <a:p>
            <a:r>
              <a:rPr lang="en-US" dirty="0"/>
              <a:t>► </a:t>
            </a:r>
            <a:r>
              <a:rPr lang="cs-CZ" dirty="0" err="1"/>
              <a:t>representative</a:t>
            </a:r>
            <a:r>
              <a:rPr lang="cs-CZ" dirty="0"/>
              <a:t> has </a:t>
            </a:r>
            <a:r>
              <a:rPr lang="cs-CZ" dirty="0" err="1"/>
              <a:t>an</a:t>
            </a:r>
            <a:r>
              <a:rPr lang="cs-CZ" dirty="0"/>
              <a:t> o</a:t>
            </a:r>
            <a:r>
              <a:rPr lang="en-US" dirty="0" err="1"/>
              <a:t>bligation</a:t>
            </a:r>
            <a:r>
              <a:rPr lang="en-US" dirty="0"/>
              <a:t> to transfer economic consequences to the </a:t>
            </a:r>
            <a:r>
              <a:rPr lang="cs-CZ" dirty="0"/>
              <a:t>person </a:t>
            </a:r>
            <a:r>
              <a:rPr lang="en-US" dirty="0"/>
              <a:t>represented</a:t>
            </a:r>
            <a:endParaRPr lang="cs-CZ" dirty="0"/>
          </a:p>
          <a:p>
            <a:endParaRPr lang="cs-CZ" dirty="0"/>
          </a:p>
          <a:p>
            <a:r>
              <a:rPr lang="cs-CZ" b="1" dirty="0" err="1"/>
              <a:t>Two</a:t>
            </a:r>
            <a:r>
              <a:rPr lang="cs-CZ" dirty="0"/>
              <a:t> </a:t>
            </a:r>
            <a:r>
              <a:rPr lang="cs-CZ" dirty="0" err="1"/>
              <a:t>juridical</a:t>
            </a:r>
            <a:r>
              <a:rPr lang="cs-CZ" dirty="0"/>
              <a:t> </a:t>
            </a:r>
            <a:r>
              <a:rPr lang="cs-CZ" dirty="0" err="1"/>
              <a:t>acts</a:t>
            </a:r>
            <a:r>
              <a:rPr lang="cs-CZ" dirty="0"/>
              <a:t> in </a:t>
            </a:r>
            <a:r>
              <a:rPr lang="cs-CZ" dirty="0" err="1"/>
              <a:t>total</a:t>
            </a:r>
            <a:r>
              <a:rPr lang="cs-CZ" dirty="0"/>
              <a:t> </a:t>
            </a:r>
            <a:r>
              <a:rPr lang="cs-CZ" dirty="0" err="1"/>
              <a:t>will</a:t>
            </a:r>
            <a:r>
              <a:rPr lang="cs-CZ" dirty="0"/>
              <a:t> </a:t>
            </a:r>
            <a:r>
              <a:rPr lang="cs-CZ" dirty="0" err="1"/>
              <a:t>be</a:t>
            </a:r>
            <a:r>
              <a:rPr lang="cs-CZ" dirty="0"/>
              <a:t> made:</a:t>
            </a:r>
          </a:p>
          <a:p>
            <a:pPr marL="457200" indent="-457200">
              <a:buAutoNum type="arabicParenR"/>
            </a:pPr>
            <a:r>
              <a:rPr lang="cs-CZ" dirty="0" err="1"/>
              <a:t>The</a:t>
            </a:r>
            <a:r>
              <a:rPr lang="cs-CZ" dirty="0"/>
              <a:t> </a:t>
            </a:r>
            <a:r>
              <a:rPr lang="cs-CZ" dirty="0" err="1"/>
              <a:t>representative</a:t>
            </a:r>
            <a:r>
              <a:rPr lang="cs-CZ" dirty="0"/>
              <a:t> </a:t>
            </a:r>
            <a:r>
              <a:rPr lang="cs-CZ" dirty="0" err="1"/>
              <a:t>acts</a:t>
            </a:r>
            <a:r>
              <a:rPr lang="cs-CZ" dirty="0"/>
              <a:t> </a:t>
            </a:r>
            <a:r>
              <a:rPr lang="cs-CZ" dirty="0" err="1"/>
              <a:t>with</a:t>
            </a:r>
            <a:r>
              <a:rPr lang="cs-CZ" dirty="0"/>
              <a:t> </a:t>
            </a:r>
            <a:r>
              <a:rPr lang="cs-CZ" dirty="0" err="1"/>
              <a:t>third</a:t>
            </a:r>
            <a:r>
              <a:rPr lang="cs-CZ" dirty="0"/>
              <a:t> person (e. g. </a:t>
            </a:r>
            <a:r>
              <a:rPr lang="cs-CZ" dirty="0" err="1"/>
              <a:t>acquires</a:t>
            </a:r>
            <a:r>
              <a:rPr lang="cs-CZ" dirty="0"/>
              <a:t> </a:t>
            </a:r>
            <a:r>
              <a:rPr lang="cs-CZ" dirty="0" err="1"/>
              <a:t>an</a:t>
            </a:r>
            <a:r>
              <a:rPr lang="cs-CZ" dirty="0"/>
              <a:t> </a:t>
            </a:r>
            <a:r>
              <a:rPr lang="cs-CZ" dirty="0" err="1"/>
              <a:t>ownership</a:t>
            </a:r>
            <a:r>
              <a:rPr lang="cs-CZ" dirty="0"/>
              <a:t> </a:t>
            </a:r>
            <a:r>
              <a:rPr lang="cs-CZ" dirty="0" err="1"/>
              <a:t>right</a:t>
            </a:r>
            <a:r>
              <a:rPr lang="cs-CZ" dirty="0"/>
              <a:t>)</a:t>
            </a:r>
          </a:p>
          <a:p>
            <a:pPr marL="457200" indent="-457200">
              <a:buAutoNum type="arabicParenR"/>
            </a:pPr>
            <a:r>
              <a:rPr lang="cs-CZ" dirty="0" err="1"/>
              <a:t>The</a:t>
            </a:r>
            <a:r>
              <a:rPr lang="cs-CZ" dirty="0"/>
              <a:t> </a:t>
            </a:r>
            <a:r>
              <a:rPr lang="cs-CZ" dirty="0" err="1"/>
              <a:t>representative</a:t>
            </a:r>
            <a:r>
              <a:rPr lang="cs-CZ" dirty="0"/>
              <a:t> </a:t>
            </a:r>
            <a:r>
              <a:rPr lang="cs-CZ" dirty="0" err="1"/>
              <a:t>acts</a:t>
            </a:r>
            <a:r>
              <a:rPr lang="cs-CZ" dirty="0"/>
              <a:t> </a:t>
            </a:r>
            <a:r>
              <a:rPr lang="cs-CZ" dirty="0" err="1"/>
              <a:t>with</a:t>
            </a:r>
            <a:r>
              <a:rPr lang="cs-CZ" dirty="0"/>
              <a:t> </a:t>
            </a:r>
            <a:r>
              <a:rPr lang="cs-CZ" dirty="0" err="1"/>
              <a:t>the</a:t>
            </a:r>
            <a:r>
              <a:rPr lang="cs-CZ" dirty="0"/>
              <a:t> person </a:t>
            </a:r>
            <a:r>
              <a:rPr lang="cs-CZ" dirty="0" err="1"/>
              <a:t>indirectly</a:t>
            </a:r>
            <a:r>
              <a:rPr lang="cs-CZ" dirty="0"/>
              <a:t> </a:t>
            </a:r>
            <a:r>
              <a:rPr lang="cs-CZ" dirty="0" err="1"/>
              <a:t>represented</a:t>
            </a:r>
            <a:r>
              <a:rPr lang="cs-CZ" dirty="0"/>
              <a:t> (</a:t>
            </a:r>
            <a:r>
              <a:rPr lang="cs-CZ" dirty="0" err="1"/>
              <a:t>transfers</a:t>
            </a:r>
            <a:r>
              <a:rPr lang="cs-CZ" dirty="0"/>
              <a:t> </a:t>
            </a:r>
            <a:r>
              <a:rPr lang="cs-CZ" dirty="0" err="1"/>
              <a:t>ownership</a:t>
            </a:r>
            <a:r>
              <a:rPr lang="cs-CZ" dirty="0"/>
              <a:t> </a:t>
            </a:r>
            <a:r>
              <a:rPr lang="cs-CZ" dirty="0" err="1"/>
              <a:t>right</a:t>
            </a:r>
            <a:r>
              <a:rPr lang="cs-CZ" dirty="0"/>
              <a:t> to </a:t>
            </a:r>
            <a:r>
              <a:rPr lang="cs-CZ" dirty="0" err="1"/>
              <a:t>him</a:t>
            </a:r>
            <a:r>
              <a:rPr lang="cs-CZ" dirty="0"/>
              <a:t> </a:t>
            </a:r>
            <a:r>
              <a:rPr lang="cs-CZ" dirty="0" err="1"/>
              <a:t>acquired</a:t>
            </a:r>
            <a:r>
              <a:rPr lang="cs-CZ" dirty="0"/>
              <a:t> </a:t>
            </a:r>
            <a:r>
              <a:rPr lang="cs-CZ" dirty="0" err="1"/>
              <a:t>from</a:t>
            </a:r>
            <a:r>
              <a:rPr lang="cs-CZ" dirty="0"/>
              <a:t> </a:t>
            </a:r>
            <a:r>
              <a:rPr lang="cs-CZ" dirty="0" err="1"/>
              <a:t>third</a:t>
            </a:r>
            <a:r>
              <a:rPr lang="cs-CZ" dirty="0"/>
              <a:t> person)</a:t>
            </a:r>
          </a:p>
        </p:txBody>
      </p:sp>
    </p:spTree>
    <p:extLst>
      <p:ext uri="{BB962C8B-B14F-4D97-AF65-F5344CB8AC3E}">
        <p14:creationId xmlns:p14="http://schemas.microsoft.com/office/powerpoint/2010/main" val="303606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44F2-38EB-29BB-4531-FE81B7DC96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6A097F7-07D4-1782-532B-32CDCBC6C215}"/>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E01C3669-14D6-2FC2-1B08-C95EC3BF382C}"/>
              </a:ext>
            </a:extLst>
          </p:cNvPr>
          <p:cNvSpPr>
            <a:spLocks noGrp="1"/>
          </p:cNvSpPr>
          <p:nvPr>
            <p:ph sz="quarter" idx="13"/>
          </p:nvPr>
        </p:nvSpPr>
        <p:spPr>
          <a:xfrm>
            <a:off x="838200" y="2212429"/>
            <a:ext cx="10515600" cy="3964534"/>
          </a:xfrm>
        </p:spPr>
        <p:txBody>
          <a:bodyPr>
            <a:normAutofit/>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r>
              <a:rPr lang="en-US" dirty="0"/>
              <a:t>Sometimes also referred to </a:t>
            </a:r>
            <a:r>
              <a:rPr lang="en-US" b="1" dirty="0"/>
              <a:t>as substitution</a:t>
            </a:r>
            <a:endParaRPr lang="cs-CZ" b="1" dirty="0"/>
          </a:p>
          <a:p>
            <a:endParaRPr lang="cs-CZ" b="1" dirty="0"/>
          </a:p>
          <a:p>
            <a:r>
              <a:rPr lang="cs-CZ" dirty="0"/>
              <a:t>person </a:t>
            </a:r>
            <a:r>
              <a:rPr lang="cs-CZ" dirty="0" err="1"/>
              <a:t>represented</a:t>
            </a:r>
            <a:r>
              <a:rPr lang="cs-CZ" dirty="0"/>
              <a:t>			</a:t>
            </a:r>
            <a:r>
              <a:rPr lang="cs-CZ" dirty="0" err="1"/>
              <a:t>representative</a:t>
            </a:r>
            <a:r>
              <a:rPr lang="cs-CZ" dirty="0"/>
              <a:t>				</a:t>
            </a:r>
            <a:r>
              <a:rPr lang="cs-CZ" dirty="0" err="1"/>
              <a:t>third</a:t>
            </a:r>
            <a:r>
              <a:rPr lang="cs-CZ" dirty="0"/>
              <a:t> party</a:t>
            </a:r>
          </a:p>
          <a:p>
            <a:r>
              <a:rPr lang="cs-CZ" b="1" dirty="0"/>
              <a:t>					= substitute</a:t>
            </a:r>
          </a:p>
          <a:p>
            <a:endParaRPr lang="en-US" b="1" dirty="0"/>
          </a:p>
          <a:p>
            <a:r>
              <a:rPr lang="en-US" dirty="0"/>
              <a:t>There is </a:t>
            </a:r>
            <a:r>
              <a:rPr lang="en-US" b="1" dirty="0">
                <a:solidFill>
                  <a:srgbClr val="FF0000"/>
                </a:solidFill>
              </a:rPr>
              <a:t>no legal relationship </a:t>
            </a:r>
            <a:r>
              <a:rPr lang="en-US" dirty="0"/>
              <a:t>between the represented and the third party!</a:t>
            </a:r>
          </a:p>
          <a:p>
            <a:endParaRPr lang="cs-CZ" dirty="0"/>
          </a:p>
          <a:p>
            <a:r>
              <a:rPr lang="en-US" dirty="0"/>
              <a:t>Between the</a:t>
            </a:r>
            <a:r>
              <a:rPr lang="cs-CZ" dirty="0"/>
              <a:t> person </a:t>
            </a:r>
            <a:r>
              <a:rPr lang="en-US" dirty="0"/>
              <a:t>represented and the representative </a:t>
            </a:r>
            <a:r>
              <a:rPr lang="en-US" b="1" dirty="0">
                <a:solidFill>
                  <a:srgbClr val="FF0000"/>
                </a:solidFill>
              </a:rPr>
              <a:t>there is an obligation </a:t>
            </a:r>
            <a:r>
              <a:rPr lang="en-US" dirty="0"/>
              <a:t>(contractual duty) to transfer the economic consequences to the represented.</a:t>
            </a:r>
          </a:p>
        </p:txBody>
      </p:sp>
      <p:sp>
        <p:nvSpPr>
          <p:cNvPr id="3" name="Obousměrná vodorovná šipka 5">
            <a:extLst>
              <a:ext uri="{FF2B5EF4-FFF2-40B4-BE49-F238E27FC236}">
                <a16:creationId xmlns:a16="http://schemas.microsoft.com/office/drawing/2014/main" id="{7798B8D0-959D-B78A-4EAC-99D54CD48AD4}"/>
              </a:ext>
            </a:extLst>
          </p:cNvPr>
          <p:cNvSpPr/>
          <p:nvPr/>
        </p:nvSpPr>
        <p:spPr>
          <a:xfrm>
            <a:off x="7283381" y="3213918"/>
            <a:ext cx="2064774" cy="5088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ousměrná vodorovná šipka 5">
            <a:extLst>
              <a:ext uri="{FF2B5EF4-FFF2-40B4-BE49-F238E27FC236}">
                <a16:creationId xmlns:a16="http://schemas.microsoft.com/office/drawing/2014/main" id="{706C7FE6-8760-A0CF-32CA-700DD36F2EB1}"/>
              </a:ext>
            </a:extLst>
          </p:cNvPr>
          <p:cNvSpPr/>
          <p:nvPr/>
        </p:nvSpPr>
        <p:spPr>
          <a:xfrm>
            <a:off x="3329448" y="3213918"/>
            <a:ext cx="2064774" cy="5088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9598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A5CFB-7969-9A74-11BE-3F8C56530C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232376-D9BA-63B2-DEAC-77C9121584D8}"/>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CC712B9D-2D50-8284-255F-CAA71FB22DB5}"/>
              </a:ext>
            </a:extLst>
          </p:cNvPr>
          <p:cNvSpPr>
            <a:spLocks noGrp="1"/>
          </p:cNvSpPr>
          <p:nvPr>
            <p:ph sz="quarter" idx="13"/>
          </p:nvPr>
        </p:nvSpPr>
        <p:spPr>
          <a:xfrm>
            <a:off x="838200" y="2212429"/>
            <a:ext cx="10515600" cy="3964534"/>
          </a:xfrm>
        </p:spPr>
        <p:txBody>
          <a:bodyPr>
            <a:normAutofit/>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endParaRPr lang="cs-CZ" b="1" dirty="0">
              <a:solidFill>
                <a:schemeClr val="accent1"/>
              </a:solidFill>
            </a:endParaRPr>
          </a:p>
          <a:p>
            <a:endParaRPr lang="cs-CZ" i="1" dirty="0">
              <a:solidFill>
                <a:srgbClr val="FF0000"/>
              </a:solidFill>
            </a:endParaRPr>
          </a:p>
          <a:p>
            <a:r>
              <a:rPr lang="cs-CZ" i="1" dirty="0">
                <a:solidFill>
                  <a:srgbClr val="FF0000"/>
                </a:solidFill>
              </a:rPr>
              <a:t>Q.: </a:t>
            </a:r>
            <a:r>
              <a:rPr lang="cs-CZ" i="1" dirty="0" err="1">
                <a:solidFill>
                  <a:srgbClr val="FF0000"/>
                </a:solidFill>
              </a:rPr>
              <a:t>Think</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when</a:t>
            </a:r>
            <a:r>
              <a:rPr lang="cs-CZ" i="1" dirty="0">
                <a:solidFill>
                  <a:srgbClr val="FF0000"/>
                </a:solidFill>
              </a:rPr>
              <a:t> </a:t>
            </a:r>
            <a:r>
              <a:rPr lang="cs-CZ" i="1" dirty="0" err="1">
                <a:solidFill>
                  <a:srgbClr val="FF0000"/>
                </a:solidFill>
              </a:rPr>
              <a:t>can</a:t>
            </a:r>
            <a:r>
              <a:rPr lang="cs-CZ" i="1" dirty="0">
                <a:solidFill>
                  <a:srgbClr val="FF0000"/>
                </a:solidFill>
              </a:rPr>
              <a:t> </a:t>
            </a:r>
            <a:r>
              <a:rPr lang="cs-CZ" i="1" dirty="0" err="1">
                <a:solidFill>
                  <a:srgbClr val="FF0000"/>
                </a:solidFill>
              </a:rPr>
              <a:t>it</a:t>
            </a:r>
            <a:r>
              <a:rPr lang="cs-CZ" i="1" dirty="0">
                <a:solidFill>
                  <a:srgbClr val="FF0000"/>
                </a:solidFill>
              </a:rPr>
              <a:t> </a:t>
            </a:r>
            <a:r>
              <a:rPr lang="cs-CZ" i="1" dirty="0" err="1">
                <a:solidFill>
                  <a:srgbClr val="FF0000"/>
                </a:solidFill>
              </a:rPr>
              <a:t>be</a:t>
            </a:r>
            <a:r>
              <a:rPr lang="cs-CZ" i="1" dirty="0">
                <a:solidFill>
                  <a:srgbClr val="FF0000"/>
                </a:solidFill>
              </a:rPr>
              <a:t> </a:t>
            </a:r>
            <a:r>
              <a:rPr lang="cs-CZ" i="1" dirty="0" err="1">
                <a:solidFill>
                  <a:srgbClr val="FF0000"/>
                </a:solidFill>
              </a:rPr>
              <a:t>useful</a:t>
            </a:r>
            <a:r>
              <a:rPr lang="cs-CZ" i="1" dirty="0">
                <a:solidFill>
                  <a:srgbClr val="FF0000"/>
                </a:solidFill>
              </a:rPr>
              <a:t> to </a:t>
            </a:r>
            <a:r>
              <a:rPr lang="cs-CZ" i="1" dirty="0" err="1">
                <a:solidFill>
                  <a:srgbClr val="FF0000"/>
                </a:solidFill>
              </a:rPr>
              <a:t>be</a:t>
            </a:r>
            <a:r>
              <a:rPr lang="cs-CZ" i="1" dirty="0">
                <a:solidFill>
                  <a:srgbClr val="FF0000"/>
                </a:solidFill>
              </a:rPr>
              <a:t> </a:t>
            </a:r>
            <a:r>
              <a:rPr lang="cs-CZ" i="1" dirty="0" err="1">
                <a:solidFill>
                  <a:srgbClr val="FF0000"/>
                </a:solidFill>
              </a:rPr>
              <a:t>indirectly</a:t>
            </a:r>
            <a:r>
              <a:rPr lang="cs-CZ" i="1" dirty="0">
                <a:solidFill>
                  <a:srgbClr val="FF0000"/>
                </a:solidFill>
              </a:rPr>
              <a:t> </a:t>
            </a:r>
            <a:r>
              <a:rPr lang="cs-CZ" i="1" dirty="0" err="1">
                <a:solidFill>
                  <a:srgbClr val="FF0000"/>
                </a:solidFill>
              </a:rPr>
              <a:t>represented</a:t>
            </a:r>
            <a:endParaRPr lang="cs-CZ" i="1" dirty="0">
              <a:solidFill>
                <a:srgbClr val="FF0000"/>
              </a:solidFill>
            </a:endParaRPr>
          </a:p>
          <a:p>
            <a:endParaRPr lang="cs-CZ" i="1" dirty="0">
              <a:solidFill>
                <a:srgbClr val="FF0000"/>
              </a:solidFill>
            </a:endParaRPr>
          </a:p>
          <a:p>
            <a:endParaRPr lang="cs-CZ" i="1" dirty="0">
              <a:solidFill>
                <a:srgbClr val="FF0000"/>
              </a:solidFill>
            </a:endParaRPr>
          </a:p>
          <a:p>
            <a:r>
              <a:rPr lang="cs-CZ" i="1" dirty="0">
                <a:solidFill>
                  <a:srgbClr val="FF0000"/>
                </a:solidFill>
              </a:rPr>
              <a:t>Q.: </a:t>
            </a:r>
            <a:r>
              <a:rPr lang="cs-CZ" i="1" dirty="0" err="1">
                <a:solidFill>
                  <a:srgbClr val="FF0000"/>
                </a:solidFill>
              </a:rPr>
              <a:t>Think</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nominate</a:t>
            </a:r>
            <a:r>
              <a:rPr lang="cs-CZ" i="1" dirty="0">
                <a:solidFill>
                  <a:srgbClr val="FF0000"/>
                </a:solidFill>
              </a:rPr>
              <a:t> </a:t>
            </a:r>
            <a:r>
              <a:rPr lang="cs-CZ" i="1" dirty="0" err="1">
                <a:solidFill>
                  <a:srgbClr val="FF0000"/>
                </a:solidFill>
              </a:rPr>
              <a:t>contracts</a:t>
            </a:r>
            <a:r>
              <a:rPr lang="cs-CZ" i="1" dirty="0">
                <a:solidFill>
                  <a:srgbClr val="FF0000"/>
                </a:solidFill>
              </a:rPr>
              <a:t> </a:t>
            </a:r>
            <a:r>
              <a:rPr lang="cs-CZ" i="1" dirty="0" err="1">
                <a:solidFill>
                  <a:srgbClr val="FF0000"/>
                </a:solidFill>
              </a:rPr>
              <a:t>based</a:t>
            </a:r>
            <a:r>
              <a:rPr lang="cs-CZ" i="1" dirty="0">
                <a:solidFill>
                  <a:srgbClr val="FF0000"/>
                </a:solidFill>
              </a:rPr>
              <a:t> on </a:t>
            </a:r>
            <a:r>
              <a:rPr lang="cs-CZ" i="1" dirty="0" err="1">
                <a:solidFill>
                  <a:srgbClr val="FF0000"/>
                </a:solidFill>
              </a:rPr>
              <a:t>indirect</a:t>
            </a:r>
            <a:r>
              <a:rPr lang="cs-CZ" i="1" dirty="0">
                <a:solidFill>
                  <a:srgbClr val="FF0000"/>
                </a:solidFill>
              </a:rPr>
              <a:t> </a:t>
            </a:r>
            <a:r>
              <a:rPr lang="cs-CZ" i="1" dirty="0" err="1">
                <a:solidFill>
                  <a:srgbClr val="FF0000"/>
                </a:solidFill>
              </a:rPr>
              <a:t>representaion</a:t>
            </a:r>
            <a:endParaRPr lang="cs-CZ" i="1" dirty="0">
              <a:solidFill>
                <a:srgbClr val="FF0000"/>
              </a:solidFill>
            </a:endParaRPr>
          </a:p>
        </p:txBody>
      </p:sp>
    </p:spTree>
    <p:extLst>
      <p:ext uri="{BB962C8B-B14F-4D97-AF65-F5344CB8AC3E}">
        <p14:creationId xmlns:p14="http://schemas.microsoft.com/office/powerpoint/2010/main" val="58854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C58CC-4AE5-6630-3D59-ADCBF6EEBD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5875F7F-238E-97F1-7C21-B0037F2FA2A3}"/>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7A75A4CB-B75A-2BE5-5FA8-0586BEFE9BC8}"/>
              </a:ext>
            </a:extLst>
          </p:cNvPr>
          <p:cNvSpPr>
            <a:spLocks noGrp="1"/>
          </p:cNvSpPr>
          <p:nvPr>
            <p:ph sz="quarter" idx="13"/>
          </p:nvPr>
        </p:nvSpPr>
        <p:spPr>
          <a:xfrm>
            <a:off x="838200" y="2212429"/>
            <a:ext cx="10515600" cy="3964534"/>
          </a:xfrm>
        </p:spPr>
        <p:txBody>
          <a:bodyPr>
            <a:normAutofit/>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endParaRPr lang="cs-CZ" b="1" dirty="0">
              <a:solidFill>
                <a:schemeClr val="accent1"/>
              </a:solidFill>
            </a:endParaRPr>
          </a:p>
          <a:p>
            <a:endParaRPr lang="cs-CZ" i="1" dirty="0">
              <a:solidFill>
                <a:srgbClr val="FF0000"/>
              </a:solidFill>
            </a:endParaRPr>
          </a:p>
          <a:p>
            <a:r>
              <a:rPr lang="cs-CZ" i="1" dirty="0">
                <a:solidFill>
                  <a:srgbClr val="FF0000"/>
                </a:solidFill>
              </a:rPr>
              <a:t>Q.: </a:t>
            </a:r>
            <a:r>
              <a:rPr lang="cs-CZ" i="1" dirty="0" err="1">
                <a:solidFill>
                  <a:srgbClr val="FF0000"/>
                </a:solidFill>
              </a:rPr>
              <a:t>Think</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when</a:t>
            </a:r>
            <a:r>
              <a:rPr lang="cs-CZ" i="1" dirty="0">
                <a:solidFill>
                  <a:srgbClr val="FF0000"/>
                </a:solidFill>
              </a:rPr>
              <a:t> </a:t>
            </a:r>
            <a:r>
              <a:rPr lang="cs-CZ" i="1" dirty="0" err="1">
                <a:solidFill>
                  <a:srgbClr val="FF0000"/>
                </a:solidFill>
              </a:rPr>
              <a:t>can</a:t>
            </a:r>
            <a:r>
              <a:rPr lang="cs-CZ" i="1" dirty="0">
                <a:solidFill>
                  <a:srgbClr val="FF0000"/>
                </a:solidFill>
              </a:rPr>
              <a:t> </a:t>
            </a:r>
            <a:r>
              <a:rPr lang="cs-CZ" i="1" dirty="0" err="1">
                <a:solidFill>
                  <a:srgbClr val="FF0000"/>
                </a:solidFill>
              </a:rPr>
              <a:t>it</a:t>
            </a:r>
            <a:r>
              <a:rPr lang="cs-CZ" i="1" dirty="0">
                <a:solidFill>
                  <a:srgbClr val="FF0000"/>
                </a:solidFill>
              </a:rPr>
              <a:t> </a:t>
            </a:r>
            <a:r>
              <a:rPr lang="cs-CZ" i="1" dirty="0" err="1">
                <a:solidFill>
                  <a:srgbClr val="FF0000"/>
                </a:solidFill>
              </a:rPr>
              <a:t>be</a:t>
            </a:r>
            <a:r>
              <a:rPr lang="cs-CZ" i="1" dirty="0">
                <a:solidFill>
                  <a:srgbClr val="FF0000"/>
                </a:solidFill>
              </a:rPr>
              <a:t> </a:t>
            </a:r>
            <a:r>
              <a:rPr lang="cs-CZ" i="1" dirty="0" err="1">
                <a:solidFill>
                  <a:srgbClr val="FF0000"/>
                </a:solidFill>
              </a:rPr>
              <a:t>useful</a:t>
            </a:r>
            <a:r>
              <a:rPr lang="cs-CZ" i="1" dirty="0">
                <a:solidFill>
                  <a:srgbClr val="FF0000"/>
                </a:solidFill>
              </a:rPr>
              <a:t> to </a:t>
            </a:r>
            <a:r>
              <a:rPr lang="cs-CZ" i="1" dirty="0" err="1">
                <a:solidFill>
                  <a:srgbClr val="FF0000"/>
                </a:solidFill>
              </a:rPr>
              <a:t>be</a:t>
            </a:r>
            <a:r>
              <a:rPr lang="cs-CZ" i="1" dirty="0">
                <a:solidFill>
                  <a:srgbClr val="FF0000"/>
                </a:solidFill>
              </a:rPr>
              <a:t> </a:t>
            </a:r>
            <a:r>
              <a:rPr lang="cs-CZ" i="1" dirty="0" err="1">
                <a:solidFill>
                  <a:srgbClr val="FF0000"/>
                </a:solidFill>
              </a:rPr>
              <a:t>indirectly</a:t>
            </a:r>
            <a:r>
              <a:rPr lang="cs-CZ" i="1" dirty="0">
                <a:solidFill>
                  <a:srgbClr val="FF0000"/>
                </a:solidFill>
              </a:rPr>
              <a:t> </a:t>
            </a:r>
            <a:r>
              <a:rPr lang="cs-CZ" i="1" dirty="0" err="1">
                <a:solidFill>
                  <a:srgbClr val="FF0000"/>
                </a:solidFill>
              </a:rPr>
              <a:t>represented</a:t>
            </a:r>
            <a:endParaRPr lang="cs-CZ" i="1" dirty="0">
              <a:solidFill>
                <a:srgbClr val="FF0000"/>
              </a:solidFill>
            </a:endParaRPr>
          </a:p>
          <a:p>
            <a:endParaRPr lang="cs-CZ" i="1" dirty="0">
              <a:solidFill>
                <a:srgbClr val="FF0000"/>
              </a:solidFill>
            </a:endParaRPr>
          </a:p>
          <a:p>
            <a:r>
              <a:rPr lang="cs-CZ" dirty="0"/>
              <a:t>E. g. </a:t>
            </a:r>
            <a:r>
              <a:rPr lang="cs-CZ" dirty="0" err="1"/>
              <a:t>you</a:t>
            </a:r>
            <a:r>
              <a:rPr lang="cs-CZ" dirty="0"/>
              <a:t> </a:t>
            </a:r>
            <a:r>
              <a:rPr lang="cs-CZ" dirty="0" err="1"/>
              <a:t>intend</a:t>
            </a:r>
            <a:r>
              <a:rPr lang="cs-CZ" dirty="0"/>
              <a:t> to </a:t>
            </a:r>
            <a:r>
              <a:rPr lang="cs-CZ" dirty="0" err="1"/>
              <a:t>buy</a:t>
            </a:r>
            <a:r>
              <a:rPr lang="cs-CZ" dirty="0"/>
              <a:t> </a:t>
            </a:r>
            <a:r>
              <a:rPr lang="cs-CZ" dirty="0" err="1"/>
              <a:t>some</a:t>
            </a:r>
            <a:r>
              <a:rPr lang="cs-CZ" dirty="0"/>
              <a:t> </a:t>
            </a:r>
            <a:r>
              <a:rPr lang="cs-CZ" dirty="0" err="1"/>
              <a:t>expensive</a:t>
            </a:r>
            <a:r>
              <a:rPr lang="cs-CZ" dirty="0"/>
              <a:t> </a:t>
            </a:r>
            <a:r>
              <a:rPr lang="cs-CZ" dirty="0" err="1"/>
              <a:t>piece</a:t>
            </a:r>
            <a:r>
              <a:rPr lang="cs-CZ" dirty="0"/>
              <a:t> </a:t>
            </a:r>
            <a:r>
              <a:rPr lang="cs-CZ" dirty="0" err="1"/>
              <a:t>of</a:t>
            </a:r>
            <a:r>
              <a:rPr lang="cs-CZ" dirty="0"/>
              <a:t> art, but </a:t>
            </a:r>
            <a:r>
              <a:rPr lang="cs-CZ" dirty="0" err="1"/>
              <a:t>you</a:t>
            </a:r>
            <a:r>
              <a:rPr lang="cs-CZ" dirty="0"/>
              <a:t> </a:t>
            </a:r>
            <a:r>
              <a:rPr lang="cs-CZ" dirty="0" err="1"/>
              <a:t>don‘t</a:t>
            </a:r>
            <a:r>
              <a:rPr lang="cs-CZ" dirty="0"/>
              <a:t> </a:t>
            </a:r>
            <a:r>
              <a:rPr lang="cs-CZ" dirty="0" err="1"/>
              <a:t>want</a:t>
            </a:r>
            <a:r>
              <a:rPr lang="cs-CZ" dirty="0"/>
              <a:t> to </a:t>
            </a:r>
            <a:r>
              <a:rPr lang="cs-CZ" dirty="0" err="1"/>
              <a:t>the</a:t>
            </a:r>
            <a:r>
              <a:rPr lang="cs-CZ" dirty="0"/>
              <a:t> public to </a:t>
            </a:r>
            <a:r>
              <a:rPr lang="cs-CZ" dirty="0" err="1"/>
              <a:t>know</a:t>
            </a:r>
            <a:r>
              <a:rPr lang="cs-CZ" dirty="0"/>
              <a:t> </a:t>
            </a:r>
            <a:r>
              <a:rPr lang="cs-CZ" dirty="0" err="1"/>
              <a:t>that</a:t>
            </a:r>
            <a:r>
              <a:rPr lang="cs-CZ" dirty="0"/>
              <a:t> </a:t>
            </a:r>
            <a:r>
              <a:rPr lang="cs-CZ" dirty="0" err="1"/>
              <a:t>it</a:t>
            </a:r>
            <a:r>
              <a:rPr lang="cs-CZ" dirty="0"/>
              <a:t> </a:t>
            </a:r>
            <a:r>
              <a:rPr lang="cs-CZ" dirty="0" err="1"/>
              <a:t>will</a:t>
            </a:r>
            <a:r>
              <a:rPr lang="cs-CZ" dirty="0"/>
              <a:t> </a:t>
            </a:r>
            <a:r>
              <a:rPr lang="cs-CZ" dirty="0" err="1"/>
              <a:t>you</a:t>
            </a:r>
            <a:r>
              <a:rPr lang="cs-CZ" dirty="0"/>
              <a:t> </a:t>
            </a:r>
            <a:r>
              <a:rPr lang="cs-CZ" dirty="0" err="1"/>
              <a:t>who</a:t>
            </a:r>
            <a:r>
              <a:rPr lang="cs-CZ" dirty="0"/>
              <a:t> </a:t>
            </a:r>
            <a:r>
              <a:rPr lang="cs-CZ" dirty="0" err="1"/>
              <a:t>will</a:t>
            </a:r>
            <a:r>
              <a:rPr lang="cs-CZ" dirty="0"/>
              <a:t> </a:t>
            </a:r>
            <a:r>
              <a:rPr lang="cs-CZ" dirty="0" err="1"/>
              <a:t>be</a:t>
            </a:r>
            <a:r>
              <a:rPr lang="cs-CZ" dirty="0"/>
              <a:t> </a:t>
            </a:r>
            <a:r>
              <a:rPr lang="cs-CZ" dirty="0" err="1"/>
              <a:t>the</a:t>
            </a:r>
            <a:r>
              <a:rPr lang="cs-CZ" dirty="0"/>
              <a:t> </a:t>
            </a:r>
            <a:r>
              <a:rPr lang="cs-CZ" dirty="0" err="1"/>
              <a:t>owner</a:t>
            </a:r>
            <a:r>
              <a:rPr lang="cs-CZ" dirty="0"/>
              <a:t>.</a:t>
            </a:r>
          </a:p>
          <a:p>
            <a:endParaRPr lang="cs-CZ" dirty="0"/>
          </a:p>
          <a:p>
            <a:r>
              <a:rPr lang="cs-CZ" dirty="0"/>
              <a:t>= </a:t>
            </a:r>
            <a:r>
              <a:rPr lang="cs-CZ" dirty="0" err="1"/>
              <a:t>Somebody</a:t>
            </a:r>
            <a:r>
              <a:rPr lang="cs-CZ" dirty="0"/>
              <a:t> </a:t>
            </a:r>
            <a:r>
              <a:rPr lang="cs-CZ" dirty="0" err="1"/>
              <a:t>else</a:t>
            </a:r>
            <a:r>
              <a:rPr lang="cs-CZ" dirty="0"/>
              <a:t> </a:t>
            </a:r>
            <a:r>
              <a:rPr lang="cs-CZ" dirty="0" err="1"/>
              <a:t>will</a:t>
            </a:r>
            <a:r>
              <a:rPr lang="cs-CZ" dirty="0"/>
              <a:t> </a:t>
            </a:r>
            <a:r>
              <a:rPr lang="cs-CZ" dirty="0" err="1"/>
              <a:t>buy</a:t>
            </a:r>
            <a:r>
              <a:rPr lang="cs-CZ" dirty="0"/>
              <a:t> </a:t>
            </a:r>
            <a:r>
              <a:rPr lang="cs-CZ" dirty="0" err="1"/>
              <a:t>it</a:t>
            </a:r>
            <a:r>
              <a:rPr lang="cs-CZ" dirty="0"/>
              <a:t> </a:t>
            </a:r>
            <a:r>
              <a:rPr lang="cs-CZ" dirty="0" err="1"/>
              <a:t>for</a:t>
            </a:r>
            <a:r>
              <a:rPr lang="cs-CZ" dirty="0"/>
              <a:t> </a:t>
            </a:r>
            <a:r>
              <a:rPr lang="cs-CZ" dirty="0" err="1"/>
              <a:t>you</a:t>
            </a:r>
            <a:r>
              <a:rPr lang="cs-CZ" dirty="0"/>
              <a:t> (</a:t>
            </a:r>
            <a:r>
              <a:rPr lang="cs-CZ" dirty="0" err="1"/>
              <a:t>will</a:t>
            </a:r>
            <a:r>
              <a:rPr lang="cs-CZ" dirty="0"/>
              <a:t> </a:t>
            </a:r>
            <a:r>
              <a:rPr lang="cs-CZ" dirty="0" err="1"/>
              <a:t>be</a:t>
            </a:r>
            <a:r>
              <a:rPr lang="cs-CZ" dirty="0"/>
              <a:t> </a:t>
            </a:r>
            <a:r>
              <a:rPr lang="cs-CZ" dirty="0" err="1"/>
              <a:t>obliged</a:t>
            </a:r>
            <a:r>
              <a:rPr lang="cs-CZ" dirty="0"/>
              <a:t> to transfer </a:t>
            </a:r>
            <a:r>
              <a:rPr lang="cs-CZ" dirty="0" err="1"/>
              <a:t>ownership</a:t>
            </a:r>
            <a:r>
              <a:rPr lang="cs-CZ" dirty="0"/>
              <a:t> </a:t>
            </a:r>
            <a:r>
              <a:rPr lang="cs-CZ" dirty="0" err="1"/>
              <a:t>right</a:t>
            </a:r>
            <a:r>
              <a:rPr lang="cs-CZ" dirty="0"/>
              <a:t> to </a:t>
            </a:r>
            <a:r>
              <a:rPr lang="cs-CZ" dirty="0" err="1"/>
              <a:t>you</a:t>
            </a:r>
            <a:r>
              <a:rPr lang="cs-CZ" dirty="0"/>
              <a:t>)</a:t>
            </a:r>
          </a:p>
        </p:txBody>
      </p:sp>
    </p:spTree>
    <p:extLst>
      <p:ext uri="{BB962C8B-B14F-4D97-AF65-F5344CB8AC3E}">
        <p14:creationId xmlns:p14="http://schemas.microsoft.com/office/powerpoint/2010/main" val="254918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69A0-796C-A475-2ACA-7796D5B60D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741A4F-328B-5979-4374-CD155F815461}"/>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0EC8AE89-5FB4-7015-1068-987E9B308820}"/>
              </a:ext>
            </a:extLst>
          </p:cNvPr>
          <p:cNvSpPr>
            <a:spLocks noGrp="1"/>
          </p:cNvSpPr>
          <p:nvPr>
            <p:ph sz="quarter" idx="13"/>
          </p:nvPr>
        </p:nvSpPr>
        <p:spPr>
          <a:xfrm>
            <a:off x="838200" y="2212429"/>
            <a:ext cx="10515600" cy="3964534"/>
          </a:xfrm>
        </p:spPr>
        <p:txBody>
          <a:bodyPr>
            <a:normAutofit/>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endParaRPr lang="cs-CZ" i="1" dirty="0">
              <a:solidFill>
                <a:srgbClr val="FF0000"/>
              </a:solidFill>
            </a:endParaRPr>
          </a:p>
          <a:p>
            <a:r>
              <a:rPr lang="cs-CZ" i="1" dirty="0">
                <a:solidFill>
                  <a:srgbClr val="FF0000"/>
                </a:solidFill>
              </a:rPr>
              <a:t>Q.: </a:t>
            </a:r>
            <a:r>
              <a:rPr lang="cs-CZ" i="1" dirty="0" err="1">
                <a:solidFill>
                  <a:srgbClr val="FF0000"/>
                </a:solidFill>
              </a:rPr>
              <a:t>Think</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nominate</a:t>
            </a:r>
            <a:r>
              <a:rPr lang="cs-CZ" i="1" dirty="0">
                <a:solidFill>
                  <a:srgbClr val="FF0000"/>
                </a:solidFill>
              </a:rPr>
              <a:t> </a:t>
            </a:r>
            <a:r>
              <a:rPr lang="cs-CZ" i="1" dirty="0" err="1">
                <a:solidFill>
                  <a:srgbClr val="FF0000"/>
                </a:solidFill>
              </a:rPr>
              <a:t>contracts</a:t>
            </a:r>
            <a:r>
              <a:rPr lang="cs-CZ" i="1" dirty="0">
                <a:solidFill>
                  <a:srgbClr val="FF0000"/>
                </a:solidFill>
              </a:rPr>
              <a:t> </a:t>
            </a:r>
            <a:r>
              <a:rPr lang="cs-CZ" i="1" dirty="0" err="1">
                <a:solidFill>
                  <a:srgbClr val="FF0000"/>
                </a:solidFill>
              </a:rPr>
              <a:t>based</a:t>
            </a:r>
            <a:r>
              <a:rPr lang="cs-CZ" i="1" dirty="0">
                <a:solidFill>
                  <a:srgbClr val="FF0000"/>
                </a:solidFill>
              </a:rPr>
              <a:t> on </a:t>
            </a:r>
            <a:r>
              <a:rPr lang="cs-CZ" i="1" dirty="0" err="1">
                <a:solidFill>
                  <a:srgbClr val="FF0000"/>
                </a:solidFill>
              </a:rPr>
              <a:t>indirect</a:t>
            </a:r>
            <a:r>
              <a:rPr lang="cs-CZ" i="1" dirty="0">
                <a:solidFill>
                  <a:srgbClr val="FF0000"/>
                </a:solidFill>
              </a:rPr>
              <a:t> </a:t>
            </a:r>
            <a:r>
              <a:rPr lang="cs-CZ" i="1" dirty="0" err="1">
                <a:solidFill>
                  <a:srgbClr val="FF0000"/>
                </a:solidFill>
              </a:rPr>
              <a:t>representaion</a:t>
            </a:r>
            <a:endParaRPr lang="cs-CZ" i="1" dirty="0">
              <a:solidFill>
                <a:srgbClr val="FF0000"/>
              </a:solidFill>
            </a:endParaRPr>
          </a:p>
          <a:p>
            <a:endParaRPr lang="cs-CZ" i="1" dirty="0">
              <a:solidFill>
                <a:srgbClr val="FF0000"/>
              </a:solidFill>
            </a:endParaRPr>
          </a:p>
          <a:p>
            <a:r>
              <a:rPr lang="en-US" dirty="0"/>
              <a:t>By </a:t>
            </a:r>
            <a:r>
              <a:rPr lang="en-US" b="1" dirty="0"/>
              <a:t>a contract of </a:t>
            </a:r>
            <a:r>
              <a:rPr lang="en-US" b="1" dirty="0" err="1"/>
              <a:t>undiclosed</a:t>
            </a:r>
            <a:r>
              <a:rPr lang="en-US" b="1" dirty="0"/>
              <a:t> mandate</a:t>
            </a:r>
            <a:r>
              <a:rPr lang="en-US" dirty="0"/>
              <a:t>, a mandatary undertakes to arrange, </a:t>
            </a:r>
            <a:r>
              <a:rPr lang="en-US" b="1" dirty="0"/>
              <a:t>in his own name</a:t>
            </a:r>
            <a:r>
              <a:rPr lang="en-US" dirty="0"/>
              <a:t>, a particular matter for an undisclosed mandator </a:t>
            </a:r>
            <a:r>
              <a:rPr lang="en-US" b="1" dirty="0">
                <a:solidFill>
                  <a:schemeClr val="accent1"/>
                </a:solidFill>
              </a:rPr>
              <a:t>on the undisclosed mandator’s account</a:t>
            </a:r>
            <a:r>
              <a:rPr lang="en-US" dirty="0"/>
              <a:t>, and an undisclosed mandator undertakes to remunerate him.</a:t>
            </a:r>
            <a:r>
              <a:rPr lang="cs-CZ" dirty="0"/>
              <a:t> (</a:t>
            </a:r>
            <a:r>
              <a:rPr lang="cs-CZ" dirty="0" err="1"/>
              <a:t>Sect</a:t>
            </a:r>
            <a:r>
              <a:rPr lang="cs-CZ" dirty="0"/>
              <a:t>. 2455)</a:t>
            </a:r>
          </a:p>
          <a:p>
            <a:endParaRPr lang="cs-CZ" dirty="0"/>
          </a:p>
          <a:p>
            <a:r>
              <a:rPr lang="en-US" b="1" dirty="0"/>
              <a:t>Juridical acts made by the mandatary </a:t>
            </a:r>
            <a:r>
              <a:rPr lang="en-US" dirty="0"/>
              <a:t>with respect to a third person </a:t>
            </a:r>
            <a:r>
              <a:rPr lang="en-US" b="1" dirty="0">
                <a:solidFill>
                  <a:srgbClr val="FF0000"/>
                </a:solidFill>
              </a:rPr>
              <a:t>do not </a:t>
            </a:r>
            <a:r>
              <a:rPr lang="en-US" b="1" dirty="0"/>
              <a:t>oblige or entitle the undisclosed mandator</a:t>
            </a:r>
            <a:r>
              <a:rPr lang="en-US" dirty="0"/>
              <a:t>, but the mandatary himself.</a:t>
            </a:r>
            <a:r>
              <a:rPr lang="cs-CZ" dirty="0"/>
              <a:t> (</a:t>
            </a:r>
            <a:r>
              <a:rPr lang="cs-CZ" dirty="0" err="1"/>
              <a:t>Sect</a:t>
            </a:r>
            <a:r>
              <a:rPr lang="cs-CZ" dirty="0"/>
              <a:t>. 2456)</a:t>
            </a:r>
          </a:p>
          <a:p>
            <a:r>
              <a:rPr lang="cs-CZ" i="1" dirty="0" err="1"/>
              <a:t>alternative</a:t>
            </a:r>
            <a:r>
              <a:rPr lang="cs-CZ" i="1" dirty="0"/>
              <a:t> </a:t>
            </a:r>
            <a:r>
              <a:rPr lang="cs-CZ" i="1" dirty="0" err="1"/>
              <a:t>translation</a:t>
            </a:r>
            <a:r>
              <a:rPr lang="cs-CZ" i="1" dirty="0"/>
              <a:t>: a </a:t>
            </a:r>
            <a:r>
              <a:rPr lang="cs-CZ" i="1" dirty="0" err="1"/>
              <a:t>consignment</a:t>
            </a:r>
            <a:r>
              <a:rPr lang="cs-CZ" i="1" dirty="0"/>
              <a:t> </a:t>
            </a:r>
            <a:r>
              <a:rPr lang="cs-CZ" i="1" dirty="0" err="1"/>
              <a:t>contract</a:t>
            </a:r>
            <a:r>
              <a:rPr lang="cs-CZ" i="1" dirty="0"/>
              <a:t>, </a:t>
            </a:r>
            <a:r>
              <a:rPr lang="cs-CZ" i="1" dirty="0" err="1"/>
              <a:t>brokerage</a:t>
            </a:r>
            <a:r>
              <a:rPr lang="cs-CZ" i="1" dirty="0"/>
              <a:t> </a:t>
            </a:r>
            <a:r>
              <a:rPr lang="cs-CZ" i="1" dirty="0" err="1"/>
              <a:t>contract</a:t>
            </a:r>
            <a:endParaRPr lang="cs-CZ" i="1" dirty="0"/>
          </a:p>
        </p:txBody>
      </p:sp>
    </p:spTree>
    <p:extLst>
      <p:ext uri="{BB962C8B-B14F-4D97-AF65-F5344CB8AC3E}">
        <p14:creationId xmlns:p14="http://schemas.microsoft.com/office/powerpoint/2010/main" val="21588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C330-5466-6766-8428-3B191DBDF88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761EA83-22A6-FFBA-A1E1-50FDAD133D7F}"/>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6514773E-4FCC-8376-57AC-07C2CBE23270}"/>
              </a:ext>
            </a:extLst>
          </p:cNvPr>
          <p:cNvSpPr>
            <a:spLocks noGrp="1"/>
          </p:cNvSpPr>
          <p:nvPr>
            <p:ph sz="quarter" idx="13"/>
          </p:nvPr>
        </p:nvSpPr>
        <p:spPr>
          <a:xfrm>
            <a:off x="838200" y="2212429"/>
            <a:ext cx="10515600" cy="3964534"/>
          </a:xfrm>
        </p:spPr>
        <p:txBody>
          <a:bodyPr>
            <a:normAutofit/>
          </a:bodyPr>
          <a:lstStyle/>
          <a:p>
            <a:r>
              <a:rPr lang="cs-CZ" b="1" dirty="0" err="1">
                <a:solidFill>
                  <a:srgbClr val="00B0F0"/>
                </a:solidFill>
              </a:rPr>
              <a:t>Indirect</a:t>
            </a:r>
            <a:r>
              <a:rPr lang="cs-CZ" b="1" dirty="0">
                <a:solidFill>
                  <a:srgbClr val="00B0F0"/>
                </a:solidFill>
              </a:rPr>
              <a:t> </a:t>
            </a:r>
            <a:r>
              <a:rPr lang="cs-CZ" b="1" dirty="0" err="1">
                <a:solidFill>
                  <a:srgbClr val="00B0F0"/>
                </a:solidFill>
              </a:rPr>
              <a:t>Representation</a:t>
            </a:r>
            <a:endParaRPr lang="cs-CZ" b="1" dirty="0">
              <a:solidFill>
                <a:srgbClr val="00B0F0"/>
              </a:solidFill>
            </a:endParaRPr>
          </a:p>
          <a:p>
            <a:endParaRPr lang="cs-CZ" i="1" dirty="0">
              <a:solidFill>
                <a:srgbClr val="FF0000"/>
              </a:solidFill>
            </a:endParaRPr>
          </a:p>
          <a:p>
            <a:r>
              <a:rPr lang="cs-CZ" i="1" dirty="0">
                <a:solidFill>
                  <a:srgbClr val="FF0000"/>
                </a:solidFill>
              </a:rPr>
              <a:t>Q.: </a:t>
            </a:r>
            <a:r>
              <a:rPr lang="cs-CZ" i="1" dirty="0" err="1">
                <a:solidFill>
                  <a:srgbClr val="FF0000"/>
                </a:solidFill>
              </a:rPr>
              <a:t>Think</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nominate</a:t>
            </a:r>
            <a:r>
              <a:rPr lang="cs-CZ" i="1" dirty="0">
                <a:solidFill>
                  <a:srgbClr val="FF0000"/>
                </a:solidFill>
              </a:rPr>
              <a:t> </a:t>
            </a:r>
            <a:r>
              <a:rPr lang="cs-CZ" i="1" dirty="0" err="1">
                <a:solidFill>
                  <a:srgbClr val="FF0000"/>
                </a:solidFill>
              </a:rPr>
              <a:t>contracts</a:t>
            </a:r>
            <a:r>
              <a:rPr lang="cs-CZ" i="1" dirty="0">
                <a:solidFill>
                  <a:srgbClr val="FF0000"/>
                </a:solidFill>
              </a:rPr>
              <a:t> </a:t>
            </a:r>
            <a:r>
              <a:rPr lang="cs-CZ" i="1" dirty="0" err="1">
                <a:solidFill>
                  <a:srgbClr val="FF0000"/>
                </a:solidFill>
              </a:rPr>
              <a:t>based</a:t>
            </a:r>
            <a:r>
              <a:rPr lang="cs-CZ" i="1" dirty="0">
                <a:solidFill>
                  <a:srgbClr val="FF0000"/>
                </a:solidFill>
              </a:rPr>
              <a:t> on </a:t>
            </a:r>
            <a:r>
              <a:rPr lang="cs-CZ" i="1" dirty="0" err="1">
                <a:solidFill>
                  <a:srgbClr val="FF0000"/>
                </a:solidFill>
              </a:rPr>
              <a:t>indirect</a:t>
            </a:r>
            <a:r>
              <a:rPr lang="cs-CZ" i="1" dirty="0">
                <a:solidFill>
                  <a:srgbClr val="FF0000"/>
                </a:solidFill>
              </a:rPr>
              <a:t> </a:t>
            </a:r>
            <a:r>
              <a:rPr lang="cs-CZ" i="1" dirty="0" err="1">
                <a:solidFill>
                  <a:srgbClr val="FF0000"/>
                </a:solidFill>
              </a:rPr>
              <a:t>representaion</a:t>
            </a:r>
            <a:endParaRPr lang="cs-CZ" i="1" dirty="0">
              <a:solidFill>
                <a:srgbClr val="FF0000"/>
              </a:solidFill>
            </a:endParaRPr>
          </a:p>
          <a:p>
            <a:endParaRPr lang="cs-CZ" i="1" dirty="0">
              <a:solidFill>
                <a:srgbClr val="FF0000"/>
              </a:solidFill>
            </a:endParaRPr>
          </a:p>
          <a:p>
            <a:r>
              <a:rPr lang="en-US" dirty="0"/>
              <a:t>By </a:t>
            </a:r>
            <a:r>
              <a:rPr lang="en-US" b="1" dirty="0"/>
              <a:t>a forwarding contract</a:t>
            </a:r>
            <a:r>
              <a:rPr lang="en-US" dirty="0"/>
              <a:t>, a forwarder undertakes to arrange </a:t>
            </a:r>
            <a:r>
              <a:rPr lang="en-US" b="1" dirty="0"/>
              <a:t>for a mandator</a:t>
            </a:r>
            <a:r>
              <a:rPr lang="en-US" dirty="0"/>
              <a:t>, </a:t>
            </a:r>
            <a:r>
              <a:rPr lang="en-US" b="1" dirty="0"/>
              <a:t>in the forwarder’s name and </a:t>
            </a:r>
            <a:r>
              <a:rPr lang="en-US" b="1" dirty="0">
                <a:solidFill>
                  <a:schemeClr val="accent1"/>
                </a:solidFill>
              </a:rPr>
              <a:t>on the mandator’s account</a:t>
            </a:r>
            <a:r>
              <a:rPr lang="en-US" dirty="0"/>
              <a:t>, the carriage of a consignment from a particular place to another particular place and, where applicable, also arrange or perform acts associated with carriage, and a mandator undertakes to remunerate the</a:t>
            </a:r>
            <a:r>
              <a:rPr lang="cs-CZ" dirty="0"/>
              <a:t> </a:t>
            </a:r>
            <a:r>
              <a:rPr lang="en-US" dirty="0"/>
              <a:t>forwarder.</a:t>
            </a:r>
            <a:r>
              <a:rPr lang="cs-CZ" dirty="0"/>
              <a:t> </a:t>
            </a:r>
          </a:p>
          <a:p>
            <a:endParaRPr lang="cs-CZ" dirty="0"/>
          </a:p>
          <a:p>
            <a:r>
              <a:rPr lang="cs-CZ" dirty="0"/>
              <a:t>(</a:t>
            </a:r>
            <a:r>
              <a:rPr lang="cs-CZ" dirty="0" err="1"/>
              <a:t>Sect</a:t>
            </a:r>
            <a:r>
              <a:rPr lang="cs-CZ" dirty="0"/>
              <a:t>. 2471 para 1)</a:t>
            </a:r>
          </a:p>
        </p:txBody>
      </p:sp>
    </p:spTree>
    <p:extLst>
      <p:ext uri="{BB962C8B-B14F-4D97-AF65-F5344CB8AC3E}">
        <p14:creationId xmlns:p14="http://schemas.microsoft.com/office/powerpoint/2010/main" val="119710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Concept</a:t>
            </a:r>
            <a:r>
              <a:rPr lang="cs-CZ" dirty="0"/>
              <a:t> </a:t>
            </a:r>
            <a:r>
              <a:rPr lang="cs-CZ" dirty="0" err="1"/>
              <a:t>of</a:t>
            </a:r>
            <a:r>
              <a:rPr lang="cs-CZ" dirty="0"/>
              <a:t> </a:t>
            </a:r>
            <a:r>
              <a:rPr lang="cs-CZ" dirty="0" err="1"/>
              <a:t>Representation</a:t>
            </a:r>
            <a:r>
              <a:rPr lang="cs-CZ" dirty="0"/>
              <a:t> </a:t>
            </a:r>
          </a:p>
          <a:p>
            <a:r>
              <a:rPr lang="cs-CZ" dirty="0"/>
              <a:t>Direct and </a:t>
            </a:r>
            <a:r>
              <a:rPr lang="cs-CZ" dirty="0" err="1"/>
              <a:t>Indirect</a:t>
            </a:r>
            <a:r>
              <a:rPr lang="cs-CZ" dirty="0"/>
              <a:t> </a:t>
            </a:r>
            <a:r>
              <a:rPr lang="cs-CZ" dirty="0" err="1"/>
              <a:t>Representation</a:t>
            </a:r>
            <a:endParaRPr lang="cs-CZ" dirty="0"/>
          </a:p>
          <a:p>
            <a:r>
              <a:rPr lang="cs-CZ" dirty="0" err="1"/>
              <a:t>Active</a:t>
            </a:r>
            <a:r>
              <a:rPr lang="cs-CZ" dirty="0"/>
              <a:t> and </a:t>
            </a:r>
            <a:r>
              <a:rPr lang="cs-CZ" dirty="0" err="1"/>
              <a:t>Passive</a:t>
            </a:r>
            <a:r>
              <a:rPr lang="cs-CZ" dirty="0"/>
              <a:t> </a:t>
            </a:r>
            <a:r>
              <a:rPr lang="cs-CZ" dirty="0" err="1"/>
              <a:t>Representation</a:t>
            </a:r>
            <a:endParaRPr lang="cs-CZ" dirty="0"/>
          </a:p>
          <a:p>
            <a:r>
              <a:rPr lang="cs-CZ" dirty="0" err="1"/>
              <a:t>Contractual</a:t>
            </a:r>
            <a:r>
              <a:rPr lang="cs-CZ" dirty="0"/>
              <a:t> vs. Non-</a:t>
            </a:r>
            <a:r>
              <a:rPr lang="cs-CZ" dirty="0" err="1"/>
              <a:t>Contractual</a:t>
            </a:r>
            <a:r>
              <a:rPr lang="cs-CZ" dirty="0"/>
              <a:t> </a:t>
            </a:r>
            <a:r>
              <a:rPr lang="cs-CZ" dirty="0" err="1"/>
              <a:t>Representation</a:t>
            </a:r>
            <a:endParaRPr lang="cs-CZ" dirty="0"/>
          </a:p>
          <a:p>
            <a:r>
              <a:rPr lang="cs-CZ" dirty="0" err="1"/>
              <a:t>Exclusively</a:t>
            </a:r>
            <a:r>
              <a:rPr lang="cs-CZ" dirty="0"/>
              <a:t> </a:t>
            </a:r>
            <a:r>
              <a:rPr lang="cs-CZ" dirty="0" err="1"/>
              <a:t>Personal</a:t>
            </a:r>
            <a:r>
              <a:rPr lang="cs-CZ" dirty="0"/>
              <a:t> </a:t>
            </a:r>
            <a:r>
              <a:rPr lang="cs-CZ" dirty="0" err="1"/>
              <a:t>Acts</a:t>
            </a:r>
            <a:endParaRPr lang="cs-CZ" dirty="0"/>
          </a:p>
          <a:p>
            <a:r>
              <a:rPr lang="en-US" dirty="0"/>
              <a:t>Messenger</a:t>
            </a:r>
            <a:endParaRPr lang="cs-CZ" dirty="0"/>
          </a:p>
          <a:p>
            <a:r>
              <a:rPr lang="en-US" dirty="0"/>
              <a:t>Fiducia, </a:t>
            </a:r>
            <a:r>
              <a:rPr lang="en-US" dirty="0" err="1"/>
              <a:t>Treuhand</a:t>
            </a:r>
            <a:r>
              <a:rPr lang="cs-CZ" dirty="0"/>
              <a:t> and</a:t>
            </a:r>
            <a:r>
              <a:rPr lang="en-US" dirty="0"/>
              <a:t> Trust</a:t>
            </a:r>
            <a:endParaRPr lang="cs-CZ" dirty="0"/>
          </a:p>
          <a:p>
            <a:r>
              <a:rPr lang="cs-CZ" dirty="0"/>
              <a:t>Performance </a:t>
            </a:r>
            <a:r>
              <a:rPr lang="cs-CZ" dirty="0" err="1"/>
              <a:t>through</a:t>
            </a:r>
            <a:r>
              <a:rPr lang="cs-CZ" dirty="0"/>
              <a:t> </a:t>
            </a:r>
            <a:r>
              <a:rPr lang="cs-CZ" dirty="0" err="1"/>
              <a:t>another</a:t>
            </a:r>
            <a:r>
              <a:rPr lang="cs-CZ" dirty="0"/>
              <a:t> person</a:t>
            </a:r>
          </a:p>
          <a:p>
            <a:r>
              <a:rPr lang="cs-CZ" dirty="0" err="1"/>
              <a:t>Representation</a:t>
            </a:r>
            <a:r>
              <a:rPr lang="cs-CZ" dirty="0"/>
              <a:t> in Civil </a:t>
            </a:r>
            <a:r>
              <a:rPr lang="cs-CZ" dirty="0" err="1"/>
              <a:t>Procedure</a:t>
            </a:r>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EF79B-5A05-9E36-5BE5-52FC8BE901C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EFFC76-9EEE-B646-3203-97E84E0D4B75}"/>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413F61F3-923A-E2E8-390B-8BFD8A24CF68}"/>
              </a:ext>
            </a:extLst>
          </p:cNvPr>
          <p:cNvSpPr>
            <a:spLocks noGrp="1"/>
          </p:cNvSpPr>
          <p:nvPr>
            <p:ph sz="quarter" idx="13"/>
          </p:nvPr>
        </p:nvSpPr>
        <p:spPr>
          <a:xfrm>
            <a:off x="838200" y="2212429"/>
            <a:ext cx="10515600" cy="3964534"/>
          </a:xfrm>
        </p:spPr>
        <p:txBody>
          <a:bodyPr>
            <a:normAutofit/>
          </a:bodyPr>
          <a:lstStyle/>
          <a:p>
            <a:r>
              <a:rPr lang="cs-CZ" b="1" dirty="0" err="1">
                <a:solidFill>
                  <a:schemeClr val="accent1"/>
                </a:solidFill>
              </a:rPr>
              <a:t>Principle</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Apparency</a:t>
            </a:r>
            <a:r>
              <a:rPr lang="cs-CZ" b="1" dirty="0">
                <a:solidFill>
                  <a:schemeClr val="accent1"/>
                </a:solidFill>
              </a:rPr>
              <a:t> / </a:t>
            </a:r>
            <a:r>
              <a:rPr lang="cs-CZ" b="1" dirty="0" err="1">
                <a:solidFill>
                  <a:schemeClr val="accent1"/>
                </a:solidFill>
              </a:rPr>
              <a:t>Manifestation</a:t>
            </a:r>
            <a:r>
              <a:rPr lang="cs-CZ" b="1" dirty="0">
                <a:solidFill>
                  <a:schemeClr val="accent1"/>
                </a:solidFill>
              </a:rPr>
              <a:t> </a:t>
            </a:r>
            <a:r>
              <a:rPr lang="cs-CZ" b="1" dirty="0" err="1">
                <a:solidFill>
                  <a:schemeClr val="accent1"/>
                </a:solidFill>
              </a:rPr>
              <a:t>Principle</a:t>
            </a:r>
            <a:endParaRPr lang="cs-CZ" b="1" dirty="0">
              <a:solidFill>
                <a:schemeClr val="accent1"/>
              </a:solidFill>
            </a:endParaRPr>
          </a:p>
          <a:p>
            <a:r>
              <a:rPr lang="cs-CZ" i="1" dirty="0">
                <a:solidFill>
                  <a:srgbClr val="FF0000"/>
                </a:solidFill>
              </a:rPr>
              <a:t>Q.: </a:t>
            </a:r>
            <a:r>
              <a:rPr lang="cs-CZ" i="1" dirty="0" err="1">
                <a:solidFill>
                  <a:srgbClr val="FF0000"/>
                </a:solidFill>
              </a:rPr>
              <a:t>Compare</a:t>
            </a:r>
            <a:r>
              <a:rPr lang="cs-CZ" i="1" dirty="0">
                <a:solidFill>
                  <a:srgbClr val="FF0000"/>
                </a:solidFill>
              </a:rPr>
              <a:t> </a:t>
            </a:r>
            <a:r>
              <a:rPr lang="cs-CZ" i="1" dirty="0" err="1">
                <a:solidFill>
                  <a:srgbClr val="FF0000"/>
                </a:solidFill>
              </a:rPr>
              <a:t>two</a:t>
            </a:r>
            <a:r>
              <a:rPr lang="cs-CZ" i="1" dirty="0">
                <a:solidFill>
                  <a:srgbClr val="FF0000"/>
                </a:solidFill>
              </a:rPr>
              <a:t> </a:t>
            </a:r>
            <a:r>
              <a:rPr lang="cs-CZ" i="1" dirty="0" err="1">
                <a:solidFill>
                  <a:srgbClr val="FF0000"/>
                </a:solidFill>
              </a:rPr>
              <a:t>wordings</a:t>
            </a:r>
            <a:r>
              <a:rPr lang="cs-CZ" i="1" dirty="0">
                <a:solidFill>
                  <a:srgbClr val="FF0000"/>
                </a:solidFill>
              </a:rPr>
              <a:t>:</a:t>
            </a:r>
          </a:p>
          <a:p>
            <a:endParaRPr lang="cs-CZ" i="1" dirty="0">
              <a:solidFill>
                <a:srgbClr val="FF0000"/>
              </a:solidFill>
            </a:endParaRPr>
          </a:p>
          <a:p>
            <a:r>
              <a:rPr lang="cs-CZ" dirty="0"/>
              <a:t>1) </a:t>
            </a:r>
            <a:r>
              <a:rPr lang="cs-CZ" dirty="0" err="1"/>
              <a:t>If</a:t>
            </a:r>
            <a:r>
              <a:rPr lang="cs-CZ" dirty="0"/>
              <a:t> </a:t>
            </a:r>
            <a:r>
              <a:rPr lang="cs-CZ" dirty="0" err="1"/>
              <a:t>it</a:t>
            </a:r>
            <a:r>
              <a:rPr lang="cs-CZ" dirty="0"/>
              <a:t> </a:t>
            </a:r>
            <a:r>
              <a:rPr lang="cs-CZ" dirty="0" err="1"/>
              <a:t>is</a:t>
            </a:r>
            <a:r>
              <a:rPr lang="cs-CZ" dirty="0"/>
              <a:t> not </a:t>
            </a:r>
            <a:r>
              <a:rPr lang="cs-CZ" dirty="0" err="1"/>
              <a:t>evident</a:t>
            </a:r>
            <a:r>
              <a:rPr lang="en-US" dirty="0"/>
              <a:t> </a:t>
            </a:r>
            <a:r>
              <a:rPr lang="en-US" b="1" dirty="0">
                <a:solidFill>
                  <a:srgbClr val="FF0000"/>
                </a:solidFill>
              </a:rPr>
              <a:t>from the </a:t>
            </a:r>
            <a:r>
              <a:rPr lang="cs-CZ" b="1" dirty="0" err="1">
                <a:solidFill>
                  <a:srgbClr val="FF0000"/>
                </a:solidFill>
              </a:rPr>
              <a:t>juridical</a:t>
            </a:r>
            <a:r>
              <a:rPr lang="en-US" b="1" dirty="0">
                <a:solidFill>
                  <a:srgbClr val="FF0000"/>
                </a:solidFill>
              </a:rPr>
              <a:t> act </a:t>
            </a:r>
            <a:r>
              <a:rPr lang="en-US" dirty="0"/>
              <a:t>that </a:t>
            </a:r>
            <a:r>
              <a:rPr lang="cs-CZ" dirty="0"/>
              <a:t>a person </a:t>
            </a:r>
            <a:r>
              <a:rPr lang="cs-CZ" dirty="0" err="1"/>
              <a:t>acts</a:t>
            </a:r>
            <a:r>
              <a:rPr lang="en-US" dirty="0"/>
              <a:t> on behalf of another, </a:t>
            </a:r>
            <a:r>
              <a:rPr lang="cs-CZ" dirty="0"/>
              <a:t>he</a:t>
            </a:r>
            <a:r>
              <a:rPr lang="en-US" dirty="0"/>
              <a:t> is </a:t>
            </a:r>
            <a:r>
              <a:rPr lang="cs-CZ" dirty="0" err="1"/>
              <a:t>conclusively</a:t>
            </a:r>
            <a:r>
              <a:rPr lang="cs-CZ" dirty="0"/>
              <a:t> </a:t>
            </a:r>
            <a:r>
              <a:rPr lang="cs-CZ" dirty="0" err="1"/>
              <a:t>presumed</a:t>
            </a:r>
            <a:r>
              <a:rPr lang="cs-CZ" dirty="0"/>
              <a:t> to </a:t>
            </a:r>
            <a:r>
              <a:rPr lang="cs-CZ" dirty="0" err="1"/>
              <a:t>act</a:t>
            </a:r>
            <a:r>
              <a:rPr lang="en-US" dirty="0"/>
              <a:t> in </a:t>
            </a:r>
            <a:r>
              <a:rPr lang="cs-CZ" dirty="0"/>
              <a:t>his</a:t>
            </a:r>
            <a:r>
              <a:rPr lang="en-US" dirty="0"/>
              <a:t> own name.</a:t>
            </a:r>
            <a:r>
              <a:rPr lang="cs-CZ" dirty="0"/>
              <a:t> </a:t>
            </a:r>
          </a:p>
          <a:p>
            <a:r>
              <a:rPr lang="cs-CZ" dirty="0"/>
              <a:t>(</a:t>
            </a:r>
            <a:r>
              <a:rPr lang="cs-CZ" dirty="0" err="1"/>
              <a:t>Sect</a:t>
            </a:r>
            <a:r>
              <a:rPr lang="cs-CZ" dirty="0"/>
              <a:t>. 406 para 1 </a:t>
            </a:r>
            <a:r>
              <a:rPr lang="cs-CZ" b="1" dirty="0">
                <a:solidFill>
                  <a:srgbClr val="FF0000"/>
                </a:solidFill>
              </a:rPr>
              <a:t>DRAFT</a:t>
            </a:r>
            <a:r>
              <a:rPr lang="cs-CZ" dirty="0"/>
              <a:t> </a:t>
            </a:r>
            <a:r>
              <a:rPr lang="cs-CZ" dirty="0" err="1"/>
              <a:t>of</a:t>
            </a:r>
            <a:r>
              <a:rPr lang="cs-CZ" dirty="0"/>
              <a:t> CC, </a:t>
            </a:r>
            <a:r>
              <a:rPr lang="cs-CZ" dirty="0" err="1"/>
              <a:t>version</a:t>
            </a:r>
            <a:r>
              <a:rPr lang="cs-CZ" dirty="0"/>
              <a:t> </a:t>
            </a:r>
            <a:r>
              <a:rPr lang="cs-CZ" dirty="0" err="1"/>
              <a:t>April</a:t>
            </a:r>
            <a:r>
              <a:rPr lang="cs-CZ" dirty="0"/>
              <a:t> 2005)</a:t>
            </a:r>
          </a:p>
          <a:p>
            <a:endParaRPr lang="cs-CZ" dirty="0"/>
          </a:p>
          <a:p>
            <a:r>
              <a:rPr lang="cs-CZ" dirty="0"/>
              <a:t>2) </a:t>
            </a:r>
            <a:r>
              <a:rPr lang="en-US" dirty="0"/>
              <a:t>If it is not evident that a person acts on behalf of another, he is conclusively presumed to act in his own name.</a:t>
            </a:r>
            <a:endParaRPr lang="cs-CZ" dirty="0"/>
          </a:p>
          <a:p>
            <a:r>
              <a:rPr lang="cs-CZ" dirty="0"/>
              <a:t>(</a:t>
            </a:r>
            <a:r>
              <a:rPr lang="cs-CZ" dirty="0" err="1"/>
              <a:t>Sect</a:t>
            </a:r>
            <a:r>
              <a:rPr lang="cs-CZ" dirty="0"/>
              <a:t>. 436 para 1, 2nd </a:t>
            </a:r>
            <a:r>
              <a:rPr lang="cs-CZ" dirty="0" err="1"/>
              <a:t>sentece</a:t>
            </a:r>
            <a:r>
              <a:rPr lang="cs-CZ" dirty="0"/>
              <a:t>)</a:t>
            </a:r>
          </a:p>
        </p:txBody>
      </p:sp>
    </p:spTree>
    <p:extLst>
      <p:ext uri="{BB962C8B-B14F-4D97-AF65-F5344CB8AC3E}">
        <p14:creationId xmlns:p14="http://schemas.microsoft.com/office/powerpoint/2010/main" val="415252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E2E6-FE5C-F505-B243-F8E4C633AE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020D8ED-74B2-8B26-CE1D-1380E8D36F33}"/>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6961A65B-AAEB-50E0-B4B8-93334B73D46C}"/>
              </a:ext>
            </a:extLst>
          </p:cNvPr>
          <p:cNvSpPr>
            <a:spLocks noGrp="1"/>
          </p:cNvSpPr>
          <p:nvPr>
            <p:ph sz="quarter" idx="13"/>
          </p:nvPr>
        </p:nvSpPr>
        <p:spPr>
          <a:xfrm>
            <a:off x="838200" y="2212429"/>
            <a:ext cx="10515600" cy="3964534"/>
          </a:xfrm>
        </p:spPr>
        <p:txBody>
          <a:bodyPr>
            <a:normAutofit/>
          </a:bodyPr>
          <a:lstStyle/>
          <a:p>
            <a:r>
              <a:rPr lang="cs-CZ" b="1" dirty="0" err="1">
                <a:solidFill>
                  <a:schemeClr val="accent1"/>
                </a:solidFill>
              </a:rPr>
              <a:t>Principle</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Apparency</a:t>
            </a:r>
            <a:r>
              <a:rPr lang="cs-CZ" b="1" dirty="0">
                <a:solidFill>
                  <a:schemeClr val="accent1"/>
                </a:solidFill>
              </a:rPr>
              <a:t> / </a:t>
            </a:r>
            <a:r>
              <a:rPr lang="cs-CZ" b="1" dirty="0" err="1">
                <a:solidFill>
                  <a:schemeClr val="accent1"/>
                </a:solidFill>
              </a:rPr>
              <a:t>Manifestation</a:t>
            </a:r>
            <a:r>
              <a:rPr lang="cs-CZ" b="1" dirty="0">
                <a:solidFill>
                  <a:schemeClr val="accent1"/>
                </a:solidFill>
              </a:rPr>
              <a:t> </a:t>
            </a:r>
            <a:r>
              <a:rPr lang="cs-CZ" b="1" dirty="0" err="1">
                <a:solidFill>
                  <a:schemeClr val="accent1"/>
                </a:solidFill>
              </a:rPr>
              <a:t>Principle</a:t>
            </a:r>
            <a:endParaRPr lang="cs-CZ" b="1" dirty="0">
              <a:solidFill>
                <a:schemeClr val="accent1"/>
              </a:solidFill>
            </a:endParaRPr>
          </a:p>
          <a:p>
            <a:r>
              <a:rPr lang="cs-CZ" i="1" dirty="0">
                <a:solidFill>
                  <a:srgbClr val="FF0000"/>
                </a:solidFill>
              </a:rPr>
              <a:t>Q.: </a:t>
            </a:r>
            <a:r>
              <a:rPr lang="cs-CZ" i="1" dirty="0" err="1">
                <a:solidFill>
                  <a:srgbClr val="FF0000"/>
                </a:solidFill>
              </a:rPr>
              <a:t>Compare</a:t>
            </a:r>
            <a:r>
              <a:rPr lang="cs-CZ" i="1" dirty="0">
                <a:solidFill>
                  <a:srgbClr val="FF0000"/>
                </a:solidFill>
              </a:rPr>
              <a:t> </a:t>
            </a:r>
            <a:r>
              <a:rPr lang="cs-CZ" i="1" dirty="0" err="1">
                <a:solidFill>
                  <a:srgbClr val="FF0000"/>
                </a:solidFill>
              </a:rPr>
              <a:t>two</a:t>
            </a:r>
            <a:r>
              <a:rPr lang="cs-CZ" i="1" dirty="0">
                <a:solidFill>
                  <a:srgbClr val="FF0000"/>
                </a:solidFill>
              </a:rPr>
              <a:t> </a:t>
            </a:r>
            <a:r>
              <a:rPr lang="cs-CZ" i="1" dirty="0" err="1">
                <a:solidFill>
                  <a:srgbClr val="FF0000"/>
                </a:solidFill>
              </a:rPr>
              <a:t>wordings</a:t>
            </a:r>
            <a:r>
              <a:rPr lang="cs-CZ" i="1" dirty="0">
                <a:solidFill>
                  <a:srgbClr val="FF0000"/>
                </a:solidFill>
              </a:rPr>
              <a:t>:</a:t>
            </a:r>
          </a:p>
          <a:p>
            <a:endParaRPr lang="cs-CZ" i="1" dirty="0">
              <a:solidFill>
                <a:srgbClr val="FF0000"/>
              </a:solidFill>
            </a:endParaRPr>
          </a:p>
          <a:p>
            <a:endParaRPr lang="cs-CZ" dirty="0"/>
          </a:p>
          <a:p>
            <a:r>
              <a:rPr lang="cs-CZ" dirty="0"/>
              <a:t>Ad 1) </a:t>
            </a:r>
            <a:r>
              <a:rPr lang="cs-CZ" dirty="0">
                <a:solidFill>
                  <a:srgbClr val="FF0000"/>
                </a:solidFill>
              </a:rPr>
              <a:t>…</a:t>
            </a:r>
            <a:r>
              <a:rPr lang="en-US" dirty="0">
                <a:solidFill>
                  <a:srgbClr val="FF0000"/>
                </a:solidFill>
              </a:rPr>
              <a:t> </a:t>
            </a:r>
            <a:r>
              <a:rPr lang="en-US" b="1" dirty="0">
                <a:solidFill>
                  <a:srgbClr val="FF0000"/>
                </a:solidFill>
              </a:rPr>
              <a:t>from the </a:t>
            </a:r>
            <a:r>
              <a:rPr lang="cs-CZ" b="1" dirty="0" err="1">
                <a:solidFill>
                  <a:srgbClr val="FF0000"/>
                </a:solidFill>
              </a:rPr>
              <a:t>juridical</a:t>
            </a:r>
            <a:r>
              <a:rPr lang="en-US" b="1" dirty="0">
                <a:solidFill>
                  <a:srgbClr val="FF0000"/>
                </a:solidFill>
              </a:rPr>
              <a:t> act </a:t>
            </a:r>
            <a:r>
              <a:rPr lang="cs-CZ" dirty="0">
                <a:solidFill>
                  <a:srgbClr val="FF0000"/>
                </a:solidFill>
              </a:rPr>
              <a:t>…</a:t>
            </a:r>
          </a:p>
          <a:p>
            <a:r>
              <a:rPr lang="cs-CZ" dirty="0"/>
              <a:t>= </a:t>
            </a:r>
            <a:r>
              <a:rPr lang="cs-CZ" dirty="0" err="1"/>
              <a:t>principle</a:t>
            </a:r>
            <a:r>
              <a:rPr lang="cs-CZ" dirty="0"/>
              <a:t> </a:t>
            </a:r>
            <a:r>
              <a:rPr lang="cs-CZ" dirty="0" err="1"/>
              <a:t>of</a:t>
            </a:r>
            <a:r>
              <a:rPr lang="cs-CZ" dirty="0"/>
              <a:t> </a:t>
            </a:r>
            <a:r>
              <a:rPr lang="cs-CZ" dirty="0" err="1"/>
              <a:t>legal</a:t>
            </a:r>
            <a:r>
              <a:rPr lang="cs-CZ" dirty="0"/>
              <a:t> </a:t>
            </a:r>
            <a:r>
              <a:rPr lang="cs-CZ" dirty="0" err="1"/>
              <a:t>certainity</a:t>
            </a:r>
            <a:endParaRPr lang="cs-CZ" dirty="0"/>
          </a:p>
          <a:p>
            <a:endParaRPr lang="cs-CZ" dirty="0"/>
          </a:p>
          <a:p>
            <a:endParaRPr lang="cs-CZ" dirty="0"/>
          </a:p>
          <a:p>
            <a:r>
              <a:rPr lang="cs-CZ" dirty="0"/>
              <a:t>Ad 2) = not </a:t>
            </a:r>
            <a:r>
              <a:rPr lang="cs-CZ" dirty="0" err="1"/>
              <a:t>only</a:t>
            </a:r>
            <a:r>
              <a:rPr lang="cs-CZ" dirty="0"/>
              <a:t> </a:t>
            </a:r>
            <a:r>
              <a:rPr lang="cs-CZ" dirty="0" err="1"/>
              <a:t>from</a:t>
            </a:r>
            <a:r>
              <a:rPr lang="cs-CZ" dirty="0"/>
              <a:t> </a:t>
            </a:r>
            <a:r>
              <a:rPr lang="cs-CZ" dirty="0" err="1"/>
              <a:t>the</a:t>
            </a:r>
            <a:r>
              <a:rPr lang="cs-CZ" dirty="0"/>
              <a:t> </a:t>
            </a:r>
            <a:r>
              <a:rPr lang="cs-CZ" dirty="0" err="1"/>
              <a:t>content</a:t>
            </a:r>
            <a:r>
              <a:rPr lang="cs-CZ" dirty="0"/>
              <a:t> </a:t>
            </a:r>
            <a:r>
              <a:rPr lang="cs-CZ" dirty="0" err="1"/>
              <a:t>of</a:t>
            </a:r>
            <a:r>
              <a:rPr lang="cs-CZ" dirty="0"/>
              <a:t> </a:t>
            </a:r>
            <a:r>
              <a:rPr lang="cs-CZ" dirty="0" err="1"/>
              <a:t>juridical</a:t>
            </a:r>
            <a:r>
              <a:rPr lang="cs-CZ" dirty="0"/>
              <a:t> </a:t>
            </a:r>
            <a:r>
              <a:rPr lang="cs-CZ" dirty="0" err="1"/>
              <a:t>act</a:t>
            </a:r>
            <a:r>
              <a:rPr lang="cs-CZ" dirty="0"/>
              <a:t>, </a:t>
            </a:r>
            <a:r>
              <a:rPr lang="cs-CZ" b="1" dirty="0">
                <a:solidFill>
                  <a:srgbClr val="FF0000"/>
                </a:solidFill>
              </a:rPr>
              <a:t>but </a:t>
            </a:r>
            <a:r>
              <a:rPr lang="cs-CZ" b="1" dirty="0" err="1">
                <a:solidFill>
                  <a:srgbClr val="FF0000"/>
                </a:solidFill>
              </a:rPr>
              <a:t>also</a:t>
            </a:r>
            <a:r>
              <a:rPr lang="cs-CZ" b="1" dirty="0">
                <a:solidFill>
                  <a:srgbClr val="FF0000"/>
                </a:solidFill>
              </a:rPr>
              <a:t> </a:t>
            </a:r>
            <a:r>
              <a:rPr lang="cs-CZ" b="1" dirty="0" err="1">
                <a:solidFill>
                  <a:srgbClr val="FF0000"/>
                </a:solidFill>
              </a:rPr>
              <a:t>from</a:t>
            </a:r>
            <a:r>
              <a:rPr lang="cs-CZ" b="1" dirty="0">
                <a:solidFill>
                  <a:srgbClr val="FF0000"/>
                </a:solidFill>
              </a:rPr>
              <a:t> </a:t>
            </a:r>
            <a:r>
              <a:rPr lang="cs-CZ" b="1" dirty="0" err="1">
                <a:solidFill>
                  <a:srgbClr val="FF0000"/>
                </a:solidFill>
              </a:rPr>
              <a:t>circumstances</a:t>
            </a:r>
            <a:endParaRPr lang="cs-CZ" b="1" dirty="0">
              <a:solidFill>
                <a:srgbClr val="FF0000"/>
              </a:solidFill>
            </a:endParaRPr>
          </a:p>
        </p:txBody>
      </p:sp>
    </p:spTree>
    <p:extLst>
      <p:ext uri="{BB962C8B-B14F-4D97-AF65-F5344CB8AC3E}">
        <p14:creationId xmlns:p14="http://schemas.microsoft.com/office/powerpoint/2010/main" val="303773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93A9-2471-6518-54C6-DE110145A3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D99AC1-F799-0F92-EE5F-4A9D16A72E7F}"/>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905751B6-00E6-F7EE-33BA-8E9432E4E199}"/>
              </a:ext>
            </a:extLst>
          </p:cNvPr>
          <p:cNvSpPr>
            <a:spLocks noGrp="1"/>
          </p:cNvSpPr>
          <p:nvPr>
            <p:ph sz="quarter" idx="13"/>
          </p:nvPr>
        </p:nvSpPr>
        <p:spPr>
          <a:xfrm>
            <a:off x="838200" y="2212429"/>
            <a:ext cx="10515600" cy="3964534"/>
          </a:xfrm>
        </p:spPr>
        <p:txBody>
          <a:bodyPr>
            <a:normAutofit/>
          </a:bodyPr>
          <a:lstStyle/>
          <a:p>
            <a:r>
              <a:rPr lang="cs-CZ" b="1" dirty="0" err="1">
                <a:solidFill>
                  <a:schemeClr val="accent1"/>
                </a:solidFill>
              </a:rPr>
              <a:t>Principle</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Apparency</a:t>
            </a:r>
            <a:r>
              <a:rPr lang="cs-CZ" b="1" dirty="0">
                <a:solidFill>
                  <a:schemeClr val="accent1"/>
                </a:solidFill>
              </a:rPr>
              <a:t> / </a:t>
            </a:r>
            <a:r>
              <a:rPr lang="cs-CZ" b="1" dirty="0" err="1">
                <a:solidFill>
                  <a:schemeClr val="accent1"/>
                </a:solidFill>
              </a:rPr>
              <a:t>Manifestation</a:t>
            </a:r>
            <a:r>
              <a:rPr lang="cs-CZ" b="1" dirty="0">
                <a:solidFill>
                  <a:schemeClr val="accent1"/>
                </a:solidFill>
              </a:rPr>
              <a:t> </a:t>
            </a:r>
            <a:r>
              <a:rPr lang="cs-CZ" b="1" dirty="0" err="1">
                <a:solidFill>
                  <a:schemeClr val="accent1"/>
                </a:solidFill>
              </a:rPr>
              <a:t>Principle</a:t>
            </a:r>
            <a:endParaRPr lang="cs-CZ" b="1" dirty="0">
              <a:solidFill>
                <a:schemeClr val="accent1"/>
              </a:solidFill>
            </a:endParaRPr>
          </a:p>
          <a:p>
            <a:r>
              <a:rPr lang="en-US" dirty="0"/>
              <a:t>In this regard, judicial practice has settled on the opinion that it must be apparent from the </a:t>
            </a:r>
            <a:r>
              <a:rPr lang="cs-CZ" dirty="0" err="1"/>
              <a:t>juridical</a:t>
            </a:r>
            <a:r>
              <a:rPr lang="en-US" dirty="0"/>
              <a:t> act that it was performed by the participant's representative. This requirement can also be met if the power of attorney granted by the p</a:t>
            </a:r>
            <a:r>
              <a:rPr lang="cs-CZ" dirty="0" err="1"/>
              <a:t>erson</a:t>
            </a:r>
            <a:r>
              <a:rPr lang="cs-CZ" dirty="0"/>
              <a:t> </a:t>
            </a:r>
            <a:r>
              <a:rPr lang="cs-CZ" dirty="0" err="1"/>
              <a:t>represented</a:t>
            </a:r>
            <a:r>
              <a:rPr lang="en-US" dirty="0"/>
              <a:t> to the representative for the </a:t>
            </a:r>
            <a:r>
              <a:rPr lang="cs-CZ" dirty="0" err="1"/>
              <a:t>juridical</a:t>
            </a:r>
            <a:r>
              <a:rPr lang="en-US" dirty="0"/>
              <a:t> act forms an integral part of the legal act [...].However, </a:t>
            </a:r>
            <a:r>
              <a:rPr lang="en-US" b="1" dirty="0"/>
              <a:t>the appellant's view that the power of attorney must be part of the written version of the legal act is mistaken</a:t>
            </a:r>
            <a:r>
              <a:rPr lang="en-US" dirty="0"/>
              <a:t>. Such a requirement is not supported by legal regulations; on the contrary, </a:t>
            </a:r>
            <a:r>
              <a:rPr lang="en-US" b="1" dirty="0"/>
              <a:t>it follows from the wording of the cited opinion that this requirement can also be met in other ways</a:t>
            </a:r>
            <a:r>
              <a:rPr lang="en-US" dirty="0"/>
              <a:t>. The law does not require that the original written power of attorney be presented to third parties with whom the representative is dealing. [...].</a:t>
            </a:r>
            <a:endParaRPr lang="cs-CZ" dirty="0"/>
          </a:p>
          <a:p>
            <a:pPr algn="r"/>
            <a:r>
              <a:rPr lang="cs-CZ" dirty="0"/>
              <a:t>SC Case No 26 </a:t>
            </a:r>
            <a:r>
              <a:rPr lang="cs-CZ" dirty="0" err="1"/>
              <a:t>Cdo</a:t>
            </a:r>
            <a:r>
              <a:rPr lang="cs-CZ" dirty="0"/>
              <a:t> 2857/2007</a:t>
            </a:r>
          </a:p>
        </p:txBody>
      </p:sp>
    </p:spTree>
    <p:extLst>
      <p:ext uri="{BB962C8B-B14F-4D97-AF65-F5344CB8AC3E}">
        <p14:creationId xmlns:p14="http://schemas.microsoft.com/office/powerpoint/2010/main" val="398321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FA3DE-DA7B-34E1-9C38-3EA37A812E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46FE019-433E-C79F-6FC3-F99A5AC5E06D}"/>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413F2FA9-4B51-BCCA-23D6-353E8C9EC1F2}"/>
              </a:ext>
            </a:extLst>
          </p:cNvPr>
          <p:cNvSpPr>
            <a:spLocks noGrp="1"/>
          </p:cNvSpPr>
          <p:nvPr>
            <p:ph sz="quarter" idx="13"/>
          </p:nvPr>
        </p:nvSpPr>
        <p:spPr>
          <a:xfrm>
            <a:off x="838200" y="2212429"/>
            <a:ext cx="10515600" cy="3964534"/>
          </a:xfrm>
        </p:spPr>
        <p:txBody>
          <a:bodyPr>
            <a:normAutofit/>
          </a:bodyPr>
          <a:lstStyle/>
          <a:p>
            <a:r>
              <a:rPr lang="cs-CZ" b="1" dirty="0" err="1">
                <a:solidFill>
                  <a:schemeClr val="accent1"/>
                </a:solidFill>
              </a:rPr>
              <a:t>Principle</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Apparency</a:t>
            </a:r>
            <a:r>
              <a:rPr lang="cs-CZ" b="1" dirty="0">
                <a:solidFill>
                  <a:schemeClr val="accent1"/>
                </a:solidFill>
              </a:rPr>
              <a:t> / </a:t>
            </a:r>
            <a:r>
              <a:rPr lang="cs-CZ" b="1" dirty="0" err="1">
                <a:solidFill>
                  <a:schemeClr val="accent1"/>
                </a:solidFill>
              </a:rPr>
              <a:t>Manifestation</a:t>
            </a:r>
            <a:r>
              <a:rPr lang="cs-CZ" b="1" dirty="0">
                <a:solidFill>
                  <a:schemeClr val="accent1"/>
                </a:solidFill>
              </a:rPr>
              <a:t> </a:t>
            </a:r>
            <a:r>
              <a:rPr lang="cs-CZ" b="1" dirty="0" err="1">
                <a:solidFill>
                  <a:schemeClr val="accent1"/>
                </a:solidFill>
              </a:rPr>
              <a:t>Principle</a:t>
            </a:r>
            <a:endParaRPr lang="cs-CZ" b="1" dirty="0">
              <a:solidFill>
                <a:schemeClr val="accent1"/>
              </a:solidFill>
            </a:endParaRPr>
          </a:p>
          <a:p>
            <a:endParaRPr lang="cs-CZ" dirty="0"/>
          </a:p>
          <a:p>
            <a:r>
              <a:rPr lang="en-US" dirty="0"/>
              <a:t>The establishment of the effects of </a:t>
            </a:r>
            <a:r>
              <a:rPr lang="en-US" b="1" dirty="0">
                <a:solidFill>
                  <a:schemeClr val="accent1"/>
                </a:solidFill>
              </a:rPr>
              <a:t>direct representation </a:t>
            </a:r>
            <a:r>
              <a:rPr lang="en-US" dirty="0"/>
              <a:t>therefore presupposes, in addition to the objectively given characteristics of direct representation and power of attorney, that the </a:t>
            </a:r>
            <a:r>
              <a:rPr lang="cs-CZ" dirty="0" err="1"/>
              <a:t>representative</a:t>
            </a:r>
            <a:r>
              <a:rPr lang="en-US" dirty="0"/>
              <a:t> acts </a:t>
            </a:r>
            <a:r>
              <a:rPr lang="cs-CZ" dirty="0"/>
              <a:t>in </a:t>
            </a:r>
            <a:r>
              <a:rPr lang="cs-CZ" dirty="0" err="1"/>
              <a:t>the</a:t>
            </a:r>
            <a:r>
              <a:rPr lang="cs-CZ" dirty="0"/>
              <a:t> </a:t>
            </a:r>
            <a:r>
              <a:rPr lang="cs-CZ" dirty="0" err="1"/>
              <a:t>name</a:t>
            </a:r>
            <a:r>
              <a:rPr lang="cs-CZ" dirty="0"/>
              <a:t> </a:t>
            </a:r>
            <a:r>
              <a:rPr lang="cs-CZ" dirty="0" err="1"/>
              <a:t>of</a:t>
            </a:r>
            <a:r>
              <a:rPr lang="cs-CZ" dirty="0"/>
              <a:t> (</a:t>
            </a:r>
            <a:r>
              <a:rPr lang="cs-CZ" dirty="0" err="1"/>
              <a:t>note</a:t>
            </a:r>
            <a:r>
              <a:rPr lang="cs-CZ" dirty="0"/>
              <a:t>: on </a:t>
            </a:r>
            <a:r>
              <a:rPr lang="cs-CZ" dirty="0" err="1"/>
              <a:t>behalf</a:t>
            </a:r>
            <a:r>
              <a:rPr lang="cs-CZ" dirty="0"/>
              <a:t> </a:t>
            </a:r>
            <a:r>
              <a:rPr lang="cs-CZ" dirty="0" err="1"/>
              <a:t>of</a:t>
            </a:r>
            <a:r>
              <a:rPr lang="cs-CZ" dirty="0"/>
              <a:t>)</a:t>
            </a:r>
            <a:r>
              <a:rPr lang="en-US" dirty="0"/>
              <a:t> the </a:t>
            </a:r>
            <a:r>
              <a:rPr lang="cs-CZ" dirty="0"/>
              <a:t>person </a:t>
            </a:r>
            <a:r>
              <a:rPr lang="cs-CZ" dirty="0" err="1"/>
              <a:t>represented</a:t>
            </a:r>
            <a:r>
              <a:rPr lang="cs-CZ" dirty="0"/>
              <a:t> (</a:t>
            </a:r>
            <a:r>
              <a:rPr lang="cs-CZ" dirty="0" err="1"/>
              <a:t>principal</a:t>
            </a:r>
            <a:r>
              <a:rPr lang="cs-CZ" dirty="0"/>
              <a:t>)</a:t>
            </a:r>
            <a:r>
              <a:rPr lang="en-US" b="1" dirty="0"/>
              <a:t> in a manner that is apparent</a:t>
            </a:r>
            <a:r>
              <a:rPr lang="en-US" dirty="0"/>
              <a:t> and with at least implied consent, with the entire context of the </a:t>
            </a:r>
            <a:r>
              <a:rPr lang="cs-CZ" dirty="0" err="1"/>
              <a:t>representative</a:t>
            </a:r>
            <a:r>
              <a:rPr lang="en-US" dirty="0"/>
              <a:t> and third party's actions being directed towards the </a:t>
            </a:r>
            <a:r>
              <a:rPr lang="cs-CZ" dirty="0"/>
              <a:t>person </a:t>
            </a:r>
            <a:r>
              <a:rPr lang="cs-CZ" dirty="0" err="1"/>
              <a:t>represented</a:t>
            </a:r>
            <a:r>
              <a:rPr lang="cs-CZ" dirty="0"/>
              <a:t> </a:t>
            </a:r>
            <a:r>
              <a:rPr lang="en-US" dirty="0"/>
              <a:t>(principal) as a contracting party.</a:t>
            </a:r>
            <a:endParaRPr lang="cs-CZ" dirty="0"/>
          </a:p>
          <a:p>
            <a:r>
              <a:rPr lang="en-US" b="1" dirty="0"/>
              <a:t>If this condition is not met, then it can only be a case of </a:t>
            </a:r>
            <a:r>
              <a:rPr lang="en-US" b="1" dirty="0">
                <a:solidFill>
                  <a:srgbClr val="00B0F0"/>
                </a:solidFill>
              </a:rPr>
              <a:t>indirect representation</a:t>
            </a:r>
            <a:r>
              <a:rPr lang="en-US" dirty="0">
                <a:solidFill>
                  <a:srgbClr val="00B0F0"/>
                </a:solidFill>
              </a:rPr>
              <a:t> </a:t>
            </a:r>
            <a:r>
              <a:rPr lang="en-US" dirty="0"/>
              <a:t>[...].</a:t>
            </a:r>
            <a:endParaRPr lang="cs-CZ" dirty="0"/>
          </a:p>
          <a:p>
            <a:endParaRPr lang="cs-CZ" dirty="0"/>
          </a:p>
          <a:p>
            <a:pPr algn="r"/>
            <a:r>
              <a:rPr lang="cs-CZ" dirty="0"/>
              <a:t>SC Case No 28 </a:t>
            </a:r>
            <a:r>
              <a:rPr lang="cs-CZ" dirty="0" err="1"/>
              <a:t>Cdo</a:t>
            </a:r>
            <a:r>
              <a:rPr lang="cs-CZ" dirty="0"/>
              <a:t> 2649/2018</a:t>
            </a:r>
          </a:p>
        </p:txBody>
      </p:sp>
    </p:spTree>
    <p:extLst>
      <p:ext uri="{BB962C8B-B14F-4D97-AF65-F5344CB8AC3E}">
        <p14:creationId xmlns:p14="http://schemas.microsoft.com/office/powerpoint/2010/main" val="333746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2171-99EC-0BE9-D16B-7F2BA4EC96B9}"/>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F0D1DB5-1D23-B54B-12F2-A4988FC98E4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err="1"/>
              <a:t>Active</a:t>
            </a:r>
            <a:r>
              <a:rPr lang="cs-CZ" dirty="0"/>
              <a:t> and </a:t>
            </a:r>
            <a:r>
              <a:rPr lang="cs-CZ" dirty="0" err="1"/>
              <a:t>Passive</a:t>
            </a:r>
            <a:r>
              <a:rPr lang="cs-CZ" dirty="0"/>
              <a:t> </a:t>
            </a:r>
            <a:r>
              <a:rPr lang="cs-CZ" dirty="0" err="1"/>
              <a:t>Representation</a:t>
            </a:r>
            <a:endParaRPr lang="cs-CZ" dirty="0"/>
          </a:p>
        </p:txBody>
      </p:sp>
    </p:spTree>
    <p:extLst>
      <p:ext uri="{BB962C8B-B14F-4D97-AF65-F5344CB8AC3E}">
        <p14:creationId xmlns:p14="http://schemas.microsoft.com/office/powerpoint/2010/main" val="418900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F875-C780-5936-52DB-971BD03CDC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DA3245C-90BA-42D9-0669-4BAD62F63D7B}"/>
              </a:ext>
            </a:extLst>
          </p:cNvPr>
          <p:cNvSpPr>
            <a:spLocks noGrp="1"/>
          </p:cNvSpPr>
          <p:nvPr>
            <p:ph type="title"/>
          </p:nvPr>
        </p:nvSpPr>
        <p:spPr>
          <a:xfrm>
            <a:off x="838200" y="1036717"/>
            <a:ext cx="10515600" cy="992057"/>
          </a:xfrm>
        </p:spPr>
        <p:txBody>
          <a:bodyPr/>
          <a:lstStyle/>
          <a:p>
            <a:r>
              <a:rPr lang="cs-CZ" dirty="0" err="1"/>
              <a:t>Active</a:t>
            </a:r>
            <a:r>
              <a:rPr lang="cs-CZ" dirty="0"/>
              <a:t> and </a:t>
            </a:r>
            <a:r>
              <a:rPr lang="cs-CZ" dirty="0" err="1"/>
              <a:t>Passive</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1B0C4D9F-FCED-AC7D-B2B8-FD9E05100DBB}"/>
              </a:ext>
            </a:extLst>
          </p:cNvPr>
          <p:cNvSpPr>
            <a:spLocks noGrp="1"/>
          </p:cNvSpPr>
          <p:nvPr>
            <p:ph sz="quarter" idx="13"/>
          </p:nvPr>
        </p:nvSpPr>
        <p:spPr>
          <a:xfrm>
            <a:off x="838200" y="2212429"/>
            <a:ext cx="10960100" cy="3964534"/>
          </a:xfrm>
        </p:spPr>
        <p:txBody>
          <a:bodyPr>
            <a:normAutofit/>
          </a:bodyPr>
          <a:lstStyle/>
          <a:p>
            <a:r>
              <a:rPr lang="en-US" b="1" dirty="0"/>
              <a:t>Active: </a:t>
            </a:r>
            <a:endParaRPr lang="cs-CZ" b="1" dirty="0"/>
          </a:p>
          <a:p>
            <a:r>
              <a:rPr lang="cs-CZ" b="1" dirty="0"/>
              <a:t>r</a:t>
            </a:r>
            <a:r>
              <a:rPr lang="en-US" b="1" dirty="0" err="1"/>
              <a:t>epresentative</a:t>
            </a:r>
            <a:r>
              <a:rPr lang="en-US" b="1" dirty="0"/>
              <a:t> performs </a:t>
            </a:r>
            <a:r>
              <a:rPr lang="cs-CZ" b="1" dirty="0" err="1"/>
              <a:t>juridical</a:t>
            </a:r>
            <a:r>
              <a:rPr lang="cs-CZ" b="1" dirty="0"/>
              <a:t> </a:t>
            </a:r>
            <a:r>
              <a:rPr lang="en-US" b="1" dirty="0"/>
              <a:t>acts </a:t>
            </a:r>
            <a:r>
              <a:rPr lang="en-US" dirty="0"/>
              <a:t>(in the name of </a:t>
            </a:r>
            <a:r>
              <a:rPr lang="cs-CZ" dirty="0"/>
              <a:t>and on </a:t>
            </a:r>
            <a:r>
              <a:rPr lang="cs-CZ" dirty="0" err="1"/>
              <a:t>behalf</a:t>
            </a:r>
            <a:r>
              <a:rPr lang="cs-CZ" dirty="0"/>
              <a:t> </a:t>
            </a:r>
            <a:r>
              <a:rPr lang="cs-CZ" dirty="0" err="1"/>
              <a:t>of</a:t>
            </a:r>
            <a:r>
              <a:rPr lang="cs-CZ" dirty="0"/>
              <a:t> </a:t>
            </a:r>
            <a:r>
              <a:rPr lang="en-US" dirty="0"/>
              <a:t>the</a:t>
            </a:r>
            <a:r>
              <a:rPr lang="cs-CZ" dirty="0"/>
              <a:t> person</a:t>
            </a:r>
            <a:r>
              <a:rPr lang="en-US" dirty="0"/>
              <a:t> represented)</a:t>
            </a:r>
          </a:p>
          <a:p>
            <a:endParaRPr lang="cs-CZ" b="1" dirty="0"/>
          </a:p>
          <a:p>
            <a:r>
              <a:rPr lang="cs-CZ" b="1" dirty="0">
                <a:solidFill>
                  <a:schemeClr val="accent1"/>
                </a:solidFill>
              </a:rPr>
              <a:t>X</a:t>
            </a:r>
            <a:endParaRPr lang="en-US" b="1" dirty="0">
              <a:solidFill>
                <a:schemeClr val="accent1"/>
              </a:solidFill>
            </a:endParaRPr>
          </a:p>
          <a:p>
            <a:endParaRPr lang="cs-CZ" b="1" dirty="0"/>
          </a:p>
          <a:p>
            <a:r>
              <a:rPr lang="en-US" b="1" dirty="0"/>
              <a:t>Passive: </a:t>
            </a:r>
            <a:endParaRPr lang="cs-CZ" b="1" dirty="0"/>
          </a:p>
          <a:p>
            <a:r>
              <a:rPr lang="cs-CZ" b="1" dirty="0"/>
              <a:t>r</a:t>
            </a:r>
            <a:r>
              <a:rPr lang="en-US" b="1" dirty="0" err="1"/>
              <a:t>epresentative</a:t>
            </a:r>
            <a:r>
              <a:rPr lang="en-US" b="1" dirty="0"/>
              <a:t> receives </a:t>
            </a:r>
            <a:r>
              <a:rPr lang="cs-CZ" b="1" dirty="0" err="1"/>
              <a:t>expressions</a:t>
            </a:r>
            <a:r>
              <a:rPr lang="cs-CZ" b="1" dirty="0"/>
              <a:t> </a:t>
            </a:r>
            <a:r>
              <a:rPr lang="cs-CZ" b="1" dirty="0" err="1"/>
              <a:t>of</a:t>
            </a:r>
            <a:r>
              <a:rPr lang="cs-CZ" b="1" dirty="0"/>
              <a:t> </a:t>
            </a:r>
            <a:r>
              <a:rPr lang="cs-CZ" b="1" dirty="0" err="1"/>
              <a:t>will</a:t>
            </a:r>
            <a:r>
              <a:rPr lang="cs-CZ" b="1" dirty="0"/>
              <a:t> </a:t>
            </a:r>
            <a:r>
              <a:rPr lang="en-US" b="1" dirty="0"/>
              <a:t>from third </a:t>
            </a:r>
            <a:r>
              <a:rPr lang="cs-CZ" b="1" dirty="0" err="1"/>
              <a:t>persons</a:t>
            </a:r>
            <a:r>
              <a:rPr lang="en-US" dirty="0"/>
              <a:t> (in the name of </a:t>
            </a:r>
            <a:r>
              <a:rPr lang="cs-CZ" dirty="0"/>
              <a:t>and on </a:t>
            </a:r>
            <a:r>
              <a:rPr lang="cs-CZ" dirty="0" err="1"/>
              <a:t>behaf</a:t>
            </a:r>
            <a:r>
              <a:rPr lang="cs-CZ" dirty="0"/>
              <a:t> </a:t>
            </a:r>
            <a:r>
              <a:rPr lang="cs-CZ" dirty="0" err="1"/>
              <a:t>of</a:t>
            </a:r>
            <a:r>
              <a:rPr lang="cs-CZ" dirty="0"/>
              <a:t> </a:t>
            </a:r>
            <a:r>
              <a:rPr lang="en-US" dirty="0"/>
              <a:t>the </a:t>
            </a:r>
            <a:r>
              <a:rPr lang="cs-CZ" dirty="0"/>
              <a:t>person </a:t>
            </a:r>
            <a:r>
              <a:rPr lang="en-US" dirty="0"/>
              <a:t>represented)</a:t>
            </a:r>
          </a:p>
          <a:p>
            <a:r>
              <a:rPr lang="cs-CZ" dirty="0"/>
              <a:t>= </a:t>
            </a:r>
            <a:r>
              <a:rPr lang="cs-CZ" dirty="0" err="1"/>
              <a:t>juridical</a:t>
            </a:r>
            <a:r>
              <a:rPr lang="en-US" dirty="0"/>
              <a:t> acts addressed to the representative</a:t>
            </a:r>
            <a:r>
              <a:rPr lang="cs-CZ" dirty="0"/>
              <a:t>, but </a:t>
            </a:r>
            <a:r>
              <a:rPr lang="cs-CZ" dirty="0" err="1"/>
              <a:t>with</a:t>
            </a:r>
            <a:r>
              <a:rPr lang="cs-CZ" dirty="0"/>
              <a:t> </a:t>
            </a:r>
            <a:r>
              <a:rPr lang="cs-CZ" dirty="0" err="1"/>
              <a:t>effects</a:t>
            </a:r>
            <a:r>
              <a:rPr lang="cs-CZ" dirty="0"/>
              <a:t> </a:t>
            </a:r>
            <a:r>
              <a:rPr lang="cs-CZ" dirty="0" err="1"/>
              <a:t>for</a:t>
            </a:r>
            <a:r>
              <a:rPr lang="cs-CZ" dirty="0"/>
              <a:t> </a:t>
            </a:r>
            <a:r>
              <a:rPr lang="cs-CZ" dirty="0" err="1"/>
              <a:t>the</a:t>
            </a:r>
            <a:r>
              <a:rPr lang="cs-CZ" dirty="0"/>
              <a:t> person </a:t>
            </a:r>
            <a:r>
              <a:rPr lang="cs-CZ" dirty="0" err="1"/>
              <a:t>represented</a:t>
            </a:r>
            <a:endParaRPr lang="cs-CZ" dirty="0"/>
          </a:p>
        </p:txBody>
      </p:sp>
    </p:spTree>
    <p:extLst>
      <p:ext uri="{BB962C8B-B14F-4D97-AF65-F5344CB8AC3E}">
        <p14:creationId xmlns:p14="http://schemas.microsoft.com/office/powerpoint/2010/main" val="70762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6FB7-00AD-656A-7C5C-755E7772333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CB1C17-EE65-1332-85B8-397DE43DA224}"/>
              </a:ext>
            </a:extLst>
          </p:cNvPr>
          <p:cNvSpPr>
            <a:spLocks noGrp="1"/>
          </p:cNvSpPr>
          <p:nvPr>
            <p:ph type="title"/>
          </p:nvPr>
        </p:nvSpPr>
        <p:spPr>
          <a:xfrm>
            <a:off x="838200" y="1036717"/>
            <a:ext cx="10515600" cy="992057"/>
          </a:xfrm>
        </p:spPr>
        <p:txBody>
          <a:bodyPr/>
          <a:lstStyle/>
          <a:p>
            <a:r>
              <a:rPr lang="cs-CZ" dirty="0" err="1"/>
              <a:t>Active</a:t>
            </a:r>
            <a:r>
              <a:rPr lang="cs-CZ" dirty="0"/>
              <a:t> and </a:t>
            </a:r>
            <a:r>
              <a:rPr lang="cs-CZ" dirty="0" err="1"/>
              <a:t>Passive</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C81A304A-5DC2-EC12-13B4-A93830FB1F74}"/>
              </a:ext>
            </a:extLst>
          </p:cNvPr>
          <p:cNvSpPr>
            <a:spLocks noGrp="1"/>
          </p:cNvSpPr>
          <p:nvPr>
            <p:ph sz="quarter" idx="13"/>
          </p:nvPr>
        </p:nvSpPr>
        <p:spPr>
          <a:xfrm>
            <a:off x="838200" y="2212429"/>
            <a:ext cx="10960100" cy="3964534"/>
          </a:xfrm>
        </p:spPr>
        <p:txBody>
          <a:bodyPr>
            <a:normAutofit/>
          </a:bodyPr>
          <a:lstStyle/>
          <a:p>
            <a:r>
              <a:rPr lang="cs-CZ" b="1" dirty="0"/>
              <a:t>Civil </a:t>
            </a:r>
            <a:r>
              <a:rPr lang="cs-CZ" b="1" dirty="0" err="1"/>
              <a:t>Code</a:t>
            </a:r>
            <a:r>
              <a:rPr lang="en-US" b="1" dirty="0"/>
              <a:t> does not expressly mention passive representation</a:t>
            </a:r>
          </a:p>
          <a:p>
            <a:endParaRPr lang="cs-CZ" b="1" dirty="0"/>
          </a:p>
          <a:p>
            <a:endParaRPr lang="cs-CZ" b="1" dirty="0"/>
          </a:p>
          <a:p>
            <a:r>
              <a:rPr lang="cs-CZ" i="1" dirty="0">
                <a:solidFill>
                  <a:srgbClr val="FF0000"/>
                </a:solidFill>
              </a:rPr>
              <a:t>Q.: </a:t>
            </a:r>
            <a:r>
              <a:rPr lang="en-US" i="1" dirty="0">
                <a:solidFill>
                  <a:srgbClr val="FF0000"/>
                </a:solidFill>
              </a:rPr>
              <a:t>Is it admissible?</a:t>
            </a:r>
          </a:p>
          <a:p>
            <a:endParaRPr lang="cs-CZ" b="1" dirty="0"/>
          </a:p>
          <a:p>
            <a:endParaRPr lang="cs-CZ" b="1" dirty="0"/>
          </a:p>
          <a:p>
            <a:endParaRPr lang="cs-CZ" b="1" dirty="0"/>
          </a:p>
          <a:p>
            <a:r>
              <a:rPr lang="cs-CZ" i="1" dirty="0">
                <a:solidFill>
                  <a:srgbClr val="FF0000"/>
                </a:solidFill>
              </a:rPr>
              <a:t>Q.: </a:t>
            </a:r>
            <a:r>
              <a:rPr lang="en-US" i="1" dirty="0">
                <a:solidFill>
                  <a:srgbClr val="FF0000"/>
                </a:solidFill>
              </a:rPr>
              <a:t>Can active and passive representation diverge</a:t>
            </a:r>
            <a:r>
              <a:rPr lang="cs-CZ" i="1" dirty="0">
                <a:solidFill>
                  <a:srgbClr val="FF0000"/>
                </a:solidFill>
              </a:rPr>
              <a:t> (in </a:t>
            </a:r>
            <a:r>
              <a:rPr lang="cs-CZ" i="1" dirty="0" err="1">
                <a:solidFill>
                  <a:srgbClr val="FF0000"/>
                </a:solidFill>
              </a:rPr>
              <a:t>two</a:t>
            </a:r>
            <a:r>
              <a:rPr lang="cs-CZ" i="1" dirty="0">
                <a:solidFill>
                  <a:srgbClr val="FF0000"/>
                </a:solidFill>
              </a:rPr>
              <a:t> </a:t>
            </a:r>
            <a:r>
              <a:rPr lang="cs-CZ" i="1" dirty="0" err="1">
                <a:solidFill>
                  <a:srgbClr val="FF0000"/>
                </a:solidFill>
              </a:rPr>
              <a:t>representatives</a:t>
            </a:r>
            <a:r>
              <a:rPr lang="cs-CZ" i="1" dirty="0">
                <a:solidFill>
                  <a:srgbClr val="FF0000"/>
                </a:solidFill>
              </a:rPr>
              <a:t>)</a:t>
            </a:r>
            <a:r>
              <a:rPr lang="en-US" i="1" dirty="0">
                <a:solidFill>
                  <a:srgbClr val="FF0000"/>
                </a:solidFill>
              </a:rPr>
              <a:t>?</a:t>
            </a:r>
            <a:endParaRPr lang="cs-CZ" i="1" dirty="0">
              <a:solidFill>
                <a:srgbClr val="FF0000"/>
              </a:solidFill>
            </a:endParaRPr>
          </a:p>
        </p:txBody>
      </p:sp>
    </p:spTree>
    <p:extLst>
      <p:ext uri="{BB962C8B-B14F-4D97-AF65-F5344CB8AC3E}">
        <p14:creationId xmlns:p14="http://schemas.microsoft.com/office/powerpoint/2010/main" val="1123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85AA-3CB3-4F6B-28D7-0C794E69005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910E6F-92FD-1DA4-111C-00633C2B1FF7}"/>
              </a:ext>
            </a:extLst>
          </p:cNvPr>
          <p:cNvSpPr>
            <a:spLocks noGrp="1"/>
          </p:cNvSpPr>
          <p:nvPr>
            <p:ph type="title"/>
          </p:nvPr>
        </p:nvSpPr>
        <p:spPr>
          <a:xfrm>
            <a:off x="838200" y="1036717"/>
            <a:ext cx="10515600" cy="992057"/>
          </a:xfrm>
        </p:spPr>
        <p:txBody>
          <a:bodyPr/>
          <a:lstStyle/>
          <a:p>
            <a:r>
              <a:rPr lang="cs-CZ" dirty="0" err="1"/>
              <a:t>Active</a:t>
            </a:r>
            <a:r>
              <a:rPr lang="cs-CZ" dirty="0"/>
              <a:t> and </a:t>
            </a:r>
            <a:r>
              <a:rPr lang="cs-CZ" dirty="0" err="1"/>
              <a:t>Passive</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33AC4394-1792-4261-3CD9-EB2DEA5E8552}"/>
              </a:ext>
            </a:extLst>
          </p:cNvPr>
          <p:cNvSpPr>
            <a:spLocks noGrp="1"/>
          </p:cNvSpPr>
          <p:nvPr>
            <p:ph sz="quarter" idx="13"/>
          </p:nvPr>
        </p:nvSpPr>
        <p:spPr>
          <a:xfrm>
            <a:off x="838200" y="2212429"/>
            <a:ext cx="10960100" cy="3964534"/>
          </a:xfrm>
        </p:spPr>
        <p:txBody>
          <a:bodyPr>
            <a:normAutofit/>
          </a:bodyPr>
          <a:lstStyle/>
          <a:p>
            <a:r>
              <a:rPr lang="cs-CZ" b="1" dirty="0"/>
              <a:t>Civil </a:t>
            </a:r>
            <a:r>
              <a:rPr lang="cs-CZ" b="1" dirty="0" err="1"/>
              <a:t>Code</a:t>
            </a:r>
            <a:r>
              <a:rPr lang="en-US" b="1" dirty="0"/>
              <a:t> </a:t>
            </a:r>
            <a:r>
              <a:rPr lang="en-US" b="1" dirty="0">
                <a:solidFill>
                  <a:srgbClr val="FF0000"/>
                </a:solidFill>
              </a:rPr>
              <a:t>does not </a:t>
            </a:r>
            <a:r>
              <a:rPr lang="en-US" b="1" dirty="0"/>
              <a:t>expressly mention passive representation</a:t>
            </a:r>
          </a:p>
          <a:p>
            <a:endParaRPr lang="cs-CZ" b="1" dirty="0"/>
          </a:p>
          <a:p>
            <a:endParaRPr lang="cs-CZ" b="1" dirty="0"/>
          </a:p>
          <a:p>
            <a:r>
              <a:rPr lang="cs-CZ" i="1" dirty="0">
                <a:solidFill>
                  <a:srgbClr val="FF0000"/>
                </a:solidFill>
              </a:rPr>
              <a:t>Q.: </a:t>
            </a:r>
            <a:r>
              <a:rPr lang="en-US" i="1" dirty="0">
                <a:solidFill>
                  <a:srgbClr val="FF0000"/>
                </a:solidFill>
              </a:rPr>
              <a:t>Is it admissible?</a:t>
            </a:r>
            <a:endParaRPr lang="cs-CZ" i="1" dirty="0">
              <a:solidFill>
                <a:srgbClr val="FF0000"/>
              </a:solidFill>
            </a:endParaRPr>
          </a:p>
          <a:p>
            <a:r>
              <a:rPr lang="cs-CZ" b="1" dirty="0" err="1"/>
              <a:t>Yes</a:t>
            </a:r>
            <a:endParaRPr lang="en-US" b="1" dirty="0"/>
          </a:p>
          <a:p>
            <a:endParaRPr lang="cs-CZ" b="1" dirty="0"/>
          </a:p>
          <a:p>
            <a:endParaRPr lang="cs-CZ" b="1" dirty="0"/>
          </a:p>
          <a:p>
            <a:r>
              <a:rPr lang="cs-CZ" i="1" dirty="0">
                <a:solidFill>
                  <a:srgbClr val="FF0000"/>
                </a:solidFill>
              </a:rPr>
              <a:t>Q.: </a:t>
            </a:r>
            <a:r>
              <a:rPr lang="en-US" i="1" dirty="0">
                <a:solidFill>
                  <a:srgbClr val="FF0000"/>
                </a:solidFill>
              </a:rPr>
              <a:t>Can active and passive representation diverge</a:t>
            </a:r>
            <a:r>
              <a:rPr lang="cs-CZ" i="1" dirty="0">
                <a:solidFill>
                  <a:srgbClr val="FF0000"/>
                </a:solidFill>
              </a:rPr>
              <a:t> (in </a:t>
            </a:r>
            <a:r>
              <a:rPr lang="cs-CZ" i="1" dirty="0" err="1">
                <a:solidFill>
                  <a:srgbClr val="FF0000"/>
                </a:solidFill>
              </a:rPr>
              <a:t>two</a:t>
            </a:r>
            <a:r>
              <a:rPr lang="cs-CZ" i="1" dirty="0">
                <a:solidFill>
                  <a:srgbClr val="FF0000"/>
                </a:solidFill>
              </a:rPr>
              <a:t> </a:t>
            </a:r>
            <a:r>
              <a:rPr lang="cs-CZ" i="1" dirty="0" err="1">
                <a:solidFill>
                  <a:srgbClr val="FF0000"/>
                </a:solidFill>
              </a:rPr>
              <a:t>representatives</a:t>
            </a:r>
            <a:r>
              <a:rPr lang="cs-CZ" i="1" dirty="0">
                <a:solidFill>
                  <a:srgbClr val="FF0000"/>
                </a:solidFill>
              </a:rPr>
              <a:t>)</a:t>
            </a:r>
            <a:r>
              <a:rPr lang="en-US" i="1" dirty="0">
                <a:solidFill>
                  <a:srgbClr val="FF0000"/>
                </a:solidFill>
              </a:rPr>
              <a:t>?</a:t>
            </a:r>
            <a:endParaRPr lang="cs-CZ" i="1" dirty="0">
              <a:solidFill>
                <a:srgbClr val="FF0000"/>
              </a:solidFill>
            </a:endParaRPr>
          </a:p>
          <a:p>
            <a:r>
              <a:rPr lang="cs-CZ" b="1" dirty="0" err="1"/>
              <a:t>Yes</a:t>
            </a:r>
            <a:endParaRPr lang="cs-CZ" b="1" dirty="0"/>
          </a:p>
        </p:txBody>
      </p:sp>
    </p:spTree>
    <p:extLst>
      <p:ext uri="{BB962C8B-B14F-4D97-AF65-F5344CB8AC3E}">
        <p14:creationId xmlns:p14="http://schemas.microsoft.com/office/powerpoint/2010/main" val="77400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24D2-3F5C-EBC0-3723-32F9919C197C}"/>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2A657C38-E7BA-ABF0-3B59-CC9B0169EF3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err="1"/>
              <a:t>Contractual</a:t>
            </a:r>
            <a:r>
              <a:rPr lang="cs-CZ" dirty="0"/>
              <a:t> vs. Non-</a:t>
            </a:r>
            <a:r>
              <a:rPr lang="cs-CZ" dirty="0" err="1"/>
              <a:t>Contractual</a:t>
            </a:r>
            <a:r>
              <a:rPr lang="cs-CZ" dirty="0"/>
              <a:t> </a:t>
            </a:r>
            <a:r>
              <a:rPr lang="cs-CZ" dirty="0" err="1"/>
              <a:t>Representation</a:t>
            </a:r>
            <a:endParaRPr lang="cs-CZ" dirty="0"/>
          </a:p>
        </p:txBody>
      </p:sp>
    </p:spTree>
    <p:extLst>
      <p:ext uri="{BB962C8B-B14F-4D97-AF65-F5344CB8AC3E}">
        <p14:creationId xmlns:p14="http://schemas.microsoft.com/office/powerpoint/2010/main" val="2126029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78F2-7369-7912-57E9-C63FA4BBE20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751EDB-7246-BBA6-81E9-7F666E0841D7}"/>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6CB5F741-20B6-CBFF-B8FD-103FFAF9CD43}"/>
              </a:ext>
            </a:extLst>
          </p:cNvPr>
          <p:cNvSpPr>
            <a:spLocks noGrp="1"/>
          </p:cNvSpPr>
          <p:nvPr>
            <p:ph sz="quarter" idx="13"/>
          </p:nvPr>
        </p:nvSpPr>
        <p:spPr>
          <a:xfrm>
            <a:off x="838200" y="2212429"/>
            <a:ext cx="10515600" cy="3964534"/>
          </a:xfrm>
        </p:spPr>
        <p:txBody>
          <a:bodyPr>
            <a:normAutofit/>
          </a:bodyPr>
          <a:lstStyle/>
          <a:p>
            <a:pPr algn="just"/>
            <a:r>
              <a:rPr lang="cs-CZ" b="1" dirty="0"/>
              <a:t>c</a:t>
            </a:r>
            <a:r>
              <a:rPr lang="en-US" b="1" dirty="0" err="1"/>
              <a:t>lassification</a:t>
            </a:r>
            <a:r>
              <a:rPr lang="en-US" b="1" dirty="0"/>
              <a:t> by legal title</a:t>
            </a:r>
            <a:r>
              <a:rPr lang="cs-CZ" b="1" dirty="0"/>
              <a:t> </a:t>
            </a:r>
            <a:r>
              <a:rPr lang="cs-CZ" b="1" dirty="0" err="1"/>
              <a:t>establishing</a:t>
            </a:r>
            <a:r>
              <a:rPr lang="cs-CZ" b="1" dirty="0"/>
              <a:t> </a:t>
            </a:r>
            <a:r>
              <a:rPr lang="cs-CZ" b="1" dirty="0" err="1"/>
              <a:t>representation</a:t>
            </a:r>
            <a:r>
              <a:rPr lang="en-US" b="1" dirty="0"/>
              <a:t>:</a:t>
            </a:r>
          </a:p>
          <a:p>
            <a:pPr algn="just"/>
            <a:endParaRPr lang="cs-CZ" b="1" dirty="0"/>
          </a:p>
          <a:p>
            <a:pPr algn="just"/>
            <a:r>
              <a:rPr lang="cs-CZ" b="1" dirty="0" err="1"/>
              <a:t>juridical</a:t>
            </a:r>
            <a:r>
              <a:rPr lang="cs-CZ" b="1" dirty="0"/>
              <a:t> </a:t>
            </a:r>
            <a:r>
              <a:rPr lang="cs-CZ" b="1" dirty="0" err="1"/>
              <a:t>act</a:t>
            </a:r>
            <a:r>
              <a:rPr lang="en-US" dirty="0"/>
              <a:t> (private-law </a:t>
            </a:r>
            <a:r>
              <a:rPr lang="cs-CZ" dirty="0" err="1"/>
              <a:t>legal</a:t>
            </a:r>
            <a:r>
              <a:rPr lang="cs-CZ" dirty="0"/>
              <a:t> </a:t>
            </a:r>
            <a:r>
              <a:rPr lang="en-US" dirty="0"/>
              <a:t>title)</a:t>
            </a:r>
          </a:p>
          <a:p>
            <a:pPr algn="just"/>
            <a:endParaRPr lang="cs-CZ" b="1" dirty="0"/>
          </a:p>
          <a:p>
            <a:pPr algn="just"/>
            <a:r>
              <a:rPr lang="cs-CZ" b="1" dirty="0">
                <a:solidFill>
                  <a:schemeClr val="accent1"/>
                </a:solidFill>
              </a:rPr>
              <a:t>X</a:t>
            </a:r>
          </a:p>
          <a:p>
            <a:pPr algn="just"/>
            <a:endParaRPr lang="cs-CZ" b="1" dirty="0"/>
          </a:p>
          <a:p>
            <a:pPr algn="just"/>
            <a:r>
              <a:rPr lang="cs-CZ" b="1" dirty="0"/>
              <a:t>s</a:t>
            </a:r>
            <a:r>
              <a:rPr lang="en-US" b="1" dirty="0" err="1"/>
              <a:t>tatute</a:t>
            </a:r>
            <a:r>
              <a:rPr lang="en-US" dirty="0"/>
              <a:t> (public-law </a:t>
            </a:r>
            <a:r>
              <a:rPr lang="cs-CZ" dirty="0" err="1"/>
              <a:t>legal</a:t>
            </a:r>
            <a:r>
              <a:rPr lang="cs-CZ" dirty="0"/>
              <a:t> </a:t>
            </a:r>
            <a:r>
              <a:rPr lang="en-US" dirty="0"/>
              <a:t>title)</a:t>
            </a:r>
          </a:p>
          <a:p>
            <a:pPr algn="just"/>
            <a:r>
              <a:rPr lang="cs-CZ" b="1" dirty="0"/>
              <a:t>c</a:t>
            </a:r>
            <a:r>
              <a:rPr lang="en-US" b="1" dirty="0" err="1"/>
              <a:t>ourt</a:t>
            </a:r>
            <a:r>
              <a:rPr lang="en-US" b="1" dirty="0"/>
              <a:t> decision</a:t>
            </a:r>
            <a:r>
              <a:rPr lang="en-US" dirty="0"/>
              <a:t> (public-law </a:t>
            </a:r>
            <a:r>
              <a:rPr lang="cs-CZ" dirty="0" err="1"/>
              <a:t>legal</a:t>
            </a:r>
            <a:r>
              <a:rPr lang="cs-CZ" dirty="0"/>
              <a:t> </a:t>
            </a:r>
            <a:r>
              <a:rPr lang="en-US" dirty="0"/>
              <a:t>title)</a:t>
            </a:r>
          </a:p>
        </p:txBody>
      </p:sp>
    </p:spTree>
    <p:extLst>
      <p:ext uri="{BB962C8B-B14F-4D97-AF65-F5344CB8AC3E}">
        <p14:creationId xmlns:p14="http://schemas.microsoft.com/office/powerpoint/2010/main" val="239969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Concept</a:t>
            </a:r>
            <a:r>
              <a:rPr lang="cs-CZ" dirty="0"/>
              <a:t> </a:t>
            </a:r>
            <a:r>
              <a:rPr lang="cs-CZ" dirty="0" err="1"/>
              <a:t>of</a:t>
            </a:r>
            <a:r>
              <a:rPr lang="cs-CZ" dirty="0"/>
              <a:t> </a:t>
            </a:r>
            <a:r>
              <a:rPr lang="cs-CZ" dirty="0" err="1"/>
              <a:t>Representation</a:t>
            </a:r>
            <a:endParaRPr lang="en-US"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52AFC-6AA8-B6E2-895E-4368B66AAFF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211530-1B6A-631D-1DC3-BA84F4172DD6}"/>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B1F9BC3E-0ED1-FB57-5110-B87B7B7D69CE}"/>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endParaRPr lang="cs-CZ" b="1" dirty="0"/>
          </a:p>
          <a:p>
            <a:pPr algn="just"/>
            <a:r>
              <a:rPr lang="en-US" dirty="0"/>
              <a:t>If so stipulated by the parties, one represents the other as an agent to the stipulated extent.</a:t>
            </a:r>
            <a:r>
              <a:rPr lang="cs-CZ" dirty="0"/>
              <a:t> </a:t>
            </a:r>
            <a:r>
              <a:rPr lang="en-US" dirty="0"/>
              <a:t>(</a:t>
            </a:r>
            <a:r>
              <a:rPr lang="cs-CZ" dirty="0" err="1"/>
              <a:t>Sect</a:t>
            </a:r>
            <a:r>
              <a:rPr lang="cs-CZ" dirty="0"/>
              <a:t>.</a:t>
            </a:r>
            <a:r>
              <a:rPr lang="en-US" dirty="0"/>
              <a:t> 441</a:t>
            </a:r>
            <a:r>
              <a:rPr lang="cs-CZ" dirty="0"/>
              <a:t> para 1</a:t>
            </a:r>
            <a:r>
              <a:rPr lang="en-US" dirty="0"/>
              <a:t>)</a:t>
            </a:r>
          </a:p>
          <a:p>
            <a:pPr algn="just"/>
            <a:endParaRPr lang="cs-CZ" dirty="0"/>
          </a:p>
          <a:p>
            <a:pPr algn="just"/>
            <a:r>
              <a:rPr lang="en-US" dirty="0"/>
              <a:t>►</a:t>
            </a:r>
            <a:r>
              <a:rPr lang="en-US" b="1" dirty="0"/>
              <a:t> </a:t>
            </a:r>
            <a:r>
              <a:rPr lang="cs-CZ" dirty="0"/>
              <a:t>b</a:t>
            </a:r>
            <a:r>
              <a:rPr lang="en-US" dirty="0" err="1"/>
              <a:t>ilateral</a:t>
            </a:r>
            <a:r>
              <a:rPr lang="en-US" dirty="0"/>
              <a:t> </a:t>
            </a:r>
            <a:r>
              <a:rPr lang="cs-CZ" dirty="0" err="1"/>
              <a:t>juridical</a:t>
            </a:r>
            <a:r>
              <a:rPr lang="en-US" dirty="0"/>
              <a:t> act</a:t>
            </a:r>
          </a:p>
          <a:p>
            <a:pPr algn="just"/>
            <a:r>
              <a:rPr lang="en-US" dirty="0"/>
              <a:t>►</a:t>
            </a:r>
            <a:r>
              <a:rPr lang="en-US" b="1" dirty="0"/>
              <a:t> </a:t>
            </a:r>
            <a:r>
              <a:rPr lang="cs-CZ" dirty="0"/>
              <a:t>e</a:t>
            </a:r>
            <a:r>
              <a:rPr lang="en-US" dirty="0" err="1"/>
              <a:t>xpression</a:t>
            </a:r>
            <a:r>
              <a:rPr lang="en-US" dirty="0"/>
              <a:t> of </a:t>
            </a:r>
            <a:r>
              <a:rPr lang="en-US" b="1" dirty="0"/>
              <a:t>autonomy of will</a:t>
            </a:r>
          </a:p>
          <a:p>
            <a:pPr algn="just"/>
            <a:r>
              <a:rPr lang="en-US" dirty="0"/>
              <a:t>►</a:t>
            </a:r>
            <a:r>
              <a:rPr lang="en-US" b="1" dirty="0"/>
              <a:t> </a:t>
            </a:r>
            <a:r>
              <a:rPr lang="cs-CZ" dirty="0"/>
              <a:t>v</a:t>
            </a:r>
            <a:r>
              <a:rPr lang="en-US" dirty="0" err="1"/>
              <a:t>oluntary</a:t>
            </a:r>
            <a:r>
              <a:rPr lang="en-US" dirty="0"/>
              <a:t> representation</a:t>
            </a:r>
          </a:p>
          <a:p>
            <a:pPr algn="just"/>
            <a:endParaRPr lang="cs-CZ" dirty="0"/>
          </a:p>
          <a:p>
            <a:pPr algn="just"/>
            <a:r>
              <a:rPr lang="en-US" dirty="0"/>
              <a:t>►</a:t>
            </a:r>
            <a:r>
              <a:rPr lang="en-US" b="1" dirty="0"/>
              <a:t> </a:t>
            </a:r>
            <a:r>
              <a:rPr lang="cs-CZ" dirty="0" err="1"/>
              <a:t>sometimes</a:t>
            </a:r>
            <a:r>
              <a:rPr lang="cs-CZ" dirty="0"/>
              <a:t> </a:t>
            </a:r>
            <a:r>
              <a:rPr lang="cs-CZ" dirty="0" err="1"/>
              <a:t>called</a:t>
            </a:r>
            <a:r>
              <a:rPr lang="cs-CZ" dirty="0"/>
              <a:t> „r</a:t>
            </a:r>
            <a:r>
              <a:rPr lang="en-US" dirty="0" err="1"/>
              <a:t>epresentation</a:t>
            </a:r>
            <a:r>
              <a:rPr lang="en-US" dirty="0"/>
              <a:t> based on power of attorney</a:t>
            </a:r>
            <a:r>
              <a:rPr lang="cs-CZ" dirty="0"/>
              <a:t>“ (</a:t>
            </a:r>
            <a:r>
              <a:rPr lang="cs-CZ" dirty="0" err="1"/>
              <a:t>this</a:t>
            </a:r>
            <a:r>
              <a:rPr lang="cs-CZ" dirty="0"/>
              <a:t> </a:t>
            </a:r>
            <a:r>
              <a:rPr lang="cs-CZ" dirty="0" err="1"/>
              <a:t>is</a:t>
            </a:r>
            <a:r>
              <a:rPr lang="cs-CZ" dirty="0"/>
              <a:t> not </a:t>
            </a:r>
            <a:r>
              <a:rPr lang="cs-CZ" dirty="0" err="1"/>
              <a:t>precise</a:t>
            </a:r>
            <a:r>
              <a:rPr lang="cs-CZ" dirty="0"/>
              <a:t>, </a:t>
            </a:r>
            <a:r>
              <a:rPr lang="cs-CZ" dirty="0" err="1"/>
              <a:t>see</a:t>
            </a:r>
            <a:r>
              <a:rPr lang="cs-CZ" dirty="0"/>
              <a:t> </a:t>
            </a:r>
            <a:r>
              <a:rPr lang="cs-CZ" dirty="0" err="1"/>
              <a:t>bellow</a:t>
            </a:r>
            <a:r>
              <a:rPr lang="cs-CZ" dirty="0"/>
              <a:t>)</a:t>
            </a:r>
            <a:endParaRPr lang="en-US" dirty="0"/>
          </a:p>
        </p:txBody>
      </p:sp>
    </p:spTree>
    <p:extLst>
      <p:ext uri="{BB962C8B-B14F-4D97-AF65-F5344CB8AC3E}">
        <p14:creationId xmlns:p14="http://schemas.microsoft.com/office/powerpoint/2010/main" val="314366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356D9-A6EE-469E-6F1A-CA58CD4A16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9005FC2-336A-9C58-25FC-495AB00CD884}"/>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D7BC9D3A-001C-A13C-F81A-3FE8F2B7B49C}"/>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endParaRPr lang="cs-CZ" b="1" dirty="0"/>
          </a:p>
          <a:p>
            <a:pPr algn="just"/>
            <a:r>
              <a:rPr lang="en-US" dirty="0"/>
              <a:t>The principal shall state the scope of </a:t>
            </a:r>
            <a:r>
              <a:rPr lang="en-US" b="1" dirty="0"/>
              <a:t>the authority to represent </a:t>
            </a:r>
            <a:r>
              <a:rPr lang="en-US" b="1" dirty="0">
                <a:solidFill>
                  <a:schemeClr val="accent1"/>
                </a:solidFill>
              </a:rPr>
              <a:t>in a power of attorney</a:t>
            </a:r>
            <a:r>
              <a:rPr lang="en-US" dirty="0"/>
              <a:t>.</a:t>
            </a:r>
            <a:r>
              <a:rPr lang="cs-CZ" dirty="0"/>
              <a:t> </a:t>
            </a:r>
          </a:p>
          <a:p>
            <a:pPr algn="just"/>
            <a:r>
              <a:rPr lang="cs-CZ" dirty="0"/>
              <a:t>(</a:t>
            </a:r>
            <a:r>
              <a:rPr lang="cs-CZ" dirty="0" err="1"/>
              <a:t>Sect</a:t>
            </a:r>
            <a:r>
              <a:rPr lang="cs-CZ" dirty="0"/>
              <a:t>. 441 para 2)</a:t>
            </a:r>
          </a:p>
          <a:p>
            <a:pPr algn="just"/>
            <a:endParaRPr lang="cs-CZ" dirty="0"/>
          </a:p>
          <a:p>
            <a:pPr algn="just"/>
            <a:r>
              <a:rPr lang="cs-CZ" b="1" dirty="0" err="1"/>
              <a:t>Authority</a:t>
            </a:r>
            <a:r>
              <a:rPr lang="cs-CZ" b="1" dirty="0"/>
              <a:t> to </a:t>
            </a:r>
            <a:r>
              <a:rPr lang="cs-CZ" b="1" dirty="0" err="1"/>
              <a:t>represent</a:t>
            </a:r>
            <a:r>
              <a:rPr lang="cs-CZ" b="1" dirty="0"/>
              <a:t> </a:t>
            </a:r>
            <a:r>
              <a:rPr lang="cs-CZ" dirty="0" err="1"/>
              <a:t>is</a:t>
            </a:r>
            <a:r>
              <a:rPr lang="cs-CZ" dirty="0"/>
              <a:t> </a:t>
            </a:r>
            <a:r>
              <a:rPr lang="cs-CZ" b="1" dirty="0">
                <a:solidFill>
                  <a:srgbClr val="FF0000"/>
                </a:solidFill>
              </a:rPr>
              <a:t>not </a:t>
            </a:r>
            <a:r>
              <a:rPr lang="cs-CZ" b="1" dirty="0" err="1">
                <a:solidFill>
                  <a:srgbClr val="FF0000"/>
                </a:solidFill>
              </a:rPr>
              <a:t>acquired</a:t>
            </a:r>
            <a:r>
              <a:rPr lang="cs-CZ" dirty="0"/>
              <a:t> by a </a:t>
            </a:r>
            <a:r>
              <a:rPr lang="cs-CZ" dirty="0" err="1"/>
              <a:t>power</a:t>
            </a:r>
            <a:r>
              <a:rPr lang="cs-CZ" dirty="0"/>
              <a:t> </a:t>
            </a:r>
            <a:r>
              <a:rPr lang="cs-CZ" dirty="0" err="1"/>
              <a:t>of</a:t>
            </a:r>
            <a:r>
              <a:rPr lang="cs-CZ" dirty="0"/>
              <a:t> </a:t>
            </a:r>
            <a:r>
              <a:rPr lang="cs-CZ" dirty="0" err="1"/>
              <a:t>attorney</a:t>
            </a:r>
            <a:r>
              <a:rPr lang="cs-CZ" dirty="0"/>
              <a:t>.</a:t>
            </a:r>
          </a:p>
          <a:p>
            <a:pPr algn="just"/>
            <a:endParaRPr lang="cs-CZ" dirty="0"/>
          </a:p>
          <a:p>
            <a:pPr algn="just"/>
            <a:r>
              <a:rPr lang="cs-CZ" b="1" dirty="0" err="1"/>
              <a:t>Authority</a:t>
            </a:r>
            <a:r>
              <a:rPr lang="cs-CZ" b="1" dirty="0"/>
              <a:t> to </a:t>
            </a:r>
            <a:r>
              <a:rPr lang="cs-CZ" b="1" dirty="0" err="1"/>
              <a:t>represent</a:t>
            </a:r>
            <a:r>
              <a:rPr lang="cs-CZ" b="1" dirty="0"/>
              <a:t> </a:t>
            </a:r>
            <a:r>
              <a:rPr lang="cs-CZ" dirty="0" err="1"/>
              <a:t>is</a:t>
            </a:r>
            <a:r>
              <a:rPr lang="cs-CZ" dirty="0"/>
              <a:t> </a:t>
            </a:r>
            <a:r>
              <a:rPr lang="cs-CZ" dirty="0" err="1"/>
              <a:t>established</a:t>
            </a:r>
            <a:r>
              <a:rPr lang="cs-CZ" dirty="0"/>
              <a:t> in </a:t>
            </a:r>
            <a:r>
              <a:rPr lang="cs-CZ" b="1" dirty="0" err="1"/>
              <a:t>representation</a:t>
            </a:r>
            <a:r>
              <a:rPr lang="cs-CZ" b="1" dirty="0"/>
              <a:t> </a:t>
            </a:r>
            <a:r>
              <a:rPr lang="cs-CZ" b="1" dirty="0" err="1"/>
              <a:t>agreement</a:t>
            </a:r>
            <a:r>
              <a:rPr lang="cs-CZ" b="1" dirty="0"/>
              <a:t> </a:t>
            </a:r>
            <a:r>
              <a:rPr lang="cs-CZ" dirty="0"/>
              <a:t>(e. g. a </a:t>
            </a:r>
            <a:r>
              <a:rPr lang="cs-CZ" dirty="0" err="1"/>
              <a:t>mandate</a:t>
            </a:r>
            <a:r>
              <a:rPr lang="cs-CZ" dirty="0"/>
              <a:t>)</a:t>
            </a:r>
          </a:p>
          <a:p>
            <a:pPr algn="just"/>
            <a:r>
              <a:rPr lang="en-US" dirty="0"/>
              <a:t>= </a:t>
            </a:r>
            <a:r>
              <a:rPr lang="cs-CZ" dirty="0" err="1"/>
              <a:t>agreement</a:t>
            </a:r>
            <a:r>
              <a:rPr lang="cs-CZ" dirty="0"/>
              <a:t> by </a:t>
            </a:r>
            <a:r>
              <a:rPr lang="cs-CZ" dirty="0" err="1"/>
              <a:t>which</a:t>
            </a:r>
            <a:r>
              <a:rPr lang="cs-CZ" dirty="0"/>
              <a:t> </a:t>
            </a:r>
            <a:r>
              <a:rPr lang="en-US" dirty="0"/>
              <a:t>the agent acquires the legal </a:t>
            </a:r>
            <a:r>
              <a:rPr lang="cs-CZ" dirty="0" err="1"/>
              <a:t>authority</a:t>
            </a:r>
            <a:r>
              <a:rPr lang="cs-CZ" dirty="0"/>
              <a:t> (</a:t>
            </a:r>
            <a:r>
              <a:rPr lang="cs-CZ" dirty="0" err="1"/>
              <a:t>powewer</a:t>
            </a:r>
            <a:r>
              <a:rPr lang="cs-CZ" dirty="0"/>
              <a:t>, „</a:t>
            </a:r>
            <a:r>
              <a:rPr lang="cs-CZ" dirty="0" err="1"/>
              <a:t>force</a:t>
            </a:r>
            <a:r>
              <a:rPr lang="cs-CZ" dirty="0"/>
              <a:t>“)</a:t>
            </a:r>
            <a:r>
              <a:rPr lang="en-US" dirty="0"/>
              <a:t> to act in the name of the principal </a:t>
            </a:r>
            <a:r>
              <a:rPr lang="cs-CZ" dirty="0"/>
              <a:t>and </a:t>
            </a:r>
            <a:r>
              <a:rPr lang="en-US" dirty="0"/>
              <a:t>with direct effects for the principal</a:t>
            </a:r>
          </a:p>
        </p:txBody>
      </p:sp>
    </p:spTree>
    <p:extLst>
      <p:ext uri="{BB962C8B-B14F-4D97-AF65-F5344CB8AC3E}">
        <p14:creationId xmlns:p14="http://schemas.microsoft.com/office/powerpoint/2010/main" val="577159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A2BBC-808F-12CF-A766-54B52EDC0AF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692B01-12DB-4249-BBD0-7EA0E09290BA}"/>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474DB46D-4D69-4333-D151-62885138AEF2}"/>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endParaRPr lang="cs-CZ" b="1" dirty="0"/>
          </a:p>
          <a:p>
            <a:pPr algn="just"/>
            <a:r>
              <a:rPr lang="en-US" b="1" dirty="0"/>
              <a:t>Power of Attorney</a:t>
            </a:r>
            <a:r>
              <a:rPr lang="cs-CZ" b="1" dirty="0"/>
              <a:t> (</a:t>
            </a:r>
            <a:r>
              <a:rPr lang="cs-CZ" b="1" dirty="0" err="1"/>
              <a:t>two</a:t>
            </a:r>
            <a:r>
              <a:rPr lang="cs-CZ" b="1" dirty="0"/>
              <a:t> </a:t>
            </a:r>
            <a:r>
              <a:rPr lang="cs-CZ" b="1" dirty="0" err="1"/>
              <a:t>meanings</a:t>
            </a:r>
            <a:r>
              <a:rPr lang="cs-CZ" b="1" dirty="0"/>
              <a:t> in Czech):</a:t>
            </a:r>
            <a:endParaRPr lang="en-US" b="1" dirty="0"/>
          </a:p>
          <a:p>
            <a:pPr algn="just"/>
            <a:endParaRPr lang="en-US" b="1" dirty="0"/>
          </a:p>
          <a:p>
            <a:pPr algn="just"/>
            <a:r>
              <a:rPr lang="cs-CZ" b="1" dirty="0"/>
              <a:t>1) l</a:t>
            </a:r>
            <a:r>
              <a:rPr lang="en-US" b="1" dirty="0" err="1"/>
              <a:t>egally</a:t>
            </a:r>
            <a:r>
              <a:rPr lang="en-US" b="1" dirty="0"/>
              <a:t> granted </a:t>
            </a:r>
            <a:r>
              <a:rPr lang="cs-CZ" b="1" dirty="0" err="1"/>
              <a:t>authority</a:t>
            </a:r>
            <a:r>
              <a:rPr lang="cs-CZ" b="1" dirty="0"/>
              <a:t> (</a:t>
            </a:r>
            <a:r>
              <a:rPr lang="en-US" b="1" dirty="0"/>
              <a:t>power</a:t>
            </a:r>
            <a:r>
              <a:rPr lang="cs-CZ" b="1" dirty="0"/>
              <a:t>, „</a:t>
            </a:r>
            <a:r>
              <a:rPr lang="cs-CZ" b="1" dirty="0" err="1"/>
              <a:t>force</a:t>
            </a:r>
            <a:r>
              <a:rPr lang="cs-CZ" b="1" dirty="0"/>
              <a:t>“)</a:t>
            </a:r>
            <a:r>
              <a:rPr lang="en-US" b="1" dirty="0"/>
              <a:t> to act in the name of another with </a:t>
            </a:r>
            <a:r>
              <a:rPr lang="cs-CZ" b="1" dirty="0" err="1"/>
              <a:t>dirct</a:t>
            </a:r>
            <a:r>
              <a:rPr lang="cs-CZ" b="1" dirty="0"/>
              <a:t> </a:t>
            </a:r>
            <a:r>
              <a:rPr lang="en-US" b="1" dirty="0"/>
              <a:t>effects for that person</a:t>
            </a:r>
          </a:p>
          <a:p>
            <a:pPr algn="just"/>
            <a:r>
              <a:rPr lang="en-US" dirty="0"/>
              <a:t>Civil Code </a:t>
            </a:r>
            <a:r>
              <a:rPr lang="cs-CZ" dirty="0" err="1"/>
              <a:t>correct</a:t>
            </a:r>
            <a:r>
              <a:rPr lang="cs-CZ" dirty="0"/>
              <a:t> </a:t>
            </a:r>
            <a:r>
              <a:rPr lang="en-US" dirty="0"/>
              <a:t>term: authority</a:t>
            </a:r>
            <a:r>
              <a:rPr lang="cs-CZ" dirty="0"/>
              <a:t> (NOT </a:t>
            </a:r>
            <a:r>
              <a:rPr lang="cs-CZ" dirty="0" err="1"/>
              <a:t>power</a:t>
            </a:r>
            <a:r>
              <a:rPr lang="cs-CZ" dirty="0"/>
              <a:t> </a:t>
            </a:r>
            <a:r>
              <a:rPr lang="cs-CZ" dirty="0" err="1"/>
              <a:t>of</a:t>
            </a:r>
            <a:r>
              <a:rPr lang="cs-CZ" dirty="0"/>
              <a:t> </a:t>
            </a:r>
            <a:r>
              <a:rPr lang="cs-CZ" dirty="0" err="1"/>
              <a:t>attorney</a:t>
            </a:r>
            <a:r>
              <a:rPr lang="cs-CZ" dirty="0"/>
              <a:t>)</a:t>
            </a:r>
            <a:endParaRPr lang="en-US" dirty="0"/>
          </a:p>
          <a:p>
            <a:pPr algn="just"/>
            <a:endParaRPr lang="cs-CZ" b="1" dirty="0"/>
          </a:p>
          <a:p>
            <a:pPr algn="just"/>
            <a:r>
              <a:rPr lang="cs-CZ" b="1" dirty="0"/>
              <a:t>2) „c</a:t>
            </a:r>
            <a:r>
              <a:rPr lang="en-US" b="1" dirty="0" err="1"/>
              <a:t>ertificate</a:t>
            </a:r>
            <a:r>
              <a:rPr lang="cs-CZ" b="1" dirty="0"/>
              <a:t>“</a:t>
            </a:r>
            <a:r>
              <a:rPr lang="en-US" b="1" dirty="0"/>
              <a:t> </a:t>
            </a:r>
            <a:r>
              <a:rPr lang="cs-CZ" b="1" dirty="0" err="1"/>
              <a:t>about</a:t>
            </a:r>
            <a:r>
              <a:rPr lang="cs-CZ" b="1" dirty="0"/>
              <a:t> </a:t>
            </a:r>
            <a:r>
              <a:rPr lang="cs-CZ" b="1" dirty="0" err="1"/>
              <a:t>authority</a:t>
            </a:r>
            <a:r>
              <a:rPr lang="cs-CZ" b="1" dirty="0"/>
              <a:t> (é e</a:t>
            </a:r>
            <a:r>
              <a:rPr lang="en-US" b="1" dirty="0" err="1"/>
              <a:t>vidence</a:t>
            </a:r>
            <a:r>
              <a:rPr lang="en-US" b="1" dirty="0"/>
              <a:t> of item 1)</a:t>
            </a:r>
          </a:p>
          <a:p>
            <a:pPr algn="just"/>
            <a:r>
              <a:rPr lang="en-US" dirty="0"/>
              <a:t>Civil Code </a:t>
            </a:r>
            <a:r>
              <a:rPr lang="cs-CZ" dirty="0" err="1"/>
              <a:t>correct</a:t>
            </a:r>
            <a:r>
              <a:rPr lang="cs-CZ" dirty="0"/>
              <a:t> </a:t>
            </a:r>
            <a:r>
              <a:rPr lang="en-US" dirty="0"/>
              <a:t>term: power of attorney</a:t>
            </a:r>
          </a:p>
        </p:txBody>
      </p:sp>
    </p:spTree>
    <p:extLst>
      <p:ext uri="{BB962C8B-B14F-4D97-AF65-F5344CB8AC3E}">
        <p14:creationId xmlns:p14="http://schemas.microsoft.com/office/powerpoint/2010/main" val="692420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92BD-4EF5-A8E6-EA23-CCC49F1B67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389D459-A732-4D53-654C-643459F3C2F3}"/>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53D2120D-0B50-BF20-4096-4810EFFA3415}"/>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endParaRPr lang="cs-CZ" b="1" dirty="0"/>
          </a:p>
          <a:p>
            <a:pPr algn="just"/>
            <a:r>
              <a:rPr lang="en-US" b="1" dirty="0"/>
              <a:t>Power of Attorney:</a:t>
            </a:r>
          </a:p>
          <a:p>
            <a:pPr algn="just"/>
            <a:r>
              <a:rPr lang="en-US" dirty="0"/>
              <a:t>► </a:t>
            </a:r>
            <a:r>
              <a:rPr lang="cs-CZ" b="1" dirty="0"/>
              <a:t>c</a:t>
            </a:r>
            <a:r>
              <a:rPr lang="en-US" b="1" dirty="0" err="1"/>
              <a:t>ertifies</a:t>
            </a:r>
            <a:r>
              <a:rPr lang="en-US" dirty="0"/>
              <a:t> existence and scope of authority</a:t>
            </a:r>
            <a:r>
              <a:rPr lang="cs-CZ" dirty="0"/>
              <a:t> (to </a:t>
            </a:r>
            <a:r>
              <a:rPr lang="cs-CZ" dirty="0" err="1"/>
              <a:t>represent</a:t>
            </a:r>
            <a:r>
              <a:rPr lang="cs-CZ" dirty="0"/>
              <a:t>)</a:t>
            </a:r>
            <a:endParaRPr lang="en-US" dirty="0"/>
          </a:p>
          <a:p>
            <a:pPr algn="just"/>
            <a:r>
              <a:rPr lang="en-US" dirty="0"/>
              <a:t>►</a:t>
            </a:r>
            <a:r>
              <a:rPr lang="en-US" b="1" dirty="0"/>
              <a:t> </a:t>
            </a:r>
            <a:r>
              <a:rPr lang="cs-CZ" b="1" dirty="0">
                <a:solidFill>
                  <a:srgbClr val="FF0000"/>
                </a:solidFill>
              </a:rPr>
              <a:t>d</a:t>
            </a:r>
            <a:r>
              <a:rPr lang="en-US" b="1" dirty="0" err="1">
                <a:solidFill>
                  <a:srgbClr val="FF0000"/>
                </a:solidFill>
              </a:rPr>
              <a:t>oes</a:t>
            </a:r>
            <a:r>
              <a:rPr lang="en-US" b="1" dirty="0">
                <a:solidFill>
                  <a:srgbClr val="FF0000"/>
                </a:solidFill>
              </a:rPr>
              <a:t> not create</a:t>
            </a:r>
            <a:r>
              <a:rPr lang="en-US" b="1" dirty="0"/>
              <a:t> authority</a:t>
            </a:r>
            <a:r>
              <a:rPr lang="cs-CZ" b="1" dirty="0"/>
              <a:t> (to </a:t>
            </a:r>
            <a:r>
              <a:rPr lang="cs-CZ" b="1" dirty="0" err="1"/>
              <a:t>represent</a:t>
            </a:r>
            <a:r>
              <a:rPr lang="cs-CZ" b="1" dirty="0"/>
              <a:t>)</a:t>
            </a:r>
          </a:p>
          <a:p>
            <a:pPr algn="just"/>
            <a:r>
              <a:rPr lang="en-US" dirty="0"/>
              <a:t>►</a:t>
            </a:r>
            <a:r>
              <a:rPr lang="cs-CZ" dirty="0"/>
              <a:t> </a:t>
            </a:r>
            <a:r>
              <a:rPr lang="en-US" dirty="0"/>
              <a:t>only communicates information about it</a:t>
            </a:r>
          </a:p>
          <a:p>
            <a:pPr algn="just"/>
            <a:endParaRPr lang="cs-CZ" b="1" dirty="0"/>
          </a:p>
          <a:p>
            <a:pPr algn="just"/>
            <a:r>
              <a:rPr lang="en-US" dirty="0"/>
              <a:t>► </a:t>
            </a:r>
            <a:r>
              <a:rPr lang="cs-CZ" dirty="0"/>
              <a:t>c</a:t>
            </a:r>
            <a:r>
              <a:rPr lang="en-US" dirty="0" err="1"/>
              <a:t>urrent</a:t>
            </a:r>
            <a:r>
              <a:rPr lang="en-US" dirty="0"/>
              <a:t> doctrine rejects classification as a </a:t>
            </a:r>
            <a:r>
              <a:rPr lang="cs-CZ" dirty="0" err="1"/>
              <a:t>juridical</a:t>
            </a:r>
            <a:r>
              <a:rPr lang="cs-CZ" dirty="0"/>
              <a:t> </a:t>
            </a:r>
            <a:r>
              <a:rPr lang="en-US" dirty="0"/>
              <a:t>act</a:t>
            </a:r>
          </a:p>
          <a:p>
            <a:pPr algn="just"/>
            <a:r>
              <a:rPr lang="en-US" dirty="0"/>
              <a:t>► </a:t>
            </a:r>
            <a:r>
              <a:rPr lang="cs-CZ" dirty="0"/>
              <a:t>d</a:t>
            </a:r>
            <a:r>
              <a:rPr lang="en-US" dirty="0" err="1"/>
              <a:t>oes</a:t>
            </a:r>
            <a:r>
              <a:rPr lang="en-US" dirty="0"/>
              <a:t> not meet definitional features of a </a:t>
            </a:r>
            <a:r>
              <a:rPr lang="cs-CZ" dirty="0" err="1"/>
              <a:t>juridical</a:t>
            </a:r>
            <a:r>
              <a:rPr lang="en-US" dirty="0"/>
              <a:t> act</a:t>
            </a:r>
          </a:p>
          <a:p>
            <a:pPr algn="just"/>
            <a:r>
              <a:rPr lang="en-US" dirty="0"/>
              <a:t>►</a:t>
            </a:r>
            <a:r>
              <a:rPr lang="en-US" b="1" dirty="0"/>
              <a:t> </a:t>
            </a:r>
            <a:r>
              <a:rPr lang="cs-CZ" b="1" dirty="0"/>
              <a:t>„</a:t>
            </a:r>
            <a:r>
              <a:rPr lang="en-US" b="1" dirty="0"/>
              <a:t>Act analogous to a </a:t>
            </a:r>
            <a:r>
              <a:rPr lang="cs-CZ" b="1" dirty="0" err="1"/>
              <a:t>juridical</a:t>
            </a:r>
            <a:r>
              <a:rPr lang="en-US" b="1" dirty="0"/>
              <a:t> act</a:t>
            </a:r>
            <a:r>
              <a:rPr lang="cs-CZ" b="1" dirty="0"/>
              <a:t>“</a:t>
            </a:r>
            <a:endParaRPr lang="en-US" b="1" dirty="0"/>
          </a:p>
          <a:p>
            <a:pPr algn="just"/>
            <a:r>
              <a:rPr lang="en-US" dirty="0"/>
              <a:t>► </a:t>
            </a:r>
            <a:r>
              <a:rPr lang="cs-CZ" dirty="0"/>
              <a:t>r</a:t>
            </a:r>
            <a:r>
              <a:rPr lang="en-US" dirty="0"/>
              <a:t>ules on legal acts apply by analogy</a:t>
            </a:r>
          </a:p>
        </p:txBody>
      </p:sp>
    </p:spTree>
    <p:extLst>
      <p:ext uri="{BB962C8B-B14F-4D97-AF65-F5344CB8AC3E}">
        <p14:creationId xmlns:p14="http://schemas.microsoft.com/office/powerpoint/2010/main" val="167944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6F945-0F80-B749-EFE7-3693D92129C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DAB7622-A470-3BB8-19A5-1E8FF4FDD27B}"/>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E69182D2-506D-2CFC-ACDF-233D84B2844C}"/>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Contractual</a:t>
            </a:r>
            <a:r>
              <a:rPr lang="cs-CZ" b="1" dirty="0"/>
              <a:t> </a:t>
            </a:r>
            <a:r>
              <a:rPr lang="cs-CZ" b="1" dirty="0" err="1"/>
              <a:t>Representation</a:t>
            </a:r>
            <a:endParaRPr lang="en-US" b="1" dirty="0"/>
          </a:p>
          <a:p>
            <a:pPr algn="just"/>
            <a:endParaRPr lang="cs-CZ" b="1" dirty="0"/>
          </a:p>
          <a:p>
            <a:pPr algn="just"/>
            <a:r>
              <a:rPr lang="cs-CZ" b="1" dirty="0" err="1"/>
              <a:t>mandate</a:t>
            </a:r>
            <a:r>
              <a:rPr lang="cs-CZ" b="1" dirty="0"/>
              <a:t> </a:t>
            </a:r>
            <a:r>
              <a:rPr lang="cs-CZ" b="1" dirty="0">
                <a:solidFill>
                  <a:schemeClr val="accent1"/>
                </a:solidFill>
              </a:rPr>
              <a:t>X</a:t>
            </a:r>
            <a:r>
              <a:rPr lang="cs-CZ" b="1" dirty="0"/>
              <a:t> </a:t>
            </a:r>
            <a:r>
              <a:rPr lang="cs-CZ" b="1" dirty="0" err="1"/>
              <a:t>representation</a:t>
            </a:r>
            <a:r>
              <a:rPr lang="cs-CZ" b="1" dirty="0"/>
              <a:t> </a:t>
            </a:r>
            <a:r>
              <a:rPr lang="cs-CZ" b="1" dirty="0" err="1"/>
              <a:t>agreement</a:t>
            </a:r>
            <a:r>
              <a:rPr lang="cs-CZ" b="1" dirty="0"/>
              <a:t> </a:t>
            </a:r>
            <a:r>
              <a:rPr lang="cs-CZ" b="1" dirty="0">
                <a:solidFill>
                  <a:schemeClr val="accent1"/>
                </a:solidFill>
              </a:rPr>
              <a:t>X</a:t>
            </a:r>
            <a:r>
              <a:rPr lang="cs-CZ" b="1" dirty="0"/>
              <a:t> </a:t>
            </a:r>
            <a:r>
              <a:rPr lang="cs-CZ" b="1" dirty="0" err="1"/>
              <a:t>power</a:t>
            </a:r>
            <a:r>
              <a:rPr lang="cs-CZ" b="1" dirty="0"/>
              <a:t> </a:t>
            </a:r>
            <a:r>
              <a:rPr lang="cs-CZ" b="1" dirty="0" err="1"/>
              <a:t>of</a:t>
            </a:r>
            <a:r>
              <a:rPr lang="cs-CZ" b="1" dirty="0"/>
              <a:t> </a:t>
            </a:r>
            <a:r>
              <a:rPr lang="cs-CZ" b="1" dirty="0" err="1"/>
              <a:t>attorney</a:t>
            </a:r>
            <a:endParaRPr lang="cs-CZ" b="1" dirty="0"/>
          </a:p>
          <a:p>
            <a:pPr algn="just"/>
            <a:endParaRPr lang="cs-CZ" b="1" dirty="0"/>
          </a:p>
          <a:p>
            <a:pPr algn="just"/>
            <a:r>
              <a:rPr lang="en-US" b="1" dirty="0"/>
              <a:t>Mandate = obligation, contractual relationship between mandator and mandatary </a:t>
            </a:r>
            <a:r>
              <a:rPr lang="en-US" dirty="0" err="1"/>
              <a:t>mandatary</a:t>
            </a:r>
            <a:r>
              <a:rPr lang="en-US" dirty="0"/>
              <a:t> undertakes to arrange a matter for the mandator (</a:t>
            </a:r>
            <a:r>
              <a:rPr lang="cs-CZ" dirty="0" err="1"/>
              <a:t>Sect</a:t>
            </a:r>
            <a:r>
              <a:rPr lang="cs-CZ" dirty="0"/>
              <a:t>.</a:t>
            </a:r>
            <a:r>
              <a:rPr lang="en-US" dirty="0"/>
              <a:t> 2430 et seq.)</a:t>
            </a:r>
            <a:r>
              <a:rPr lang="cs-CZ" dirty="0"/>
              <a:t>, </a:t>
            </a:r>
            <a:r>
              <a:rPr lang="cs-CZ" dirty="0" err="1"/>
              <a:t>establishes</a:t>
            </a:r>
            <a:r>
              <a:rPr lang="cs-CZ" dirty="0"/>
              <a:t> </a:t>
            </a:r>
            <a:r>
              <a:rPr lang="cs-CZ" b="1" dirty="0" err="1"/>
              <a:t>subjetcive</a:t>
            </a:r>
            <a:r>
              <a:rPr lang="cs-CZ" b="1" dirty="0"/>
              <a:t> </a:t>
            </a:r>
            <a:r>
              <a:rPr lang="cs-CZ" b="1" dirty="0" err="1"/>
              <a:t>right</a:t>
            </a:r>
            <a:r>
              <a:rPr lang="cs-CZ" dirty="0"/>
              <a:t> to to </a:t>
            </a:r>
            <a:r>
              <a:rPr lang="cs-CZ" dirty="0" err="1"/>
              <a:t>interfere</a:t>
            </a:r>
            <a:r>
              <a:rPr lang="cs-CZ" dirty="0"/>
              <a:t> in </a:t>
            </a:r>
            <a:r>
              <a:rPr lang="cs-CZ" dirty="0" err="1"/>
              <a:t>the</a:t>
            </a:r>
            <a:r>
              <a:rPr lang="cs-CZ" dirty="0"/>
              <a:t> </a:t>
            </a:r>
            <a:r>
              <a:rPr lang="cs-CZ" dirty="0" err="1"/>
              <a:t>affairs</a:t>
            </a:r>
            <a:r>
              <a:rPr lang="cs-CZ" dirty="0"/>
              <a:t> </a:t>
            </a:r>
            <a:r>
              <a:rPr lang="cs-CZ" dirty="0" err="1"/>
              <a:t>of</a:t>
            </a:r>
            <a:r>
              <a:rPr lang="cs-CZ" dirty="0"/>
              <a:t> </a:t>
            </a:r>
            <a:r>
              <a:rPr lang="cs-CZ" dirty="0" err="1"/>
              <a:t>the</a:t>
            </a:r>
            <a:r>
              <a:rPr lang="cs-CZ" dirty="0"/>
              <a:t> </a:t>
            </a:r>
            <a:r>
              <a:rPr lang="cs-CZ" dirty="0" err="1"/>
              <a:t>mandator</a:t>
            </a:r>
            <a:r>
              <a:rPr lang="cs-CZ" dirty="0"/>
              <a:t> (has </a:t>
            </a:r>
            <a:r>
              <a:rPr lang="cs-CZ" dirty="0" err="1"/>
              <a:t>effects</a:t>
            </a:r>
            <a:r>
              <a:rPr lang="cs-CZ" dirty="0"/>
              <a:t> in </a:t>
            </a:r>
            <a:r>
              <a:rPr lang="cs-CZ" dirty="0" err="1"/>
              <a:t>realtionship</a:t>
            </a:r>
            <a:r>
              <a:rPr lang="cs-CZ" dirty="0"/>
              <a:t> </a:t>
            </a:r>
            <a:r>
              <a:rPr lang="cs-CZ" dirty="0" err="1"/>
              <a:t>between</a:t>
            </a:r>
            <a:r>
              <a:rPr lang="cs-CZ" dirty="0"/>
              <a:t> </a:t>
            </a:r>
            <a:r>
              <a:rPr lang="cs-CZ" dirty="0" err="1"/>
              <a:t>mandatary</a:t>
            </a:r>
            <a:r>
              <a:rPr lang="cs-CZ" dirty="0"/>
              <a:t> and </a:t>
            </a:r>
            <a:r>
              <a:rPr lang="cs-CZ" dirty="0" err="1"/>
              <a:t>mandator</a:t>
            </a:r>
            <a:r>
              <a:rPr lang="cs-CZ" dirty="0"/>
              <a:t>, i. e. </a:t>
            </a:r>
            <a:r>
              <a:rPr lang="cs-CZ" dirty="0" err="1"/>
              <a:t>between</a:t>
            </a:r>
            <a:r>
              <a:rPr lang="cs-CZ" dirty="0"/>
              <a:t> agent and </a:t>
            </a:r>
            <a:r>
              <a:rPr lang="cs-CZ" dirty="0" err="1"/>
              <a:t>principal</a:t>
            </a:r>
            <a:r>
              <a:rPr lang="cs-CZ" dirty="0"/>
              <a:t>)</a:t>
            </a:r>
          </a:p>
          <a:p>
            <a:pPr algn="just"/>
            <a:endParaRPr lang="cs-CZ" dirty="0"/>
          </a:p>
          <a:p>
            <a:pPr algn="just"/>
            <a:r>
              <a:rPr lang="cs-CZ" b="1" dirty="0" err="1"/>
              <a:t>Representation</a:t>
            </a:r>
            <a:r>
              <a:rPr lang="cs-CZ" b="1" dirty="0"/>
              <a:t> </a:t>
            </a:r>
            <a:r>
              <a:rPr lang="cs-CZ" b="1" dirty="0" err="1"/>
              <a:t>agreement</a:t>
            </a:r>
            <a:r>
              <a:rPr lang="cs-CZ" dirty="0"/>
              <a:t> (</a:t>
            </a:r>
            <a:r>
              <a:rPr lang="cs-CZ" dirty="0" err="1"/>
              <a:t>usually</a:t>
            </a:r>
            <a:r>
              <a:rPr lang="cs-CZ" dirty="0"/>
              <a:t> </a:t>
            </a:r>
            <a:r>
              <a:rPr lang="cs-CZ" dirty="0" err="1"/>
              <a:t>included</a:t>
            </a:r>
            <a:r>
              <a:rPr lang="cs-CZ" dirty="0"/>
              <a:t> in </a:t>
            </a:r>
            <a:r>
              <a:rPr lang="cs-CZ" dirty="0" err="1"/>
              <a:t>mandate</a:t>
            </a:r>
            <a:r>
              <a:rPr lang="cs-CZ" dirty="0"/>
              <a:t> </a:t>
            </a:r>
            <a:r>
              <a:rPr lang="cs-CZ" dirty="0" err="1"/>
              <a:t>contract</a:t>
            </a:r>
            <a:r>
              <a:rPr lang="cs-CZ" dirty="0"/>
              <a:t>) = </a:t>
            </a:r>
            <a:r>
              <a:rPr lang="cs-CZ" dirty="0" err="1"/>
              <a:t>authority</a:t>
            </a:r>
            <a:r>
              <a:rPr lang="cs-CZ" dirty="0"/>
              <a:t> (</a:t>
            </a:r>
            <a:r>
              <a:rPr lang="cs-CZ" dirty="0" err="1"/>
              <a:t>power</a:t>
            </a:r>
            <a:r>
              <a:rPr lang="cs-CZ" dirty="0"/>
              <a:t>, „</a:t>
            </a:r>
            <a:r>
              <a:rPr lang="cs-CZ" dirty="0" err="1"/>
              <a:t>force</a:t>
            </a:r>
            <a:r>
              <a:rPr lang="cs-CZ" dirty="0"/>
              <a:t>“) to </a:t>
            </a:r>
            <a:r>
              <a:rPr lang="cs-CZ" dirty="0" err="1"/>
              <a:t>act</a:t>
            </a:r>
            <a:r>
              <a:rPr lang="cs-CZ" dirty="0"/>
              <a:t> in </a:t>
            </a:r>
            <a:r>
              <a:rPr lang="cs-CZ" dirty="0" err="1"/>
              <a:t>the</a:t>
            </a:r>
            <a:r>
              <a:rPr lang="cs-CZ" dirty="0"/>
              <a:t> </a:t>
            </a:r>
            <a:r>
              <a:rPr lang="cs-CZ" dirty="0" err="1"/>
              <a:t>name</a:t>
            </a:r>
            <a:r>
              <a:rPr lang="cs-CZ" dirty="0"/>
              <a:t> and on </a:t>
            </a:r>
            <a:r>
              <a:rPr lang="cs-CZ" dirty="0" err="1"/>
              <a:t>behalf</a:t>
            </a:r>
            <a:r>
              <a:rPr lang="cs-CZ" dirty="0"/>
              <a:t> </a:t>
            </a:r>
            <a:r>
              <a:rPr lang="cs-CZ" dirty="0" err="1"/>
              <a:t>of</a:t>
            </a:r>
            <a:r>
              <a:rPr lang="cs-CZ" dirty="0"/>
              <a:t> </a:t>
            </a:r>
            <a:r>
              <a:rPr lang="cs-CZ" dirty="0" err="1"/>
              <a:t>other</a:t>
            </a:r>
            <a:r>
              <a:rPr lang="cs-CZ" dirty="0"/>
              <a:t> person (has </a:t>
            </a:r>
            <a:r>
              <a:rPr lang="cs-CZ" dirty="0" err="1"/>
              <a:t>effects</a:t>
            </a:r>
            <a:r>
              <a:rPr lang="cs-CZ" dirty="0"/>
              <a:t> </a:t>
            </a:r>
            <a:r>
              <a:rPr lang="cs-CZ" dirty="0" err="1"/>
              <a:t>towards</a:t>
            </a:r>
            <a:r>
              <a:rPr lang="cs-CZ" dirty="0"/>
              <a:t> </a:t>
            </a:r>
            <a:r>
              <a:rPr lang="cs-CZ" dirty="0" err="1"/>
              <a:t>third</a:t>
            </a:r>
            <a:r>
              <a:rPr lang="cs-CZ" dirty="0"/>
              <a:t> </a:t>
            </a:r>
            <a:r>
              <a:rPr lang="cs-CZ" dirty="0" err="1"/>
              <a:t>parties</a:t>
            </a:r>
            <a:r>
              <a:rPr lang="cs-CZ" dirty="0"/>
              <a:t>), </a:t>
            </a:r>
            <a:r>
              <a:rPr lang="cs-CZ" b="1" dirty="0" err="1"/>
              <a:t>communicated</a:t>
            </a:r>
            <a:r>
              <a:rPr lang="cs-CZ" b="1" dirty="0"/>
              <a:t> in </a:t>
            </a:r>
            <a:r>
              <a:rPr lang="cs-CZ" b="1" dirty="0" err="1"/>
              <a:t>power</a:t>
            </a:r>
            <a:r>
              <a:rPr lang="cs-CZ" b="1" dirty="0"/>
              <a:t> </a:t>
            </a:r>
            <a:r>
              <a:rPr lang="cs-CZ" b="1" dirty="0" err="1"/>
              <a:t>of</a:t>
            </a:r>
            <a:r>
              <a:rPr lang="cs-CZ" b="1" dirty="0"/>
              <a:t> </a:t>
            </a:r>
            <a:r>
              <a:rPr lang="cs-CZ" b="1" dirty="0" err="1"/>
              <a:t>attorney</a:t>
            </a:r>
            <a:endParaRPr lang="cs-CZ" b="1" dirty="0"/>
          </a:p>
        </p:txBody>
      </p:sp>
    </p:spTree>
    <p:extLst>
      <p:ext uri="{BB962C8B-B14F-4D97-AF65-F5344CB8AC3E}">
        <p14:creationId xmlns:p14="http://schemas.microsoft.com/office/powerpoint/2010/main" val="528022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B15C-4E7E-BA56-638E-AFCC9B6B6A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1F1D23-625C-F0F0-007A-2FFF99E33725}"/>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CEA50151-AC75-7A99-2F6F-9CC4ED26ACB0}"/>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r>
              <a:rPr lang="en-US" b="1" dirty="0"/>
              <a:t>Abstract nature of authority (“abstract nature of power of attorney”)</a:t>
            </a:r>
          </a:p>
          <a:p>
            <a:pPr algn="just"/>
            <a:endParaRPr lang="en-US" b="1" dirty="0"/>
          </a:p>
          <a:p>
            <a:pPr algn="just"/>
            <a:r>
              <a:rPr lang="en-US" dirty="0"/>
              <a:t>From the </a:t>
            </a:r>
            <a:r>
              <a:rPr lang="en-US" b="1" dirty="0"/>
              <a:t>difference between the legal relationship established by a m</a:t>
            </a:r>
            <a:r>
              <a:rPr lang="en-US" dirty="0"/>
              <a:t>andate </a:t>
            </a:r>
            <a:r>
              <a:rPr lang="cs-CZ" dirty="0" err="1"/>
              <a:t>contract</a:t>
            </a:r>
            <a:r>
              <a:rPr lang="en-US" dirty="0"/>
              <a:t> (i.e., the </a:t>
            </a:r>
            <a:r>
              <a:rPr lang="en-US" b="1" dirty="0"/>
              <a:t>internal relationship </a:t>
            </a:r>
            <a:r>
              <a:rPr lang="en-US" dirty="0"/>
              <a:t>between the agent and the principal) </a:t>
            </a:r>
            <a:r>
              <a:rPr lang="en-US" b="1" dirty="0"/>
              <a:t>and </a:t>
            </a:r>
            <a:r>
              <a:rPr lang="en-US" b="1" dirty="0">
                <a:solidFill>
                  <a:schemeClr val="accent1"/>
                </a:solidFill>
              </a:rPr>
              <a:t>a power of attorney</a:t>
            </a:r>
            <a:r>
              <a:rPr lang="en-US" b="1" dirty="0"/>
              <a:t> declaring externally the agent's authority to act on behalf of the principal </a:t>
            </a:r>
            <a:r>
              <a:rPr lang="en-US" dirty="0"/>
              <a:t>to the extent specified […] it necessarily follows that the termination of the legal relationship under the mandate agreement cannot be equated with the termination of the legal effects of the power of attorney.</a:t>
            </a:r>
            <a:endParaRPr lang="cs-CZ" dirty="0"/>
          </a:p>
          <a:p>
            <a:pPr algn="just"/>
            <a:endParaRPr lang="cs-CZ" b="1" dirty="0"/>
          </a:p>
          <a:p>
            <a:pPr algn="r"/>
            <a:r>
              <a:rPr lang="cs-CZ" dirty="0"/>
              <a:t>SC </a:t>
            </a:r>
            <a:r>
              <a:rPr lang="en-US" dirty="0"/>
              <a:t>Case No 33 </a:t>
            </a:r>
            <a:r>
              <a:rPr lang="en-US" dirty="0" err="1"/>
              <a:t>Cdo</a:t>
            </a:r>
            <a:r>
              <a:rPr lang="en-US" dirty="0"/>
              <a:t> 4385/2007</a:t>
            </a:r>
            <a:endParaRPr lang="cs-CZ" dirty="0"/>
          </a:p>
        </p:txBody>
      </p:sp>
    </p:spTree>
    <p:extLst>
      <p:ext uri="{BB962C8B-B14F-4D97-AF65-F5344CB8AC3E}">
        <p14:creationId xmlns:p14="http://schemas.microsoft.com/office/powerpoint/2010/main" val="46231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1F28D-B147-5D40-2BD3-784F95143FB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32EDEEB-9853-0145-94CB-9DCA43BC104C}"/>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954E8665-03C0-78F1-B3F9-810F1EA9C37C}"/>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r>
              <a:rPr lang="en-US" b="1" dirty="0"/>
              <a:t>Scope and types of authority:</a:t>
            </a:r>
          </a:p>
          <a:p>
            <a:pPr algn="just"/>
            <a:r>
              <a:rPr lang="cs-CZ" dirty="0"/>
              <a:t>(</a:t>
            </a:r>
            <a:r>
              <a:rPr lang="en-US" dirty="0"/>
              <a:t>“Scope and types of power of attorney”</a:t>
            </a:r>
            <a:r>
              <a:rPr lang="cs-CZ" dirty="0"/>
              <a:t>)</a:t>
            </a:r>
            <a:endParaRPr lang="en-US" dirty="0"/>
          </a:p>
          <a:p>
            <a:pPr algn="just"/>
            <a:endParaRPr lang="cs-CZ" b="1" dirty="0"/>
          </a:p>
          <a:p>
            <a:pPr algn="just"/>
            <a:r>
              <a:rPr lang="en-US" b="1" dirty="0"/>
              <a:t>General</a:t>
            </a:r>
            <a:r>
              <a:rPr lang="cs-CZ" dirty="0"/>
              <a:t> =</a:t>
            </a:r>
            <a:r>
              <a:rPr lang="en-US" dirty="0"/>
              <a:t> All matters of the principal </a:t>
            </a:r>
            <a:endParaRPr lang="cs-CZ" dirty="0"/>
          </a:p>
          <a:p>
            <a:pPr algn="just"/>
            <a:endParaRPr lang="cs-CZ" b="1" dirty="0"/>
          </a:p>
          <a:p>
            <a:pPr algn="just"/>
            <a:r>
              <a:rPr lang="cs-CZ" b="1" dirty="0">
                <a:solidFill>
                  <a:schemeClr val="accent1"/>
                </a:solidFill>
              </a:rPr>
              <a:t>X</a:t>
            </a:r>
          </a:p>
          <a:p>
            <a:pPr algn="just"/>
            <a:endParaRPr lang="cs-CZ" b="1" dirty="0"/>
          </a:p>
          <a:p>
            <a:pPr algn="just"/>
            <a:r>
              <a:rPr lang="cs-CZ" b="1" dirty="0" err="1"/>
              <a:t>Special</a:t>
            </a:r>
            <a:r>
              <a:rPr lang="cs-CZ" dirty="0"/>
              <a:t> = </a:t>
            </a:r>
            <a:r>
              <a:rPr lang="en-US" dirty="0"/>
              <a:t>only certain matters</a:t>
            </a:r>
            <a:endParaRPr lang="cs-CZ" dirty="0"/>
          </a:p>
          <a:p>
            <a:pPr algn="just"/>
            <a:endParaRPr lang="cs-CZ" dirty="0"/>
          </a:p>
          <a:p>
            <a:pPr algn="just"/>
            <a:r>
              <a:rPr lang="cs-CZ" i="1" dirty="0">
                <a:solidFill>
                  <a:srgbClr val="FF0000"/>
                </a:solidFill>
              </a:rPr>
              <a:t>Q.: Try to </a:t>
            </a:r>
            <a:r>
              <a:rPr lang="cs-CZ" i="1" dirty="0" err="1">
                <a:solidFill>
                  <a:srgbClr val="FF0000"/>
                </a:solidFill>
              </a:rPr>
              <a:t>give</a:t>
            </a:r>
            <a:r>
              <a:rPr lang="cs-CZ" i="1" dirty="0">
                <a:solidFill>
                  <a:srgbClr val="FF0000"/>
                </a:solidFill>
              </a:rPr>
              <a:t> </a:t>
            </a:r>
            <a:r>
              <a:rPr lang="cs-CZ" i="1" dirty="0" err="1">
                <a:solidFill>
                  <a:srgbClr val="FF0000"/>
                </a:solidFill>
              </a:rPr>
              <a:t>an</a:t>
            </a:r>
            <a:r>
              <a:rPr lang="cs-CZ" i="1" dirty="0">
                <a:solidFill>
                  <a:srgbClr val="FF0000"/>
                </a:solidFill>
              </a:rPr>
              <a:t> </a:t>
            </a:r>
            <a:r>
              <a:rPr lang="cs-CZ" i="1" dirty="0" err="1">
                <a:solidFill>
                  <a:srgbClr val="FF0000"/>
                </a:solidFill>
              </a:rPr>
              <a:t>example</a:t>
            </a:r>
            <a:r>
              <a:rPr lang="cs-CZ" i="1" dirty="0">
                <a:solidFill>
                  <a:srgbClr val="FF0000"/>
                </a:solidFill>
              </a:rPr>
              <a:t> </a:t>
            </a:r>
            <a:r>
              <a:rPr lang="cs-CZ" i="1" dirty="0" err="1">
                <a:solidFill>
                  <a:srgbClr val="FF0000"/>
                </a:solidFill>
              </a:rPr>
              <a:t>when</a:t>
            </a:r>
            <a:r>
              <a:rPr lang="cs-CZ" i="1" dirty="0">
                <a:solidFill>
                  <a:srgbClr val="FF0000"/>
                </a:solidFill>
              </a:rPr>
              <a:t> </a:t>
            </a:r>
            <a:r>
              <a:rPr lang="cs-CZ" i="1" dirty="0" err="1">
                <a:solidFill>
                  <a:srgbClr val="FF0000"/>
                </a:solidFill>
              </a:rPr>
              <a:t>special</a:t>
            </a:r>
            <a:r>
              <a:rPr lang="cs-CZ" i="1" dirty="0">
                <a:solidFill>
                  <a:srgbClr val="FF0000"/>
                </a:solidFill>
              </a:rPr>
              <a:t> </a:t>
            </a:r>
            <a:r>
              <a:rPr lang="cs-CZ" i="1" dirty="0" err="1">
                <a:solidFill>
                  <a:srgbClr val="FF0000"/>
                </a:solidFill>
              </a:rPr>
              <a:t>power</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attorney</a:t>
            </a:r>
            <a:r>
              <a:rPr lang="cs-CZ" i="1" dirty="0">
                <a:solidFill>
                  <a:srgbClr val="FF0000"/>
                </a:solidFill>
              </a:rPr>
              <a:t> </a:t>
            </a:r>
            <a:r>
              <a:rPr lang="cs-CZ" i="1" dirty="0" err="1">
                <a:solidFill>
                  <a:srgbClr val="FF0000"/>
                </a:solidFill>
              </a:rPr>
              <a:t>is</a:t>
            </a:r>
            <a:r>
              <a:rPr lang="cs-CZ" i="1" dirty="0">
                <a:solidFill>
                  <a:srgbClr val="FF0000"/>
                </a:solidFill>
              </a:rPr>
              <a:t> </a:t>
            </a:r>
            <a:r>
              <a:rPr lang="cs-CZ" i="1" dirty="0" err="1">
                <a:solidFill>
                  <a:srgbClr val="FF0000"/>
                </a:solidFill>
              </a:rPr>
              <a:t>required</a:t>
            </a:r>
            <a:r>
              <a:rPr lang="cs-CZ" i="1" dirty="0">
                <a:solidFill>
                  <a:srgbClr val="FF0000"/>
                </a:solidFill>
              </a:rPr>
              <a:t>.</a:t>
            </a:r>
            <a:endParaRPr lang="en-US" i="1" dirty="0">
              <a:solidFill>
                <a:srgbClr val="FF0000"/>
              </a:solidFill>
            </a:endParaRPr>
          </a:p>
        </p:txBody>
      </p:sp>
    </p:spTree>
    <p:extLst>
      <p:ext uri="{BB962C8B-B14F-4D97-AF65-F5344CB8AC3E}">
        <p14:creationId xmlns:p14="http://schemas.microsoft.com/office/powerpoint/2010/main" val="119857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8E68-8167-05BA-2BB6-C35819C708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7940303-3698-B9A4-38DD-25B5BEEC3F48}"/>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C51B45BD-508D-598C-3F10-EC7CDD99F505}"/>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r>
              <a:rPr lang="en-US" b="1" dirty="0"/>
              <a:t>Scope and types of authority:</a:t>
            </a:r>
          </a:p>
          <a:p>
            <a:pPr algn="just"/>
            <a:endParaRPr lang="cs-CZ" b="1" dirty="0"/>
          </a:p>
          <a:p>
            <a:pPr algn="just"/>
            <a:r>
              <a:rPr lang="cs-CZ" b="1" dirty="0" err="1"/>
              <a:t>Special</a:t>
            </a:r>
            <a:r>
              <a:rPr lang="cs-CZ" b="1" dirty="0"/>
              <a:t>:</a:t>
            </a:r>
            <a:r>
              <a:rPr lang="cs-CZ" dirty="0"/>
              <a:t> </a:t>
            </a:r>
            <a:r>
              <a:rPr lang="cs-CZ" dirty="0" err="1"/>
              <a:t>example</a:t>
            </a:r>
            <a:endParaRPr lang="en-US" dirty="0"/>
          </a:p>
          <a:p>
            <a:pPr algn="just"/>
            <a:r>
              <a:rPr lang="en-US" b="1" dirty="0"/>
              <a:t>The power of attorney must contain </a:t>
            </a:r>
            <a:r>
              <a:rPr lang="en-US" dirty="0"/>
              <a:t>information proving identity and other decisive facts relating to both fiancés and to the proxy, and a declaration concerning the surname. It must also state that the fiancés are not aware of any obstacles preventing them from entering into marriage, that they are aware of each other’s health condition and that they have considered the arrangement of future property situation, their home and material security after entering into marriage. The power of attorney must be in writing and the signature thereon must be authenticated.(</a:t>
            </a:r>
            <a:r>
              <a:rPr lang="cs-CZ" dirty="0" err="1"/>
              <a:t>Setc</a:t>
            </a:r>
            <a:r>
              <a:rPr lang="cs-CZ" dirty="0"/>
              <a:t>. 669 para 2</a:t>
            </a:r>
            <a:r>
              <a:rPr lang="en-US" dirty="0"/>
              <a:t>).</a:t>
            </a:r>
            <a:endParaRPr lang="cs-CZ" dirty="0"/>
          </a:p>
        </p:txBody>
      </p:sp>
    </p:spTree>
    <p:extLst>
      <p:ext uri="{BB962C8B-B14F-4D97-AF65-F5344CB8AC3E}">
        <p14:creationId xmlns:p14="http://schemas.microsoft.com/office/powerpoint/2010/main" val="289882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EB906-A45C-038C-2174-CAD9E072993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EC2C041-A983-22F0-9907-EBAD1B8A43EC}"/>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F2A7BF6A-39FC-00D1-297F-C1B86E3D8AC8}"/>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r>
              <a:rPr lang="en-US" b="1" dirty="0"/>
              <a:t>Scope and types of authority:</a:t>
            </a:r>
          </a:p>
          <a:p>
            <a:pPr algn="just"/>
            <a:r>
              <a:rPr lang="cs-CZ" dirty="0"/>
              <a:t>(</a:t>
            </a:r>
            <a:r>
              <a:rPr lang="en-US" dirty="0"/>
              <a:t>“Scope and types of power of attorney”</a:t>
            </a:r>
            <a:r>
              <a:rPr lang="cs-CZ" dirty="0"/>
              <a:t>)</a:t>
            </a:r>
            <a:endParaRPr lang="en-US" dirty="0"/>
          </a:p>
          <a:p>
            <a:pPr algn="just"/>
            <a:endParaRPr lang="cs-CZ" b="1" dirty="0"/>
          </a:p>
          <a:p>
            <a:pPr algn="just"/>
            <a:r>
              <a:rPr lang="en-US" b="1" dirty="0">
                <a:solidFill>
                  <a:schemeClr val="accent2"/>
                </a:solidFill>
              </a:rPr>
              <a:t>By g</a:t>
            </a:r>
            <a:r>
              <a:rPr lang="en-US" b="1" dirty="0"/>
              <a:t>ranting </a:t>
            </a:r>
            <a:r>
              <a:rPr lang="en-US" b="1" dirty="0">
                <a:solidFill>
                  <a:schemeClr val="accent1"/>
                </a:solidFill>
              </a:rPr>
              <a:t>corporate representation</a:t>
            </a:r>
            <a:r>
              <a:rPr lang="cs-CZ" b="1" dirty="0">
                <a:solidFill>
                  <a:schemeClr val="accent1"/>
                </a:solidFill>
              </a:rPr>
              <a:t> </a:t>
            </a:r>
            <a:r>
              <a:rPr lang="cs-CZ" dirty="0">
                <a:solidFill>
                  <a:schemeClr val="accent2"/>
                </a:solidFill>
              </a:rPr>
              <a:t>(</a:t>
            </a:r>
            <a:r>
              <a:rPr lang="cs-CZ" dirty="0" err="1">
                <a:solidFill>
                  <a:schemeClr val="accent2"/>
                </a:solidFill>
              </a:rPr>
              <a:t>note</a:t>
            </a:r>
            <a:r>
              <a:rPr lang="cs-CZ" dirty="0">
                <a:solidFill>
                  <a:schemeClr val="accent2"/>
                </a:solidFill>
              </a:rPr>
              <a:t>: </a:t>
            </a:r>
            <a:r>
              <a:rPr lang="cs-CZ" dirty="0" err="1">
                <a:solidFill>
                  <a:schemeClr val="accent2"/>
                </a:solidFill>
              </a:rPr>
              <a:t>procuration</a:t>
            </a:r>
            <a:r>
              <a:rPr lang="cs-CZ" dirty="0">
                <a:solidFill>
                  <a:schemeClr val="accent2"/>
                </a:solidFill>
              </a:rPr>
              <a:t>)</a:t>
            </a:r>
            <a:r>
              <a:rPr lang="en-US" dirty="0"/>
              <a:t>, an entrepreneur registered in the commercial register </a:t>
            </a:r>
            <a:r>
              <a:rPr lang="en-US" b="1" dirty="0" err="1"/>
              <a:t>authorises</a:t>
            </a:r>
            <a:r>
              <a:rPr lang="en-US" b="1" dirty="0"/>
              <a:t> a corporate agent </a:t>
            </a:r>
            <a:r>
              <a:rPr lang="cs-CZ" dirty="0"/>
              <a:t>(</a:t>
            </a:r>
            <a:r>
              <a:rPr lang="cs-CZ" dirty="0" err="1"/>
              <a:t>note</a:t>
            </a:r>
            <a:r>
              <a:rPr lang="cs-CZ" dirty="0"/>
              <a:t>: </a:t>
            </a:r>
            <a:r>
              <a:rPr lang="cs-CZ" dirty="0" err="1"/>
              <a:t>proctor</a:t>
            </a:r>
            <a:r>
              <a:rPr lang="cs-CZ" dirty="0"/>
              <a:t>) </a:t>
            </a:r>
            <a:r>
              <a:rPr lang="en-US" b="1" dirty="0"/>
              <a:t>to make juridical acts associated with the operation of a business enterprise or a branch thereof</a:t>
            </a:r>
            <a:r>
              <a:rPr lang="en-US" dirty="0"/>
              <a:t>, including those which otherwise require a special power of attorney. However, a corporate agent may alienate or encumber an immovable thing only if expressly provided.</a:t>
            </a:r>
            <a:r>
              <a:rPr lang="cs-CZ" dirty="0"/>
              <a:t> (</a:t>
            </a:r>
            <a:r>
              <a:rPr lang="cs-CZ" dirty="0" err="1"/>
              <a:t>Sect</a:t>
            </a:r>
            <a:r>
              <a:rPr lang="cs-CZ" dirty="0"/>
              <a:t>. 450)</a:t>
            </a:r>
          </a:p>
          <a:p>
            <a:pPr algn="just"/>
            <a:endParaRPr lang="cs-CZ" dirty="0"/>
          </a:p>
          <a:p>
            <a:pPr algn="just"/>
            <a:r>
              <a:rPr lang="cs-CZ" dirty="0"/>
              <a:t>= </a:t>
            </a:r>
            <a:r>
              <a:rPr lang="cs-CZ" dirty="0" err="1"/>
              <a:t>also</a:t>
            </a:r>
            <a:r>
              <a:rPr lang="cs-CZ" dirty="0"/>
              <a:t> a </a:t>
            </a:r>
            <a:r>
              <a:rPr lang="cs-CZ" dirty="0" err="1"/>
              <a:t>special</a:t>
            </a:r>
            <a:r>
              <a:rPr lang="cs-CZ" dirty="0"/>
              <a:t> </a:t>
            </a:r>
            <a:r>
              <a:rPr lang="cs-CZ" dirty="0" err="1"/>
              <a:t>kind</a:t>
            </a:r>
            <a:r>
              <a:rPr lang="cs-CZ" dirty="0"/>
              <a:t> </a:t>
            </a:r>
            <a:r>
              <a:rPr lang="cs-CZ" dirty="0" err="1"/>
              <a:t>of</a:t>
            </a:r>
            <a:r>
              <a:rPr lang="cs-CZ" dirty="0"/>
              <a:t> </a:t>
            </a:r>
            <a:r>
              <a:rPr lang="cs-CZ" dirty="0" err="1"/>
              <a:t>power</a:t>
            </a:r>
            <a:r>
              <a:rPr lang="cs-CZ" dirty="0"/>
              <a:t> </a:t>
            </a:r>
            <a:r>
              <a:rPr lang="cs-CZ" dirty="0" err="1"/>
              <a:t>of</a:t>
            </a:r>
            <a:r>
              <a:rPr lang="cs-CZ" dirty="0"/>
              <a:t> </a:t>
            </a:r>
            <a:r>
              <a:rPr lang="cs-CZ" dirty="0" err="1"/>
              <a:t>attorney</a:t>
            </a:r>
            <a:endParaRPr lang="cs-CZ" dirty="0"/>
          </a:p>
        </p:txBody>
      </p:sp>
    </p:spTree>
    <p:extLst>
      <p:ext uri="{BB962C8B-B14F-4D97-AF65-F5344CB8AC3E}">
        <p14:creationId xmlns:p14="http://schemas.microsoft.com/office/powerpoint/2010/main" val="716836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B70A-ECEE-072B-123B-B9446AEA375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6E70FF-057E-A97E-1940-2CBE9FC07757}"/>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A051B967-4F61-E9D5-3750-BCE1DB40A8F5}"/>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r>
              <a:rPr lang="en-US" b="1" dirty="0"/>
              <a:t>Scope and types of authority:</a:t>
            </a:r>
          </a:p>
          <a:p>
            <a:pPr algn="just"/>
            <a:r>
              <a:rPr lang="en-US" b="1" dirty="0"/>
              <a:t>Multiple </a:t>
            </a:r>
            <a:r>
              <a:rPr lang="cs-CZ" b="1" dirty="0" err="1"/>
              <a:t>representatives</a:t>
            </a:r>
            <a:r>
              <a:rPr lang="en-US" b="1" dirty="0"/>
              <a:t> for one matter </a:t>
            </a:r>
            <a:r>
              <a:rPr lang="cs-CZ" b="1" dirty="0"/>
              <a:t>= </a:t>
            </a:r>
            <a:r>
              <a:rPr lang="en-US" b="1" dirty="0">
                <a:solidFill>
                  <a:schemeClr val="accent1"/>
                </a:solidFill>
              </a:rPr>
              <a:t>joint representation</a:t>
            </a:r>
          </a:p>
          <a:p>
            <a:pPr algn="just"/>
            <a:endParaRPr lang="cs-CZ" dirty="0"/>
          </a:p>
          <a:p>
            <a:pPr algn="just"/>
            <a:r>
              <a:rPr lang="en-US" dirty="0"/>
              <a:t>If a person represented has multiple representatives for the same matter, </a:t>
            </a:r>
            <a:r>
              <a:rPr lang="en-US" b="1" dirty="0"/>
              <a:t>each of them is presumed to be entitled </a:t>
            </a:r>
            <a:r>
              <a:rPr lang="en-US" b="1" dirty="0">
                <a:solidFill>
                  <a:srgbClr val="FF0000"/>
                </a:solidFill>
              </a:rPr>
              <a:t>to act individually</a:t>
            </a:r>
            <a:r>
              <a:rPr lang="en-US" dirty="0"/>
              <a:t>. </a:t>
            </a:r>
            <a:endParaRPr lang="cs-CZ" dirty="0"/>
          </a:p>
          <a:p>
            <a:pPr algn="just"/>
            <a:r>
              <a:rPr lang="en-US" b="1" dirty="0">
                <a:solidFill>
                  <a:srgbClr val="FF0000"/>
                </a:solidFill>
              </a:rPr>
              <a:t>► Individual representation</a:t>
            </a:r>
          </a:p>
          <a:p>
            <a:pPr algn="just"/>
            <a:endParaRPr lang="cs-CZ" b="1" dirty="0">
              <a:solidFill>
                <a:srgbClr val="FF0000"/>
              </a:solidFill>
            </a:endParaRPr>
          </a:p>
          <a:p>
            <a:pPr algn="just"/>
            <a:r>
              <a:rPr lang="cs-CZ" b="1" dirty="0">
                <a:solidFill>
                  <a:srgbClr val="FF0000"/>
                </a:solidFill>
              </a:rPr>
              <a:t>X</a:t>
            </a:r>
          </a:p>
          <a:p>
            <a:pPr algn="just"/>
            <a:r>
              <a:rPr lang="cs-CZ" b="1" dirty="0" err="1"/>
              <a:t>If</a:t>
            </a:r>
            <a:r>
              <a:rPr lang="cs-CZ" b="1" dirty="0"/>
              <a:t> </a:t>
            </a:r>
            <a:r>
              <a:rPr lang="cs-CZ" b="1" dirty="0" err="1"/>
              <a:t>representatives</a:t>
            </a:r>
            <a:r>
              <a:rPr lang="cs-CZ" b="1" dirty="0"/>
              <a:t> </a:t>
            </a:r>
            <a:r>
              <a:rPr lang="cs-CZ" b="1" dirty="0" err="1"/>
              <a:t>act</a:t>
            </a:r>
            <a:r>
              <a:rPr lang="cs-CZ" b="1" dirty="0"/>
              <a:t> </a:t>
            </a:r>
            <a:r>
              <a:rPr lang="cs-CZ" b="1" dirty="0" err="1"/>
              <a:t>jointly</a:t>
            </a:r>
            <a:r>
              <a:rPr lang="cs-CZ" b="1" dirty="0"/>
              <a:t>, </a:t>
            </a:r>
            <a:r>
              <a:rPr lang="cs-CZ" b="1" dirty="0" err="1"/>
              <a:t>or</a:t>
            </a:r>
            <a:r>
              <a:rPr lang="cs-CZ" b="1" dirty="0"/>
              <a:t> </a:t>
            </a:r>
            <a:r>
              <a:rPr lang="cs-CZ" b="1" dirty="0" err="1"/>
              <a:t>at</a:t>
            </a:r>
            <a:r>
              <a:rPr lang="cs-CZ" b="1" dirty="0"/>
              <a:t> least express </a:t>
            </a:r>
            <a:r>
              <a:rPr lang="cs-CZ" b="1" dirty="0" err="1"/>
              <a:t>constent</a:t>
            </a:r>
            <a:r>
              <a:rPr lang="cs-CZ" b="1" dirty="0"/>
              <a:t> </a:t>
            </a:r>
            <a:r>
              <a:rPr lang="cs-CZ" b="1" dirty="0" err="1"/>
              <a:t>with</a:t>
            </a:r>
            <a:r>
              <a:rPr lang="cs-CZ" b="1" dirty="0"/>
              <a:t> </a:t>
            </a:r>
            <a:r>
              <a:rPr lang="cs-CZ" b="1" dirty="0" err="1"/>
              <a:t>action</a:t>
            </a:r>
            <a:r>
              <a:rPr lang="cs-CZ" b="1" dirty="0"/>
              <a:t> </a:t>
            </a:r>
            <a:r>
              <a:rPr lang="cs-CZ" b="1" dirty="0" err="1"/>
              <a:t>of</a:t>
            </a:r>
            <a:r>
              <a:rPr lang="cs-CZ" b="1" dirty="0"/>
              <a:t> </a:t>
            </a:r>
            <a:r>
              <a:rPr lang="cs-CZ" b="1" dirty="0" err="1"/>
              <a:t>one</a:t>
            </a:r>
            <a:r>
              <a:rPr lang="cs-CZ" b="1" dirty="0"/>
              <a:t> </a:t>
            </a:r>
            <a:r>
              <a:rPr lang="cs-CZ" b="1" dirty="0" err="1"/>
              <a:t>of</a:t>
            </a:r>
            <a:r>
              <a:rPr lang="cs-CZ" b="1" dirty="0"/>
              <a:t> </a:t>
            </a:r>
            <a:r>
              <a:rPr lang="cs-CZ" b="1" dirty="0" err="1"/>
              <a:t>them</a:t>
            </a:r>
            <a:endParaRPr lang="cs-CZ" b="1" dirty="0"/>
          </a:p>
          <a:p>
            <a:pPr algn="just"/>
            <a:r>
              <a:rPr lang="en-US" b="1" dirty="0">
                <a:solidFill>
                  <a:srgbClr val="FF0000"/>
                </a:solidFill>
              </a:rPr>
              <a:t>► </a:t>
            </a:r>
            <a:r>
              <a:rPr lang="cs-CZ" b="1" dirty="0" err="1">
                <a:solidFill>
                  <a:srgbClr val="FF0000"/>
                </a:solidFill>
              </a:rPr>
              <a:t>Collective</a:t>
            </a:r>
            <a:r>
              <a:rPr lang="en-US" b="1" dirty="0">
                <a:solidFill>
                  <a:srgbClr val="FF0000"/>
                </a:solidFill>
              </a:rPr>
              <a:t> representation</a:t>
            </a:r>
            <a:endParaRPr lang="en-US" b="1" dirty="0"/>
          </a:p>
        </p:txBody>
      </p:sp>
    </p:spTree>
    <p:extLst>
      <p:ext uri="{BB962C8B-B14F-4D97-AF65-F5344CB8AC3E}">
        <p14:creationId xmlns:p14="http://schemas.microsoft.com/office/powerpoint/2010/main" val="29563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194C-4E19-1E36-2C0C-5D2DFB5159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22D325-EADE-57B5-F4A4-9951BA83E2B3}"/>
              </a:ext>
            </a:extLst>
          </p:cNvPr>
          <p:cNvSpPr>
            <a:spLocks noGrp="1"/>
          </p:cNvSpPr>
          <p:nvPr>
            <p:ph type="title"/>
          </p:nvPr>
        </p:nvSpPr>
        <p:spPr>
          <a:xfrm>
            <a:off x="838200" y="1036717"/>
            <a:ext cx="10515600" cy="992057"/>
          </a:xfrm>
        </p:spPr>
        <p:txBody>
          <a:bodyPr/>
          <a:lstStyle/>
          <a:p>
            <a:r>
              <a:rPr lang="cs-CZ" dirty="0" err="1"/>
              <a:t>Concept</a:t>
            </a:r>
            <a:r>
              <a:rPr lang="cs-CZ" dirty="0"/>
              <a:t> </a:t>
            </a:r>
            <a:r>
              <a:rPr lang="cs-CZ" dirty="0" err="1"/>
              <a:t>of</a:t>
            </a:r>
            <a:r>
              <a:rPr lang="cs-CZ" dirty="0"/>
              <a:t> </a:t>
            </a:r>
            <a:r>
              <a:rPr lang="cs-CZ" dirty="0" err="1"/>
              <a:t>Representation</a:t>
            </a:r>
            <a:endParaRPr lang="en-US" dirty="0"/>
          </a:p>
        </p:txBody>
      </p:sp>
      <p:sp>
        <p:nvSpPr>
          <p:cNvPr id="4" name="Zástupný text 3">
            <a:extLst>
              <a:ext uri="{FF2B5EF4-FFF2-40B4-BE49-F238E27FC236}">
                <a16:creationId xmlns:a16="http://schemas.microsoft.com/office/drawing/2014/main" id="{506DA38D-F1F4-CFAA-E426-80BB8208C615}"/>
              </a:ext>
            </a:extLst>
          </p:cNvPr>
          <p:cNvSpPr>
            <a:spLocks noGrp="1"/>
          </p:cNvSpPr>
          <p:nvPr>
            <p:ph sz="quarter" idx="13"/>
          </p:nvPr>
        </p:nvSpPr>
        <p:spPr>
          <a:xfrm>
            <a:off x="838200" y="2212429"/>
            <a:ext cx="10515600" cy="3964534"/>
          </a:xfrm>
        </p:spPr>
        <p:txBody>
          <a:bodyPr>
            <a:normAutofit/>
          </a:bodyPr>
          <a:lstStyle/>
          <a:p>
            <a:pPr algn="just"/>
            <a:r>
              <a:rPr lang="cs-CZ" dirty="0"/>
              <a:t>L</a:t>
            </a:r>
            <a:r>
              <a:rPr lang="en-US" dirty="0"/>
              <a:t>egal Institution:</a:t>
            </a:r>
          </a:p>
          <a:p>
            <a:pPr algn="just"/>
            <a:endParaRPr lang="en-US" b="1" dirty="0"/>
          </a:p>
          <a:p>
            <a:pPr algn="just"/>
            <a:r>
              <a:rPr lang="cs-CZ" b="1" dirty="0"/>
              <a:t>1) </a:t>
            </a:r>
            <a:r>
              <a:rPr lang="en-US" b="1" dirty="0" err="1"/>
              <a:t>Facilitat</a:t>
            </a:r>
            <a:r>
              <a:rPr lang="cs-CZ" b="1" dirty="0"/>
              <a:t>es</a:t>
            </a:r>
            <a:r>
              <a:rPr lang="en-US" b="1" dirty="0"/>
              <a:t> legal interaction between persons</a:t>
            </a:r>
          </a:p>
          <a:p>
            <a:pPr algn="just"/>
            <a:r>
              <a:rPr lang="en-US" dirty="0"/>
              <a:t>A person could </a:t>
            </a:r>
            <a:r>
              <a:rPr lang="cs-CZ" dirty="0"/>
              <a:t>make </a:t>
            </a:r>
            <a:r>
              <a:rPr lang="cs-CZ" dirty="0" err="1"/>
              <a:t>juridical</a:t>
            </a:r>
            <a:r>
              <a:rPr lang="cs-CZ" dirty="0"/>
              <a:t> </a:t>
            </a:r>
            <a:r>
              <a:rPr lang="cs-CZ" dirty="0" err="1"/>
              <a:t>acts</a:t>
            </a:r>
            <a:r>
              <a:rPr lang="cs-CZ" dirty="0"/>
              <a:t> </a:t>
            </a:r>
            <a:r>
              <a:rPr lang="en-US" dirty="0"/>
              <a:t>on their own but chooses not to, or it is not advantageous</a:t>
            </a:r>
            <a:r>
              <a:rPr lang="cs-CZ" dirty="0"/>
              <a:t> </a:t>
            </a:r>
            <a:r>
              <a:rPr lang="cs-CZ" dirty="0" err="1"/>
              <a:t>etc</a:t>
            </a:r>
            <a:r>
              <a:rPr lang="cs-CZ" dirty="0"/>
              <a:t>.</a:t>
            </a:r>
            <a:endParaRPr lang="en-US" dirty="0"/>
          </a:p>
          <a:p>
            <a:pPr algn="just"/>
            <a:endParaRPr lang="cs-CZ" b="1" dirty="0"/>
          </a:p>
          <a:p>
            <a:pPr algn="just"/>
            <a:r>
              <a:rPr lang="cs-CZ" b="1" dirty="0"/>
              <a:t>2) </a:t>
            </a:r>
            <a:r>
              <a:rPr lang="en-US" b="1" dirty="0"/>
              <a:t>Enables participation in legal relations for persons </a:t>
            </a:r>
            <a:r>
              <a:rPr lang="en-US" b="1" dirty="0">
                <a:solidFill>
                  <a:schemeClr val="accent1"/>
                </a:solidFill>
              </a:rPr>
              <a:t>lacking</a:t>
            </a:r>
            <a:r>
              <a:rPr lang="en-US" b="1" dirty="0"/>
              <a:t> full legal capacity</a:t>
            </a:r>
          </a:p>
          <a:p>
            <a:pPr algn="just"/>
            <a:r>
              <a:rPr lang="en-US" dirty="0"/>
              <a:t>A person cannot </a:t>
            </a:r>
            <a:r>
              <a:rPr lang="cs-CZ" dirty="0"/>
              <a:t>make </a:t>
            </a:r>
            <a:r>
              <a:rPr lang="cs-CZ" dirty="0" err="1"/>
              <a:t>juridical</a:t>
            </a:r>
            <a:r>
              <a:rPr lang="cs-CZ" dirty="0"/>
              <a:t> </a:t>
            </a:r>
            <a:r>
              <a:rPr lang="cs-CZ" dirty="0" err="1"/>
              <a:t>acts</a:t>
            </a:r>
            <a:r>
              <a:rPr lang="cs-CZ" dirty="0"/>
              <a:t> </a:t>
            </a:r>
            <a:r>
              <a:rPr lang="en-US" dirty="0"/>
              <a:t>in a given matter</a:t>
            </a:r>
          </a:p>
          <a:p>
            <a:pPr algn="just"/>
            <a:r>
              <a:rPr lang="en-US" b="1" dirty="0"/>
              <a:t>► </a:t>
            </a:r>
            <a:r>
              <a:rPr lang="cs-CZ" b="1" dirty="0" err="1"/>
              <a:t>Enables</a:t>
            </a:r>
            <a:r>
              <a:rPr lang="cs-CZ" b="1" dirty="0"/>
              <a:t> f</a:t>
            </a:r>
            <a:r>
              <a:rPr lang="en-US" b="1" dirty="0" err="1"/>
              <a:t>ull</a:t>
            </a:r>
            <a:r>
              <a:rPr lang="en-US" b="1" dirty="0"/>
              <a:t> integration into legal </a:t>
            </a:r>
            <a:r>
              <a:rPr lang="en-US" b="1" dirty="0" err="1"/>
              <a:t>relatio</a:t>
            </a:r>
            <a:r>
              <a:rPr lang="cs-CZ" b="1" dirty="0" err="1"/>
              <a:t>nships</a:t>
            </a:r>
            <a:endParaRPr lang="en-US" b="1" dirty="0"/>
          </a:p>
          <a:p>
            <a:pPr algn="just"/>
            <a:r>
              <a:rPr lang="en-US" b="1" dirty="0"/>
              <a:t>► Enhance</a:t>
            </a:r>
            <a:r>
              <a:rPr lang="cs-CZ" b="1" dirty="0"/>
              <a:t>s</a:t>
            </a:r>
            <a:r>
              <a:rPr lang="en-US" b="1" dirty="0"/>
              <a:t> protection of rights and interests</a:t>
            </a:r>
            <a:endParaRPr lang="cs-CZ" dirty="0"/>
          </a:p>
        </p:txBody>
      </p:sp>
    </p:spTree>
    <p:extLst>
      <p:ext uri="{BB962C8B-B14F-4D97-AF65-F5344CB8AC3E}">
        <p14:creationId xmlns:p14="http://schemas.microsoft.com/office/powerpoint/2010/main" val="322696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DD1FC-D8CF-DC66-0B2B-26B7359A76B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A09457-CA49-719C-B6E4-FA8D77CA1B47}"/>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A0A37399-16D8-B29C-5FBA-90CC57D5507A}"/>
              </a:ext>
            </a:extLst>
          </p:cNvPr>
          <p:cNvSpPr>
            <a:spLocks noGrp="1"/>
          </p:cNvSpPr>
          <p:nvPr>
            <p:ph sz="quarter" idx="13"/>
          </p:nvPr>
        </p:nvSpPr>
        <p:spPr>
          <a:xfrm>
            <a:off x="838200" y="2212429"/>
            <a:ext cx="10515600" cy="3964534"/>
          </a:xfrm>
        </p:spPr>
        <p:txBody>
          <a:bodyPr>
            <a:normAutofit/>
          </a:bodyPr>
          <a:lstStyle/>
          <a:p>
            <a:pPr algn="just"/>
            <a:r>
              <a:rPr lang="cs-CZ" b="1" dirty="0" err="1"/>
              <a:t>Contractual</a:t>
            </a:r>
            <a:r>
              <a:rPr lang="cs-CZ" b="1" dirty="0"/>
              <a:t> </a:t>
            </a:r>
            <a:r>
              <a:rPr lang="cs-CZ" b="1" dirty="0" err="1"/>
              <a:t>Representation</a:t>
            </a:r>
            <a:endParaRPr lang="en-US" b="1" dirty="0"/>
          </a:p>
          <a:p>
            <a:pPr algn="just"/>
            <a:r>
              <a:rPr lang="en-US" b="1" dirty="0"/>
              <a:t>Scope and types of authority:</a:t>
            </a:r>
          </a:p>
          <a:p>
            <a:pPr algn="just"/>
            <a:endParaRPr lang="cs-CZ" b="1" dirty="0"/>
          </a:p>
          <a:p>
            <a:pPr algn="just"/>
            <a:r>
              <a:rPr lang="en-US" b="1" dirty="0"/>
              <a:t>Limited</a:t>
            </a:r>
            <a:r>
              <a:rPr lang="cs-CZ" b="1" dirty="0"/>
              <a:t> </a:t>
            </a:r>
            <a:r>
              <a:rPr lang="cs-CZ" b="1" dirty="0">
                <a:solidFill>
                  <a:srgbClr val="FF0000"/>
                </a:solidFill>
              </a:rPr>
              <a:t>X</a:t>
            </a:r>
            <a:r>
              <a:rPr lang="cs-CZ" b="1" dirty="0"/>
              <a:t> </a:t>
            </a:r>
            <a:r>
              <a:rPr lang="en-US" b="1" dirty="0"/>
              <a:t>Unlimited</a:t>
            </a:r>
          </a:p>
          <a:p>
            <a:pPr algn="just"/>
            <a:endParaRPr lang="cs-CZ" b="1" dirty="0"/>
          </a:p>
          <a:p>
            <a:pPr algn="just"/>
            <a:endParaRPr lang="cs-CZ" b="1" dirty="0"/>
          </a:p>
          <a:p>
            <a:pPr algn="just"/>
            <a:r>
              <a:rPr lang="en-US" dirty="0"/>
              <a:t>Whether limits or manner of acting </a:t>
            </a:r>
            <a:r>
              <a:rPr lang="en-US" b="1" dirty="0"/>
              <a:t>are imposed on the </a:t>
            </a:r>
            <a:r>
              <a:rPr lang="cs-CZ" b="1" dirty="0" err="1"/>
              <a:t>representative</a:t>
            </a:r>
            <a:r>
              <a:rPr lang="cs-CZ" b="1" dirty="0"/>
              <a:t> </a:t>
            </a:r>
            <a:r>
              <a:rPr lang="cs-CZ" b="1" dirty="0" err="1"/>
              <a:t>or</a:t>
            </a:r>
            <a:r>
              <a:rPr lang="cs-CZ" b="1" dirty="0"/>
              <a:t> not</a:t>
            </a:r>
            <a:endParaRPr lang="en-US" b="1" dirty="0"/>
          </a:p>
          <a:p>
            <a:pPr algn="just"/>
            <a:endParaRPr lang="cs-CZ" b="1" dirty="0"/>
          </a:p>
          <a:p>
            <a:pPr algn="just"/>
            <a:r>
              <a:rPr lang="cs-CZ" dirty="0" err="1"/>
              <a:t>kinds</a:t>
            </a:r>
            <a:r>
              <a:rPr lang="en-US" dirty="0"/>
              <a:t> </a:t>
            </a:r>
            <a:r>
              <a:rPr lang="cs-CZ" dirty="0" err="1"/>
              <a:t>of</a:t>
            </a:r>
            <a:r>
              <a:rPr lang="cs-CZ" dirty="0"/>
              <a:t> l</a:t>
            </a:r>
            <a:r>
              <a:rPr lang="en-US" dirty="0" err="1"/>
              <a:t>imits</a:t>
            </a:r>
            <a:r>
              <a:rPr lang="en-US" dirty="0"/>
              <a:t>: </a:t>
            </a:r>
            <a:r>
              <a:rPr lang="cs-CZ" b="1" dirty="0" err="1"/>
              <a:t>substantive</a:t>
            </a:r>
            <a:r>
              <a:rPr lang="en-US" b="1" dirty="0"/>
              <a:t>, territorial, temporal</a:t>
            </a:r>
          </a:p>
        </p:txBody>
      </p:sp>
    </p:spTree>
    <p:extLst>
      <p:ext uri="{BB962C8B-B14F-4D97-AF65-F5344CB8AC3E}">
        <p14:creationId xmlns:p14="http://schemas.microsoft.com/office/powerpoint/2010/main" val="2258810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CA59-E597-7B68-FFC2-18644AD810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BE9D52-2E6C-11E7-6E89-C913AD8F9E16}"/>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22915386-79BB-C44B-EEBE-9FED8D7845AB}"/>
              </a:ext>
            </a:extLst>
          </p:cNvPr>
          <p:cNvSpPr>
            <a:spLocks noGrp="1"/>
          </p:cNvSpPr>
          <p:nvPr>
            <p:ph sz="quarter" idx="13"/>
          </p:nvPr>
        </p:nvSpPr>
        <p:spPr>
          <a:xfrm>
            <a:off x="838200" y="2212429"/>
            <a:ext cx="10515600" cy="3964534"/>
          </a:xfrm>
        </p:spPr>
        <p:txBody>
          <a:bodyPr>
            <a:normAutofit fontScale="92500" lnSpcReduction="10000"/>
          </a:bodyPr>
          <a:lstStyle/>
          <a:p>
            <a:pPr algn="just"/>
            <a:r>
              <a:rPr lang="cs-CZ" b="1" dirty="0" err="1"/>
              <a:t>Contractual</a:t>
            </a:r>
            <a:r>
              <a:rPr lang="cs-CZ" b="1" dirty="0"/>
              <a:t> </a:t>
            </a:r>
            <a:r>
              <a:rPr lang="cs-CZ" b="1" dirty="0" err="1"/>
              <a:t>Representation</a:t>
            </a:r>
            <a:endParaRPr lang="en-US" b="1" dirty="0"/>
          </a:p>
          <a:p>
            <a:pPr algn="just"/>
            <a:r>
              <a:rPr lang="en-US" b="1" dirty="0"/>
              <a:t>Scope of authority</a:t>
            </a:r>
            <a:r>
              <a:rPr lang="cs-CZ" b="1" dirty="0"/>
              <a:t> </a:t>
            </a:r>
            <a:r>
              <a:rPr lang="cs-CZ" b="1" dirty="0" err="1"/>
              <a:t>is</a:t>
            </a:r>
            <a:r>
              <a:rPr lang="cs-CZ" b="1" dirty="0"/>
              <a:t> </a:t>
            </a:r>
            <a:r>
              <a:rPr lang="cs-CZ" b="1" dirty="0" err="1"/>
              <a:t>derived</a:t>
            </a:r>
            <a:r>
              <a:rPr lang="cs-CZ" b="1" dirty="0"/>
              <a:t> </a:t>
            </a:r>
            <a:r>
              <a:rPr lang="cs-CZ" b="1" dirty="0" err="1"/>
              <a:t>from</a:t>
            </a:r>
            <a:r>
              <a:rPr lang="cs-CZ" b="1" dirty="0"/>
              <a:t>:</a:t>
            </a:r>
            <a:endParaRPr lang="en-US" b="1" dirty="0"/>
          </a:p>
          <a:p>
            <a:pPr algn="just"/>
            <a:endParaRPr lang="cs-CZ" b="1" dirty="0"/>
          </a:p>
          <a:p>
            <a:pPr algn="just"/>
            <a:r>
              <a:rPr lang="cs-CZ" b="1" dirty="0"/>
              <a:t>1) </a:t>
            </a:r>
            <a:r>
              <a:rPr lang="cs-CZ" b="1" dirty="0" err="1"/>
              <a:t>Representation</a:t>
            </a:r>
            <a:r>
              <a:rPr lang="cs-CZ" b="1" dirty="0"/>
              <a:t> </a:t>
            </a:r>
            <a:r>
              <a:rPr lang="cs-CZ" b="1" dirty="0" err="1"/>
              <a:t>agreement</a:t>
            </a:r>
            <a:r>
              <a:rPr lang="en-US" b="1" dirty="0"/>
              <a:t> + internal instructions </a:t>
            </a:r>
            <a:r>
              <a:rPr lang="en-US" dirty="0"/>
              <a:t>(</a:t>
            </a:r>
            <a:r>
              <a:rPr lang="cs-CZ" dirty="0" err="1"/>
              <a:t>Sect</a:t>
            </a:r>
            <a:r>
              <a:rPr lang="cs-CZ" dirty="0"/>
              <a:t>.</a:t>
            </a:r>
            <a:r>
              <a:rPr lang="en-US" dirty="0"/>
              <a:t> 447 CC – internal relationship)</a:t>
            </a:r>
          </a:p>
          <a:p>
            <a:pPr algn="just"/>
            <a:endParaRPr lang="cs-CZ" b="1" dirty="0"/>
          </a:p>
          <a:p>
            <a:pPr algn="just"/>
            <a:r>
              <a:rPr lang="cs-CZ" b="1" dirty="0"/>
              <a:t>2) </a:t>
            </a:r>
            <a:r>
              <a:rPr lang="en-US" b="1" dirty="0"/>
              <a:t>Power of attorney</a:t>
            </a:r>
            <a:r>
              <a:rPr lang="en-US" dirty="0"/>
              <a:t> (</a:t>
            </a:r>
            <a:r>
              <a:rPr lang="cs-CZ" dirty="0" err="1"/>
              <a:t>towards</a:t>
            </a:r>
            <a:r>
              <a:rPr lang="cs-CZ" dirty="0"/>
              <a:t> </a:t>
            </a:r>
            <a:r>
              <a:rPr lang="cs-CZ" dirty="0" err="1"/>
              <a:t>third</a:t>
            </a:r>
            <a:r>
              <a:rPr lang="cs-CZ" dirty="0"/>
              <a:t> </a:t>
            </a:r>
            <a:r>
              <a:rPr lang="cs-CZ" dirty="0" err="1"/>
              <a:t>persons</a:t>
            </a:r>
            <a:r>
              <a:rPr lang="en-US" dirty="0"/>
              <a:t>)</a:t>
            </a:r>
          </a:p>
          <a:p>
            <a:pPr algn="just"/>
            <a:endParaRPr lang="cs-CZ" b="1" dirty="0"/>
          </a:p>
          <a:p>
            <a:pPr algn="just"/>
            <a:r>
              <a:rPr lang="cs-CZ" b="1" dirty="0"/>
              <a:t>3) </a:t>
            </a:r>
            <a:r>
              <a:rPr lang="en-US" b="1" dirty="0"/>
              <a:t>From statute:</a:t>
            </a:r>
            <a:r>
              <a:rPr lang="cs-CZ" b="1" dirty="0"/>
              <a:t> </a:t>
            </a:r>
            <a:r>
              <a:rPr lang="en-US" dirty="0"/>
              <a:t>e.g., </a:t>
            </a:r>
            <a:r>
              <a:rPr lang="cs-CZ" dirty="0" err="1"/>
              <a:t>Sects</a:t>
            </a:r>
            <a:r>
              <a:rPr lang="cs-CZ" dirty="0"/>
              <a:t>.</a:t>
            </a:r>
            <a:r>
              <a:rPr lang="en-US" dirty="0"/>
              <a:t> 450 (</a:t>
            </a:r>
            <a:r>
              <a:rPr lang="cs-CZ" dirty="0" err="1"/>
              <a:t>corporate</a:t>
            </a:r>
            <a:r>
              <a:rPr lang="cs-CZ" dirty="0"/>
              <a:t> </a:t>
            </a:r>
            <a:r>
              <a:rPr lang="cs-CZ" dirty="0" err="1"/>
              <a:t>representation</a:t>
            </a:r>
            <a:r>
              <a:rPr lang="cs-CZ" dirty="0"/>
              <a:t>; </a:t>
            </a:r>
            <a:r>
              <a:rPr lang="en-US" dirty="0"/>
              <a:t>procuration), 696</a:t>
            </a:r>
            <a:r>
              <a:rPr lang="cs-CZ" dirty="0"/>
              <a:t> para </a:t>
            </a:r>
            <a:r>
              <a:rPr lang="en-US" dirty="0"/>
              <a:t>1 (</a:t>
            </a:r>
            <a:r>
              <a:rPr lang="cs-CZ" dirty="0" err="1"/>
              <a:t>mutual</a:t>
            </a:r>
            <a:r>
              <a:rPr lang="cs-CZ" dirty="0"/>
              <a:t> </a:t>
            </a:r>
            <a:r>
              <a:rPr lang="cs-CZ" dirty="0" err="1"/>
              <a:t>representation</a:t>
            </a:r>
            <a:r>
              <a:rPr lang="cs-CZ" dirty="0"/>
              <a:t> </a:t>
            </a:r>
            <a:r>
              <a:rPr lang="cs-CZ" dirty="0" err="1"/>
              <a:t>of</a:t>
            </a:r>
            <a:r>
              <a:rPr lang="cs-CZ" dirty="0"/>
              <a:t> </a:t>
            </a:r>
            <a:r>
              <a:rPr lang="en-US" dirty="0"/>
              <a:t>spouses), 892 (parents</a:t>
            </a:r>
            <a:r>
              <a:rPr lang="cs-CZ" dirty="0"/>
              <a:t> </a:t>
            </a:r>
            <a:r>
              <a:rPr lang="cs-CZ" dirty="0" err="1"/>
              <a:t>represent</a:t>
            </a:r>
            <a:r>
              <a:rPr lang="cs-CZ" dirty="0"/>
              <a:t> a </a:t>
            </a:r>
            <a:r>
              <a:rPr lang="en-US" dirty="0"/>
              <a:t>child), 966</a:t>
            </a:r>
            <a:r>
              <a:rPr lang="cs-CZ" dirty="0"/>
              <a:t> para </a:t>
            </a:r>
            <a:r>
              <a:rPr lang="en-US" dirty="0"/>
              <a:t>2 (foster </a:t>
            </a:r>
            <a:r>
              <a:rPr lang="cs-CZ" dirty="0" err="1"/>
              <a:t>represents</a:t>
            </a:r>
            <a:r>
              <a:rPr lang="cs-CZ" dirty="0"/>
              <a:t> a </a:t>
            </a:r>
            <a:r>
              <a:rPr lang="cs-CZ" dirty="0" err="1"/>
              <a:t>child</a:t>
            </a:r>
            <a:r>
              <a:rPr lang="en-US" dirty="0"/>
              <a:t>)</a:t>
            </a:r>
          </a:p>
          <a:p>
            <a:pPr algn="just"/>
            <a:endParaRPr lang="cs-CZ" b="1" dirty="0"/>
          </a:p>
          <a:p>
            <a:pPr algn="just"/>
            <a:r>
              <a:rPr lang="cs-CZ" b="1" dirty="0"/>
              <a:t>4)</a:t>
            </a:r>
            <a:r>
              <a:rPr lang="en-US" b="1" dirty="0"/>
              <a:t> </a:t>
            </a:r>
            <a:r>
              <a:rPr lang="cs-CZ" b="1" dirty="0"/>
              <a:t>S</a:t>
            </a:r>
            <a:r>
              <a:rPr lang="en-US" b="1" dirty="0" err="1"/>
              <a:t>tatutory</a:t>
            </a:r>
            <a:r>
              <a:rPr lang="en-US" b="1" dirty="0"/>
              <a:t> framework + specific court decision</a:t>
            </a:r>
            <a:r>
              <a:rPr lang="cs-CZ" b="1" dirty="0"/>
              <a:t>:</a:t>
            </a:r>
            <a:r>
              <a:rPr lang="cs-CZ" dirty="0"/>
              <a:t> </a:t>
            </a:r>
            <a:r>
              <a:rPr lang="en-US" dirty="0"/>
              <a:t>Guardianship</a:t>
            </a:r>
            <a:r>
              <a:rPr lang="cs-CZ" dirty="0"/>
              <a:t> </a:t>
            </a:r>
            <a:r>
              <a:rPr lang="cs-CZ" dirty="0" err="1"/>
              <a:t>of</a:t>
            </a:r>
            <a:r>
              <a:rPr lang="cs-CZ" dirty="0"/>
              <a:t> a </a:t>
            </a:r>
            <a:r>
              <a:rPr lang="cs-CZ" dirty="0" err="1"/>
              <a:t>child</a:t>
            </a:r>
            <a:r>
              <a:rPr lang="cs-CZ" dirty="0"/>
              <a:t> (</a:t>
            </a:r>
            <a:r>
              <a:rPr lang="cs-CZ" dirty="0" err="1"/>
              <a:t>Sect</a:t>
            </a:r>
            <a:r>
              <a:rPr lang="cs-CZ" dirty="0"/>
              <a:t>. 943 et </a:t>
            </a:r>
            <a:r>
              <a:rPr lang="cs-CZ" dirty="0" err="1"/>
              <a:t>seq</a:t>
            </a:r>
            <a:r>
              <a:rPr lang="cs-CZ" dirty="0"/>
              <a:t>.)</a:t>
            </a:r>
            <a:endParaRPr lang="en-US" dirty="0"/>
          </a:p>
        </p:txBody>
      </p:sp>
    </p:spTree>
    <p:extLst>
      <p:ext uri="{BB962C8B-B14F-4D97-AF65-F5344CB8AC3E}">
        <p14:creationId xmlns:p14="http://schemas.microsoft.com/office/powerpoint/2010/main" val="2045518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827A-0041-7324-0690-929410D33CC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765314-847F-51EC-D02A-5FCDCC22E923}"/>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A5ADE6B9-C320-D2D9-1F6F-8F5342B9CB9B}"/>
              </a:ext>
            </a:extLst>
          </p:cNvPr>
          <p:cNvSpPr>
            <a:spLocks noGrp="1"/>
          </p:cNvSpPr>
          <p:nvPr>
            <p:ph sz="quarter" idx="13"/>
          </p:nvPr>
        </p:nvSpPr>
        <p:spPr>
          <a:xfrm>
            <a:off x="838200" y="2212429"/>
            <a:ext cx="10515600" cy="3964534"/>
          </a:xfrm>
        </p:spPr>
        <p:txBody>
          <a:bodyPr>
            <a:normAutofit/>
          </a:bodyPr>
          <a:lstStyle/>
          <a:p>
            <a:pPr algn="just"/>
            <a:r>
              <a:rPr lang="cs-CZ" b="1" dirty="0"/>
              <a:t>Non-</a:t>
            </a:r>
            <a:r>
              <a:rPr lang="cs-CZ" b="1" dirty="0" err="1"/>
              <a:t>Contractual</a:t>
            </a:r>
            <a:r>
              <a:rPr lang="cs-CZ" b="1" dirty="0"/>
              <a:t> </a:t>
            </a:r>
            <a:r>
              <a:rPr lang="cs-CZ" b="1" dirty="0" err="1"/>
              <a:t>Representation</a:t>
            </a:r>
            <a:endParaRPr lang="en-US" b="1" dirty="0"/>
          </a:p>
          <a:p>
            <a:pPr algn="just"/>
            <a:endParaRPr lang="cs-CZ" b="1" dirty="0"/>
          </a:p>
          <a:p>
            <a:pPr algn="just"/>
            <a:r>
              <a:rPr lang="en-US" dirty="0"/>
              <a:t>If natural persons lack </a:t>
            </a:r>
            <a:r>
              <a:rPr lang="cs-CZ" dirty="0" err="1"/>
              <a:t>legal</a:t>
            </a:r>
            <a:r>
              <a:rPr lang="cs-CZ" dirty="0"/>
              <a:t> </a:t>
            </a:r>
            <a:r>
              <a:rPr lang="en-US" dirty="0"/>
              <a:t>capacity, their statutory representatives act for them (</a:t>
            </a:r>
            <a:r>
              <a:rPr lang="cs-CZ" dirty="0" err="1"/>
              <a:t>Sect</a:t>
            </a:r>
            <a:r>
              <a:rPr lang="cs-CZ" dirty="0"/>
              <a:t>.</a:t>
            </a:r>
            <a:r>
              <a:rPr lang="en-US" dirty="0"/>
              <a:t> 26 CC 1964)</a:t>
            </a:r>
          </a:p>
          <a:p>
            <a:pPr algn="just"/>
            <a:endParaRPr lang="cs-CZ" dirty="0"/>
          </a:p>
          <a:p>
            <a:pPr algn="just"/>
            <a:r>
              <a:rPr lang="cs-CZ" dirty="0"/>
              <a:t>(1) </a:t>
            </a:r>
            <a:r>
              <a:rPr lang="en-US" dirty="0"/>
              <a:t>Who is the statutory representative of a minor is governed by the Family Act </a:t>
            </a:r>
            <a:endParaRPr lang="cs-CZ" dirty="0"/>
          </a:p>
          <a:p>
            <a:pPr algn="just"/>
            <a:r>
              <a:rPr lang="en-US" dirty="0"/>
              <a:t>(</a:t>
            </a:r>
            <a:r>
              <a:rPr lang="cs-CZ" dirty="0" err="1"/>
              <a:t>note</a:t>
            </a:r>
            <a:r>
              <a:rPr lang="cs-CZ" dirty="0"/>
              <a:t>: = </a:t>
            </a:r>
            <a:r>
              <a:rPr lang="en-US" dirty="0"/>
              <a:t>parent, </a:t>
            </a:r>
            <a:r>
              <a:rPr lang="cs-CZ" dirty="0"/>
              <a:t>tutor</a:t>
            </a:r>
            <a:r>
              <a:rPr lang="en-US" dirty="0"/>
              <a:t>)</a:t>
            </a:r>
          </a:p>
          <a:p>
            <a:pPr algn="just"/>
            <a:r>
              <a:rPr lang="en-US" dirty="0"/>
              <a:t>(2) </a:t>
            </a:r>
            <a:r>
              <a:rPr lang="en-US" b="1" dirty="0"/>
              <a:t>The statutory representative </a:t>
            </a:r>
            <a:r>
              <a:rPr lang="en-US" dirty="0"/>
              <a:t>of a person deprived of legal capacity or whose capacity has been restricted by court decision </a:t>
            </a:r>
            <a:r>
              <a:rPr lang="en-US" b="1" dirty="0"/>
              <a:t>is a court-appointed guardian </a:t>
            </a:r>
            <a:endParaRPr lang="cs-CZ" b="1" dirty="0"/>
          </a:p>
          <a:p>
            <a:pPr algn="just"/>
            <a:r>
              <a:rPr lang="en-US" dirty="0"/>
              <a:t>(</a:t>
            </a:r>
            <a:r>
              <a:rPr lang="cs-CZ" dirty="0" err="1"/>
              <a:t>Sect</a:t>
            </a:r>
            <a:r>
              <a:rPr lang="cs-CZ" dirty="0"/>
              <a:t>.</a:t>
            </a:r>
            <a:r>
              <a:rPr lang="en-US" dirty="0"/>
              <a:t> 27 CC 1964)</a:t>
            </a:r>
          </a:p>
        </p:txBody>
      </p:sp>
    </p:spTree>
    <p:extLst>
      <p:ext uri="{BB962C8B-B14F-4D97-AF65-F5344CB8AC3E}">
        <p14:creationId xmlns:p14="http://schemas.microsoft.com/office/powerpoint/2010/main" val="93258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EFBF8-84F8-3ED6-F089-98BB2CA0E89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4DA028-BF3B-69AA-3E9D-760019440E63}"/>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C291366C-04D2-8AB4-B386-69B5662FBCB5}"/>
              </a:ext>
            </a:extLst>
          </p:cNvPr>
          <p:cNvSpPr>
            <a:spLocks noGrp="1"/>
          </p:cNvSpPr>
          <p:nvPr>
            <p:ph sz="quarter" idx="13"/>
          </p:nvPr>
        </p:nvSpPr>
        <p:spPr>
          <a:xfrm>
            <a:off x="838200" y="2212429"/>
            <a:ext cx="10515600" cy="3964534"/>
          </a:xfrm>
        </p:spPr>
        <p:txBody>
          <a:bodyPr>
            <a:normAutofit/>
          </a:bodyPr>
          <a:lstStyle/>
          <a:p>
            <a:pPr algn="just"/>
            <a:r>
              <a:rPr lang="cs-CZ" b="1" dirty="0"/>
              <a:t>Non-</a:t>
            </a:r>
            <a:r>
              <a:rPr lang="cs-CZ" b="1" dirty="0" err="1"/>
              <a:t>Contractual</a:t>
            </a:r>
            <a:r>
              <a:rPr lang="cs-CZ" b="1" dirty="0"/>
              <a:t> </a:t>
            </a:r>
            <a:r>
              <a:rPr lang="cs-CZ" b="1" dirty="0" err="1"/>
              <a:t>Representation</a:t>
            </a:r>
            <a:endParaRPr lang="en-US" b="1" dirty="0"/>
          </a:p>
          <a:p>
            <a:pPr algn="just"/>
            <a:endParaRPr lang="cs-CZ" dirty="0"/>
          </a:p>
          <a:p>
            <a:pPr algn="just"/>
            <a:endParaRPr lang="cs-CZ" b="1" dirty="0"/>
          </a:p>
          <a:p>
            <a:pPr algn="just"/>
            <a:r>
              <a:rPr lang="cs-CZ" b="1" dirty="0" err="1"/>
              <a:t>Explanatory</a:t>
            </a:r>
            <a:r>
              <a:rPr lang="cs-CZ" b="1" dirty="0"/>
              <a:t> memorandum</a:t>
            </a:r>
            <a:r>
              <a:rPr lang="en-US" b="1" dirty="0"/>
              <a:t>:</a:t>
            </a:r>
          </a:p>
          <a:p>
            <a:pPr algn="just"/>
            <a:endParaRPr lang="cs-CZ" i="1" dirty="0"/>
          </a:p>
          <a:p>
            <a:pPr algn="just"/>
            <a:r>
              <a:rPr lang="en-US" i="1" dirty="0"/>
              <a:t>“</a:t>
            </a:r>
            <a:r>
              <a:rPr lang="en-US" b="1" i="1" dirty="0"/>
              <a:t>The difference between statutory representation </a:t>
            </a:r>
            <a:r>
              <a:rPr lang="en-US" b="1" i="1" dirty="0">
                <a:solidFill>
                  <a:srgbClr val="FF0000"/>
                </a:solidFill>
              </a:rPr>
              <a:t>and </a:t>
            </a:r>
            <a:r>
              <a:rPr lang="en-US" b="1" i="1" dirty="0"/>
              <a:t>guardianship </a:t>
            </a:r>
            <a:r>
              <a:rPr lang="en-US" i="1" dirty="0"/>
              <a:t>lies in the legal basis of their creation. The former arises directly from statute, the latter on the basis of a court decision. For this reason, the draft consistently distinguishes between the two and does not merge them under the single term ‘statutory representation,’ as is currently the case, since that blurs the clarity of the law’s language.”</a:t>
            </a:r>
          </a:p>
        </p:txBody>
      </p:sp>
    </p:spTree>
    <p:extLst>
      <p:ext uri="{BB962C8B-B14F-4D97-AF65-F5344CB8AC3E}">
        <p14:creationId xmlns:p14="http://schemas.microsoft.com/office/powerpoint/2010/main" val="2524570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0065-6AEA-8B83-FBD4-5E5592B28B1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CFE3435-FD2C-7276-93B5-7FFB38932688}"/>
              </a:ext>
            </a:extLst>
          </p:cNvPr>
          <p:cNvSpPr>
            <a:spLocks noGrp="1"/>
          </p:cNvSpPr>
          <p:nvPr>
            <p:ph type="title"/>
          </p:nvPr>
        </p:nvSpPr>
        <p:spPr>
          <a:xfrm>
            <a:off x="838199" y="1036717"/>
            <a:ext cx="10739967"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4AFC922B-80E1-EC1E-A02D-37BA313EE713}"/>
              </a:ext>
            </a:extLst>
          </p:cNvPr>
          <p:cNvSpPr>
            <a:spLocks noGrp="1"/>
          </p:cNvSpPr>
          <p:nvPr>
            <p:ph sz="quarter" idx="13"/>
          </p:nvPr>
        </p:nvSpPr>
        <p:spPr>
          <a:xfrm>
            <a:off x="838200" y="2212429"/>
            <a:ext cx="10515600" cy="3964534"/>
          </a:xfrm>
        </p:spPr>
        <p:txBody>
          <a:bodyPr>
            <a:normAutofit/>
          </a:bodyPr>
          <a:lstStyle/>
          <a:p>
            <a:pPr lvl="0"/>
            <a:r>
              <a:rPr lang="cs-CZ" dirty="0" err="1"/>
              <a:t>Book</a:t>
            </a:r>
            <a:r>
              <a:rPr lang="cs-CZ" dirty="0"/>
              <a:t> 1: General </a:t>
            </a:r>
            <a:r>
              <a:rPr lang="cs-CZ" dirty="0" err="1"/>
              <a:t>provisions</a:t>
            </a:r>
            <a:endParaRPr lang="cs-CZ" dirty="0"/>
          </a:p>
          <a:p>
            <a:pPr lvl="0"/>
            <a:endParaRPr lang="cs-CZ" dirty="0"/>
          </a:p>
          <a:p>
            <a:pPr lvl="0"/>
            <a:r>
              <a:rPr lang="cs-CZ" dirty="0"/>
              <a:t>	</a:t>
            </a:r>
            <a:r>
              <a:rPr lang="cs-CZ" dirty="0" err="1"/>
              <a:t>Title</a:t>
            </a:r>
            <a:r>
              <a:rPr lang="cs-CZ" dirty="0"/>
              <a:t> III: </a:t>
            </a:r>
            <a:r>
              <a:rPr lang="cs-CZ" dirty="0" err="1"/>
              <a:t>Representation</a:t>
            </a:r>
            <a:r>
              <a:rPr lang="cs-CZ" dirty="0"/>
              <a:t> (</a:t>
            </a:r>
            <a:r>
              <a:rPr lang="cs-CZ" dirty="0" err="1"/>
              <a:t>Sects</a:t>
            </a:r>
            <a:r>
              <a:rPr lang="cs-CZ" dirty="0"/>
              <a:t>. 436-488)</a:t>
            </a:r>
          </a:p>
          <a:p>
            <a:pPr lvl="0"/>
            <a:endParaRPr lang="cs-CZ" dirty="0"/>
          </a:p>
          <a:p>
            <a:pPr lvl="0"/>
            <a:r>
              <a:rPr lang="cs-CZ" dirty="0"/>
              <a:t>		</a:t>
            </a:r>
            <a:r>
              <a:rPr lang="cs-CZ" dirty="0" err="1"/>
              <a:t>Chapter</a:t>
            </a:r>
            <a:r>
              <a:rPr lang="cs-CZ" dirty="0"/>
              <a:t> 1: General </a:t>
            </a:r>
            <a:r>
              <a:rPr lang="cs-CZ" dirty="0" err="1"/>
              <a:t>provisions</a:t>
            </a:r>
            <a:r>
              <a:rPr lang="cs-CZ" dirty="0"/>
              <a:t> (</a:t>
            </a:r>
            <a:r>
              <a:rPr lang="cs-CZ" dirty="0" err="1"/>
              <a:t>Sects</a:t>
            </a:r>
            <a:r>
              <a:rPr lang="cs-CZ" dirty="0"/>
              <a:t>. 436-440)</a:t>
            </a:r>
          </a:p>
          <a:p>
            <a:pPr lvl="0"/>
            <a:endParaRPr lang="cs-CZ" dirty="0"/>
          </a:p>
          <a:p>
            <a:pPr lvl="0"/>
            <a:r>
              <a:rPr lang="cs-CZ" dirty="0"/>
              <a:t>		</a:t>
            </a:r>
            <a:r>
              <a:rPr lang="cs-CZ" dirty="0" err="1"/>
              <a:t>Chapter</a:t>
            </a:r>
            <a:r>
              <a:rPr lang="cs-CZ" dirty="0"/>
              <a:t> 2: </a:t>
            </a:r>
            <a:r>
              <a:rPr lang="cs-CZ" dirty="0" err="1"/>
              <a:t>Conctractual</a:t>
            </a:r>
            <a:r>
              <a:rPr lang="cs-CZ" dirty="0"/>
              <a:t> </a:t>
            </a:r>
            <a:r>
              <a:rPr lang="cs-CZ" dirty="0" err="1"/>
              <a:t>Representation</a:t>
            </a:r>
            <a:r>
              <a:rPr lang="cs-CZ" dirty="0"/>
              <a:t> (</a:t>
            </a:r>
            <a:r>
              <a:rPr lang="cs-CZ" dirty="0" err="1"/>
              <a:t>Sects</a:t>
            </a:r>
            <a:r>
              <a:rPr lang="cs-CZ" dirty="0"/>
              <a:t>. 441-456)</a:t>
            </a:r>
          </a:p>
          <a:p>
            <a:pPr lvl="0"/>
            <a:endParaRPr lang="cs-CZ" dirty="0"/>
          </a:p>
          <a:p>
            <a:pPr lvl="0"/>
            <a:r>
              <a:rPr lang="cs-CZ" dirty="0"/>
              <a:t>		</a:t>
            </a:r>
            <a:r>
              <a:rPr lang="cs-CZ" dirty="0" err="1"/>
              <a:t>Chapter</a:t>
            </a:r>
            <a:r>
              <a:rPr lang="cs-CZ" dirty="0"/>
              <a:t> 3: </a:t>
            </a:r>
            <a:r>
              <a:rPr lang="cs-CZ" dirty="0" err="1"/>
              <a:t>Legal</a:t>
            </a:r>
            <a:r>
              <a:rPr lang="cs-CZ" dirty="0"/>
              <a:t> </a:t>
            </a:r>
            <a:r>
              <a:rPr lang="cs-CZ" b="1" dirty="0" err="1"/>
              <a:t>Representation</a:t>
            </a:r>
            <a:r>
              <a:rPr lang="cs-CZ" b="1" dirty="0"/>
              <a:t> </a:t>
            </a:r>
            <a:r>
              <a:rPr lang="cs-CZ" b="1" dirty="0">
                <a:solidFill>
                  <a:srgbClr val="FF0000"/>
                </a:solidFill>
              </a:rPr>
              <a:t>and </a:t>
            </a:r>
            <a:r>
              <a:rPr lang="cs-CZ" b="1" dirty="0" err="1"/>
              <a:t>guardianship</a:t>
            </a:r>
            <a:r>
              <a:rPr lang="cs-CZ" b="1" dirty="0"/>
              <a:t> </a:t>
            </a:r>
            <a:r>
              <a:rPr lang="cs-CZ" dirty="0"/>
              <a:t>(</a:t>
            </a:r>
            <a:r>
              <a:rPr lang="cs-CZ" dirty="0" err="1"/>
              <a:t>Sects</a:t>
            </a:r>
            <a:r>
              <a:rPr lang="cs-CZ" dirty="0"/>
              <a:t>. 457-488)</a:t>
            </a:r>
          </a:p>
        </p:txBody>
      </p:sp>
    </p:spTree>
    <p:extLst>
      <p:ext uri="{BB962C8B-B14F-4D97-AF65-F5344CB8AC3E}">
        <p14:creationId xmlns:p14="http://schemas.microsoft.com/office/powerpoint/2010/main" val="4248550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6EAD6-BADE-C68F-3106-5B5846194B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228A8AA-1BCE-1024-F17B-8DC6DDEA3E71}"/>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C68C95B1-48D5-612D-C340-0C437F185D54}"/>
              </a:ext>
            </a:extLst>
          </p:cNvPr>
          <p:cNvSpPr>
            <a:spLocks noGrp="1"/>
          </p:cNvSpPr>
          <p:nvPr>
            <p:ph sz="quarter" idx="13"/>
          </p:nvPr>
        </p:nvSpPr>
        <p:spPr>
          <a:xfrm>
            <a:off x="762000" y="2212429"/>
            <a:ext cx="10591800" cy="3964534"/>
          </a:xfrm>
        </p:spPr>
        <p:txBody>
          <a:bodyPr>
            <a:normAutofit fontScale="92500" lnSpcReduction="10000"/>
          </a:bodyPr>
          <a:lstStyle/>
          <a:p>
            <a:pPr algn="just"/>
            <a:r>
              <a:rPr lang="cs-CZ" b="1" dirty="0"/>
              <a:t>Non-</a:t>
            </a:r>
            <a:r>
              <a:rPr lang="cs-CZ" b="1" dirty="0" err="1"/>
              <a:t>Contractual</a:t>
            </a:r>
            <a:r>
              <a:rPr lang="cs-CZ" b="1" dirty="0"/>
              <a:t> </a:t>
            </a:r>
            <a:r>
              <a:rPr lang="cs-CZ" b="1" dirty="0" err="1"/>
              <a:t>Representation</a:t>
            </a:r>
            <a:endParaRPr lang="en-US" b="1" dirty="0"/>
          </a:p>
          <a:p>
            <a:pPr algn="just"/>
            <a:endParaRPr lang="cs-CZ" dirty="0"/>
          </a:p>
          <a:p>
            <a:pPr marL="457200" indent="-457200" algn="just">
              <a:buAutoNum type="arabicParenR"/>
            </a:pPr>
            <a:r>
              <a:rPr lang="en-US" b="1" dirty="0"/>
              <a:t>A spouse </a:t>
            </a:r>
            <a:r>
              <a:rPr lang="en-US" dirty="0"/>
              <a:t>has the right </a:t>
            </a:r>
            <a:r>
              <a:rPr lang="en-US" b="1" dirty="0"/>
              <a:t>to represent the other spouse </a:t>
            </a:r>
            <a:r>
              <a:rPr lang="en-US" dirty="0"/>
              <a:t>in </a:t>
            </a:r>
            <a:r>
              <a:rPr lang="cs-CZ" dirty="0"/>
              <a:t>(</a:t>
            </a:r>
            <a:r>
              <a:rPr lang="cs-CZ" dirty="0" err="1"/>
              <a:t>note</a:t>
            </a:r>
            <a:r>
              <a:rPr lang="cs-CZ" dirty="0"/>
              <a:t>: his/her) </a:t>
            </a:r>
            <a:r>
              <a:rPr lang="en-US" dirty="0"/>
              <a:t>usual matters.</a:t>
            </a:r>
            <a:r>
              <a:rPr lang="cs-CZ" dirty="0"/>
              <a:t> (</a:t>
            </a:r>
            <a:r>
              <a:rPr lang="cs-CZ" dirty="0" err="1"/>
              <a:t>Sect</a:t>
            </a:r>
            <a:r>
              <a:rPr lang="cs-CZ" dirty="0"/>
              <a:t>. 696 para 1)</a:t>
            </a:r>
          </a:p>
          <a:p>
            <a:pPr marL="457200" indent="-457200" algn="just">
              <a:buAutoNum type="arabicParenR"/>
            </a:pPr>
            <a:r>
              <a:rPr lang="en-US" b="1" dirty="0"/>
              <a:t>Parents</a:t>
            </a:r>
            <a:r>
              <a:rPr lang="en-US" dirty="0"/>
              <a:t> have the right and duty </a:t>
            </a:r>
            <a:r>
              <a:rPr lang="en-US" b="1" dirty="0"/>
              <a:t>to represent the child </a:t>
            </a:r>
            <a:r>
              <a:rPr lang="en-US" dirty="0"/>
              <a:t>in juridical acts for which the child lacks legal capacity.</a:t>
            </a:r>
            <a:r>
              <a:rPr lang="cs-CZ" dirty="0"/>
              <a:t> (</a:t>
            </a:r>
            <a:r>
              <a:rPr lang="cs-CZ" dirty="0" err="1"/>
              <a:t>Sect</a:t>
            </a:r>
            <a:r>
              <a:rPr lang="cs-CZ" dirty="0"/>
              <a:t>. 892 para 1)</a:t>
            </a:r>
          </a:p>
          <a:p>
            <a:pPr marL="457200" indent="-457200" algn="just">
              <a:buAutoNum type="arabicParenR"/>
            </a:pPr>
            <a:r>
              <a:rPr lang="cs-CZ" b="1" dirty="0"/>
              <a:t>Tutor</a:t>
            </a:r>
            <a:r>
              <a:rPr lang="cs-CZ" dirty="0"/>
              <a:t> has </a:t>
            </a:r>
            <a:r>
              <a:rPr lang="cs-CZ" dirty="0" err="1"/>
              <a:t>the</a:t>
            </a:r>
            <a:r>
              <a:rPr lang="cs-CZ" dirty="0"/>
              <a:t> </a:t>
            </a:r>
            <a:r>
              <a:rPr lang="cs-CZ" dirty="0" err="1"/>
              <a:t>right</a:t>
            </a:r>
            <a:r>
              <a:rPr lang="cs-CZ" dirty="0"/>
              <a:t> </a:t>
            </a:r>
            <a:r>
              <a:rPr lang="cs-CZ" b="1" dirty="0"/>
              <a:t>to </a:t>
            </a:r>
            <a:r>
              <a:rPr lang="cs-CZ" b="1" dirty="0" err="1"/>
              <a:t>represent</a:t>
            </a:r>
            <a:r>
              <a:rPr lang="cs-CZ" b="1" dirty="0"/>
              <a:t> </a:t>
            </a:r>
            <a:r>
              <a:rPr lang="cs-CZ" b="1" dirty="0" err="1"/>
              <a:t>the</a:t>
            </a:r>
            <a:r>
              <a:rPr lang="cs-CZ" b="1" dirty="0"/>
              <a:t> </a:t>
            </a:r>
            <a:r>
              <a:rPr lang="cs-CZ" b="1" dirty="0" err="1"/>
              <a:t>child</a:t>
            </a:r>
            <a:r>
              <a:rPr lang="cs-CZ" dirty="0"/>
              <a:t> (</a:t>
            </a:r>
            <a:r>
              <a:rPr lang="cs-CZ" dirty="0" err="1"/>
              <a:t>Sect</a:t>
            </a:r>
            <a:r>
              <a:rPr lang="cs-CZ" dirty="0"/>
              <a:t>. 928 para 2: </a:t>
            </a:r>
            <a:r>
              <a:rPr lang="en-US" dirty="0"/>
              <a:t>In principle, a tutor has all the rights and duties towards the child </a:t>
            </a:r>
            <a:r>
              <a:rPr lang="en-US" b="1" dirty="0"/>
              <a:t>as a parent </a:t>
            </a:r>
            <a:r>
              <a:rPr lang="en-US" dirty="0"/>
              <a:t>except the duty to maintain and </a:t>
            </a:r>
            <a:r>
              <a:rPr lang="cs-CZ" dirty="0"/>
              <a:t>support)</a:t>
            </a:r>
          </a:p>
          <a:p>
            <a:pPr marL="457200" indent="-457200" algn="just">
              <a:buAutoNum type="arabicParenR"/>
            </a:pPr>
            <a:r>
              <a:rPr lang="en-US" b="1" dirty="0"/>
              <a:t>A foster parent</a:t>
            </a:r>
            <a:r>
              <a:rPr lang="en-US" dirty="0"/>
              <a:t> shall reasonably perform the rights and duties of parents in the upbringing of the child. He is obliged and entitled to decide </a:t>
            </a:r>
            <a:r>
              <a:rPr lang="en-US" b="1" dirty="0"/>
              <a:t>only on common matters </a:t>
            </a:r>
            <a:r>
              <a:rPr lang="en-US" dirty="0"/>
              <a:t>of the child, </a:t>
            </a:r>
            <a:r>
              <a:rPr lang="en-US" b="1" dirty="0"/>
              <a:t>represent the child in these matters </a:t>
            </a:r>
            <a:r>
              <a:rPr lang="en-US" dirty="0"/>
              <a:t>and administer his assets and liabilities.</a:t>
            </a:r>
            <a:r>
              <a:rPr lang="cs-CZ" dirty="0"/>
              <a:t> (</a:t>
            </a:r>
            <a:r>
              <a:rPr lang="cs-CZ" dirty="0" err="1"/>
              <a:t>Sect</a:t>
            </a:r>
            <a:r>
              <a:rPr lang="cs-CZ" dirty="0"/>
              <a:t>. 966 para 2)</a:t>
            </a:r>
          </a:p>
        </p:txBody>
      </p:sp>
    </p:spTree>
    <p:extLst>
      <p:ext uri="{BB962C8B-B14F-4D97-AF65-F5344CB8AC3E}">
        <p14:creationId xmlns:p14="http://schemas.microsoft.com/office/powerpoint/2010/main" val="252720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7D99-0793-14B1-CE22-C000A7251A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8C5F6BA-D5A0-75AF-96A1-225F42A75201}"/>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296CD477-6A7D-2D21-1A22-5F7FD8D527E7}"/>
              </a:ext>
            </a:extLst>
          </p:cNvPr>
          <p:cNvSpPr>
            <a:spLocks noGrp="1"/>
          </p:cNvSpPr>
          <p:nvPr>
            <p:ph sz="quarter" idx="13"/>
          </p:nvPr>
        </p:nvSpPr>
        <p:spPr>
          <a:xfrm>
            <a:off x="838200" y="2212429"/>
            <a:ext cx="10515600" cy="3964534"/>
          </a:xfrm>
        </p:spPr>
        <p:txBody>
          <a:bodyPr>
            <a:normAutofit/>
          </a:bodyPr>
          <a:lstStyle/>
          <a:p>
            <a:pPr algn="just"/>
            <a:r>
              <a:rPr lang="cs-CZ" b="1" dirty="0"/>
              <a:t>Non-</a:t>
            </a:r>
            <a:r>
              <a:rPr lang="cs-CZ" b="1" dirty="0" err="1"/>
              <a:t>Contractual</a:t>
            </a:r>
            <a:r>
              <a:rPr lang="cs-CZ" b="1" dirty="0"/>
              <a:t> </a:t>
            </a:r>
            <a:r>
              <a:rPr lang="cs-CZ" b="1" dirty="0" err="1"/>
              <a:t>Representation</a:t>
            </a:r>
            <a:endParaRPr lang="en-US" b="1" dirty="0"/>
          </a:p>
          <a:p>
            <a:pPr algn="just"/>
            <a:endParaRPr lang="cs-CZ" dirty="0"/>
          </a:p>
          <a:p>
            <a:pPr algn="just"/>
            <a:r>
              <a:rPr lang="cs-CZ" b="1" dirty="0"/>
              <a:t>5)</a:t>
            </a:r>
            <a:r>
              <a:rPr lang="cs-CZ" dirty="0"/>
              <a:t> </a:t>
            </a:r>
            <a:r>
              <a:rPr lang="en-US" b="1" dirty="0"/>
              <a:t>Entrusting a child to the care of another person</a:t>
            </a:r>
            <a:r>
              <a:rPr lang="cs-CZ" b="1" dirty="0"/>
              <a:t>: </a:t>
            </a:r>
            <a:r>
              <a:rPr lang="en-US" dirty="0"/>
              <a:t>The rights and duties of a caring person are determined by a court </a:t>
            </a:r>
            <a:r>
              <a:rPr lang="cs-CZ" dirty="0"/>
              <a:t>(</a:t>
            </a:r>
            <a:r>
              <a:rPr lang="cs-CZ" dirty="0" err="1"/>
              <a:t>Sect</a:t>
            </a:r>
            <a:r>
              <a:rPr lang="cs-CZ" dirty="0"/>
              <a:t>. 955)</a:t>
            </a:r>
          </a:p>
          <a:p>
            <a:pPr algn="just"/>
            <a:endParaRPr lang="cs-CZ" dirty="0"/>
          </a:p>
          <a:p>
            <a:pPr algn="just"/>
            <a:r>
              <a:rPr lang="en-US" b="1" dirty="0"/>
              <a:t>Thus, it depends on the specific court decision:</a:t>
            </a:r>
          </a:p>
          <a:p>
            <a:pPr algn="just"/>
            <a:r>
              <a:rPr lang="en-US" dirty="0"/>
              <a:t>Parents remain statutory representatives</a:t>
            </a:r>
            <a:r>
              <a:rPr lang="cs-CZ" dirty="0"/>
              <a:t> </a:t>
            </a:r>
            <a:r>
              <a:rPr lang="en-US" dirty="0"/>
              <a:t>►</a:t>
            </a:r>
            <a:r>
              <a:rPr lang="cs-CZ" dirty="0"/>
              <a:t> </a:t>
            </a:r>
            <a:r>
              <a:rPr lang="cs-CZ" dirty="0" err="1"/>
              <a:t>caring</a:t>
            </a:r>
            <a:r>
              <a:rPr lang="cs-CZ" dirty="0"/>
              <a:t> person </a:t>
            </a:r>
            <a:r>
              <a:rPr lang="cs-CZ" b="1" dirty="0" err="1">
                <a:solidFill>
                  <a:srgbClr val="FF0000"/>
                </a:solidFill>
              </a:rPr>
              <a:t>does</a:t>
            </a:r>
            <a:r>
              <a:rPr lang="cs-CZ" b="1" dirty="0">
                <a:solidFill>
                  <a:srgbClr val="FF0000"/>
                </a:solidFill>
              </a:rPr>
              <a:t> NOT </a:t>
            </a:r>
            <a:r>
              <a:rPr lang="cs-CZ" dirty="0" err="1"/>
              <a:t>represent</a:t>
            </a:r>
            <a:r>
              <a:rPr lang="cs-CZ" dirty="0"/>
              <a:t> </a:t>
            </a:r>
            <a:r>
              <a:rPr lang="cs-CZ" dirty="0" err="1"/>
              <a:t>the</a:t>
            </a:r>
            <a:r>
              <a:rPr lang="cs-CZ" dirty="0"/>
              <a:t> </a:t>
            </a:r>
            <a:r>
              <a:rPr lang="cs-CZ" dirty="0" err="1"/>
              <a:t>child</a:t>
            </a:r>
            <a:endParaRPr lang="en-US" dirty="0"/>
          </a:p>
          <a:p>
            <a:pPr algn="just"/>
            <a:r>
              <a:rPr lang="en-US" dirty="0"/>
              <a:t>Parents cease to be statutory representatives</a:t>
            </a:r>
            <a:r>
              <a:rPr lang="cs-CZ" dirty="0"/>
              <a:t> </a:t>
            </a:r>
            <a:r>
              <a:rPr lang="en-US" dirty="0"/>
              <a:t>►</a:t>
            </a:r>
            <a:r>
              <a:rPr lang="cs-CZ" dirty="0"/>
              <a:t> </a:t>
            </a:r>
            <a:r>
              <a:rPr lang="cs-CZ" dirty="0" err="1"/>
              <a:t>caring</a:t>
            </a:r>
            <a:r>
              <a:rPr lang="cs-CZ" dirty="0"/>
              <a:t> person </a:t>
            </a:r>
            <a:r>
              <a:rPr lang="cs-CZ" dirty="0" err="1"/>
              <a:t>represents</a:t>
            </a:r>
            <a:r>
              <a:rPr lang="cs-CZ" dirty="0"/>
              <a:t> </a:t>
            </a:r>
            <a:r>
              <a:rPr lang="cs-CZ" dirty="0" err="1"/>
              <a:t>the</a:t>
            </a:r>
            <a:r>
              <a:rPr lang="cs-CZ" dirty="0"/>
              <a:t> </a:t>
            </a:r>
            <a:r>
              <a:rPr lang="cs-CZ" dirty="0" err="1"/>
              <a:t>child</a:t>
            </a:r>
            <a:endParaRPr lang="cs-CZ" dirty="0"/>
          </a:p>
        </p:txBody>
      </p:sp>
    </p:spTree>
    <p:extLst>
      <p:ext uri="{BB962C8B-B14F-4D97-AF65-F5344CB8AC3E}">
        <p14:creationId xmlns:p14="http://schemas.microsoft.com/office/powerpoint/2010/main" val="2062733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839EA-20D5-28BF-C195-4B47AF2EE1E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F7C3C99-E064-6BF1-BC14-BDB28C201B65}"/>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1CE163A2-F358-4B48-F1F4-DD065FD3CAED}"/>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a:t>Non-</a:t>
            </a:r>
            <a:r>
              <a:rPr lang="cs-CZ" b="1" dirty="0" err="1"/>
              <a:t>Contractual</a:t>
            </a:r>
            <a:r>
              <a:rPr lang="cs-CZ" b="1" dirty="0"/>
              <a:t> </a:t>
            </a:r>
            <a:r>
              <a:rPr lang="cs-CZ" b="1" dirty="0" err="1"/>
              <a:t>Representation</a:t>
            </a:r>
            <a:endParaRPr lang="en-US" b="1" dirty="0"/>
          </a:p>
          <a:p>
            <a:pPr algn="just"/>
            <a:r>
              <a:rPr lang="en-US" b="1" dirty="0"/>
              <a:t>Features of </a:t>
            </a:r>
            <a:r>
              <a:rPr lang="cs-CZ" b="1" dirty="0" err="1"/>
              <a:t>both</a:t>
            </a:r>
            <a:r>
              <a:rPr lang="cs-CZ" b="1" dirty="0"/>
              <a:t> </a:t>
            </a:r>
            <a:r>
              <a:rPr lang="en-US" b="1" dirty="0"/>
              <a:t>contractual representation and guardianship</a:t>
            </a:r>
          </a:p>
          <a:p>
            <a:pPr algn="just"/>
            <a:endParaRPr lang="cs-CZ" dirty="0"/>
          </a:p>
          <a:p>
            <a:pPr algn="just"/>
            <a:r>
              <a:rPr lang="cs-CZ" b="1" dirty="0"/>
              <a:t>6)</a:t>
            </a:r>
            <a:r>
              <a:rPr lang="cs-CZ" dirty="0"/>
              <a:t> </a:t>
            </a:r>
            <a:r>
              <a:rPr lang="en-US" b="1" dirty="0"/>
              <a:t>Representation by a household member</a:t>
            </a:r>
            <a:r>
              <a:rPr lang="cs-CZ" b="1" dirty="0"/>
              <a:t>: </a:t>
            </a:r>
            <a:r>
              <a:rPr lang="en-US" dirty="0"/>
              <a:t>The </a:t>
            </a:r>
            <a:r>
              <a:rPr lang="en-US" b="1" dirty="0"/>
              <a:t>representative shall inform </a:t>
            </a:r>
            <a:r>
              <a:rPr lang="en-US" dirty="0"/>
              <a:t>the person represented that he will represent him, </a:t>
            </a:r>
            <a:r>
              <a:rPr lang="en-GB" dirty="0"/>
              <a:t>[</a:t>
            </a:r>
            <a:r>
              <a:rPr lang="cs-CZ" dirty="0"/>
              <a:t>…</a:t>
            </a:r>
            <a:r>
              <a:rPr lang="en-GB" dirty="0"/>
              <a:t>]</a:t>
            </a:r>
            <a:r>
              <a:rPr lang="en-US" dirty="0"/>
              <a:t>. </a:t>
            </a:r>
            <a:r>
              <a:rPr lang="en-US" b="1" dirty="0"/>
              <a:t>If the person to be represented refuses </a:t>
            </a:r>
            <a:r>
              <a:rPr lang="cs-CZ" dirty="0">
                <a:solidFill>
                  <a:srgbClr val="FF0000"/>
                </a:solidFill>
              </a:rPr>
              <a:t>(= </a:t>
            </a:r>
            <a:r>
              <a:rPr lang="cs-CZ" dirty="0" err="1">
                <a:solidFill>
                  <a:srgbClr val="FF0000"/>
                </a:solidFill>
              </a:rPr>
              <a:t>contractual</a:t>
            </a:r>
            <a:r>
              <a:rPr lang="cs-CZ" dirty="0">
                <a:solidFill>
                  <a:srgbClr val="FF0000"/>
                </a:solidFill>
              </a:rPr>
              <a:t> </a:t>
            </a:r>
            <a:r>
              <a:rPr lang="cs-CZ" dirty="0" err="1">
                <a:solidFill>
                  <a:srgbClr val="FF0000"/>
                </a:solidFill>
              </a:rPr>
              <a:t>feature</a:t>
            </a:r>
            <a:r>
              <a:rPr lang="cs-CZ" dirty="0">
                <a:solidFill>
                  <a:srgbClr val="FF0000"/>
                </a:solidFill>
              </a:rPr>
              <a:t>)</a:t>
            </a:r>
            <a:r>
              <a:rPr lang="cs-CZ" b="1" dirty="0"/>
              <a:t> </a:t>
            </a:r>
            <a:r>
              <a:rPr lang="en-US" dirty="0"/>
              <a:t>that, the representation is not created; </a:t>
            </a:r>
            <a:r>
              <a:rPr lang="en-GB" dirty="0"/>
              <a:t>[</a:t>
            </a:r>
            <a:r>
              <a:rPr lang="cs-CZ" dirty="0"/>
              <a:t>…</a:t>
            </a:r>
            <a:r>
              <a:rPr lang="en-GB" dirty="0"/>
              <a:t>]</a:t>
            </a:r>
            <a:r>
              <a:rPr lang="cs-CZ" dirty="0"/>
              <a:t>. (</a:t>
            </a:r>
            <a:r>
              <a:rPr lang="cs-CZ" dirty="0" err="1"/>
              <a:t>Sect</a:t>
            </a:r>
            <a:r>
              <a:rPr lang="cs-CZ" dirty="0"/>
              <a:t>. 49 para 2)</a:t>
            </a:r>
          </a:p>
          <a:p>
            <a:pPr algn="just"/>
            <a:r>
              <a:rPr lang="en-US" dirty="0"/>
              <a:t>The creation of representation </a:t>
            </a:r>
            <a:r>
              <a:rPr lang="en-US" b="1" dirty="0"/>
              <a:t>must be approved by a court</a:t>
            </a:r>
            <a:r>
              <a:rPr lang="cs-CZ" dirty="0">
                <a:solidFill>
                  <a:srgbClr val="FF0000"/>
                </a:solidFill>
              </a:rPr>
              <a:t> (= </a:t>
            </a:r>
            <a:r>
              <a:rPr lang="cs-CZ" dirty="0" err="1">
                <a:solidFill>
                  <a:srgbClr val="FF0000"/>
                </a:solidFill>
              </a:rPr>
              <a:t>guardianship</a:t>
            </a:r>
            <a:r>
              <a:rPr lang="cs-CZ" dirty="0">
                <a:solidFill>
                  <a:srgbClr val="FF0000"/>
                </a:solidFill>
              </a:rPr>
              <a:t> </a:t>
            </a:r>
            <a:r>
              <a:rPr lang="cs-CZ" dirty="0" err="1">
                <a:solidFill>
                  <a:srgbClr val="FF0000"/>
                </a:solidFill>
              </a:rPr>
              <a:t>feature</a:t>
            </a:r>
            <a:r>
              <a:rPr lang="cs-CZ" dirty="0">
                <a:solidFill>
                  <a:srgbClr val="FF0000"/>
                </a:solidFill>
              </a:rPr>
              <a:t>)</a:t>
            </a:r>
            <a:r>
              <a:rPr lang="en-US" dirty="0"/>
              <a:t>.</a:t>
            </a:r>
            <a:r>
              <a:rPr lang="cs-CZ" dirty="0"/>
              <a:t> </a:t>
            </a:r>
            <a:r>
              <a:rPr lang="en-GB" dirty="0"/>
              <a:t>[</a:t>
            </a:r>
            <a:r>
              <a:rPr lang="cs-CZ" dirty="0"/>
              <a:t>…</a:t>
            </a:r>
            <a:r>
              <a:rPr lang="en-GB" dirty="0"/>
              <a:t>]</a:t>
            </a:r>
            <a:r>
              <a:rPr lang="cs-CZ" dirty="0"/>
              <a:t>. (</a:t>
            </a:r>
            <a:r>
              <a:rPr lang="cs-CZ" dirty="0" err="1"/>
              <a:t>Sect</a:t>
            </a:r>
            <a:r>
              <a:rPr lang="cs-CZ" dirty="0"/>
              <a:t>. 50)</a:t>
            </a:r>
          </a:p>
          <a:p>
            <a:pPr algn="just"/>
            <a:endParaRPr lang="cs-CZ" dirty="0"/>
          </a:p>
          <a:p>
            <a:pPr algn="just"/>
            <a:r>
              <a:rPr lang="cs-CZ" b="1" dirty="0"/>
              <a:t>7) </a:t>
            </a:r>
            <a:r>
              <a:rPr lang="en-US" dirty="0"/>
              <a:t>If one of the parties is comprised of multiple persons, the other party has the right to require that </a:t>
            </a:r>
            <a:r>
              <a:rPr lang="en-US" b="1" dirty="0"/>
              <a:t>a joint representative be determined for the purpose of delivery of correspondence</a:t>
            </a:r>
            <a:r>
              <a:rPr lang="en-US" dirty="0"/>
              <a:t>. If the party fails to do so, the representative is determined by a court on application. </a:t>
            </a:r>
            <a:r>
              <a:rPr lang="cs-CZ" dirty="0"/>
              <a:t>(</a:t>
            </a:r>
            <a:r>
              <a:rPr lang="cs-CZ" dirty="0" err="1"/>
              <a:t>Sect</a:t>
            </a:r>
            <a:r>
              <a:rPr lang="cs-CZ" dirty="0"/>
              <a:t>. 1868 para 2)</a:t>
            </a:r>
          </a:p>
        </p:txBody>
      </p:sp>
    </p:spTree>
    <p:extLst>
      <p:ext uri="{BB962C8B-B14F-4D97-AF65-F5344CB8AC3E}">
        <p14:creationId xmlns:p14="http://schemas.microsoft.com/office/powerpoint/2010/main" val="1649990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6DB3-4DDB-9DBE-2E33-F4FA823928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CAE374-4837-6807-9BC3-8694E84CE630}"/>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550B74FA-61C6-BCB2-9DCC-A5BAF22CEAC3}"/>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a:t>Non-</a:t>
            </a:r>
            <a:r>
              <a:rPr lang="cs-CZ" b="1" dirty="0" err="1"/>
              <a:t>Contractual</a:t>
            </a:r>
            <a:r>
              <a:rPr lang="cs-CZ" b="1" dirty="0"/>
              <a:t> </a:t>
            </a:r>
            <a:r>
              <a:rPr lang="cs-CZ" b="1" dirty="0" err="1"/>
              <a:t>Representation</a:t>
            </a:r>
            <a:endParaRPr lang="en-US" b="1" dirty="0"/>
          </a:p>
          <a:p>
            <a:pPr algn="just"/>
            <a:endParaRPr lang="cs-CZ" b="1" dirty="0">
              <a:solidFill>
                <a:schemeClr val="accent1"/>
              </a:solidFill>
            </a:endParaRPr>
          </a:p>
          <a:p>
            <a:pPr algn="just"/>
            <a:r>
              <a:rPr lang="cs-CZ" b="1" dirty="0">
                <a:solidFill>
                  <a:schemeClr val="accent1"/>
                </a:solidFill>
              </a:rPr>
              <a:t>8) </a:t>
            </a:r>
            <a:r>
              <a:rPr lang="cs-CZ" b="1" dirty="0" err="1">
                <a:solidFill>
                  <a:schemeClr val="accent1"/>
                </a:solidFill>
              </a:rPr>
              <a:t>Sui</a:t>
            </a:r>
            <a:r>
              <a:rPr lang="cs-CZ" b="1" dirty="0">
                <a:solidFill>
                  <a:schemeClr val="accent1"/>
                </a:solidFill>
              </a:rPr>
              <a:t> generis </a:t>
            </a:r>
            <a:r>
              <a:rPr lang="cs-CZ" b="1" dirty="0" err="1">
                <a:solidFill>
                  <a:schemeClr val="accent1"/>
                </a:solidFill>
              </a:rPr>
              <a:t>representation</a:t>
            </a:r>
            <a:endParaRPr lang="cs-CZ" b="1" dirty="0">
              <a:solidFill>
                <a:schemeClr val="accent1"/>
              </a:solidFill>
            </a:endParaRPr>
          </a:p>
          <a:p>
            <a:pPr algn="just"/>
            <a:endParaRPr lang="cs-CZ" b="1" dirty="0"/>
          </a:p>
          <a:p>
            <a:pPr algn="just"/>
            <a:r>
              <a:rPr lang="cs-CZ" dirty="0"/>
              <a:t>R</a:t>
            </a:r>
            <a:r>
              <a:rPr lang="en-US" dirty="0" err="1"/>
              <a:t>epresentation</a:t>
            </a:r>
            <a:r>
              <a:rPr lang="en-US" dirty="0"/>
              <a:t> of a legal </a:t>
            </a:r>
            <a:r>
              <a:rPr lang="cs-CZ" dirty="0"/>
              <a:t>entity</a:t>
            </a:r>
            <a:r>
              <a:rPr lang="en-US" dirty="0"/>
              <a:t> </a:t>
            </a:r>
            <a:r>
              <a:rPr lang="en-US" b="1" dirty="0">
                <a:solidFill>
                  <a:srgbClr val="FF0000"/>
                </a:solidFill>
              </a:rPr>
              <a:t>by a member of its governing body </a:t>
            </a:r>
            <a:r>
              <a:rPr lang="en-US" b="1" dirty="0">
                <a:solidFill>
                  <a:schemeClr val="accent1"/>
                </a:solidFill>
              </a:rPr>
              <a:t>is representation of its own kind</a:t>
            </a:r>
            <a:r>
              <a:rPr lang="en-US" dirty="0"/>
              <a:t> </a:t>
            </a:r>
            <a:r>
              <a:rPr lang="en-US" b="1" dirty="0">
                <a:solidFill>
                  <a:schemeClr val="accent1"/>
                </a:solidFill>
              </a:rPr>
              <a:t>(sui generis)</a:t>
            </a:r>
            <a:r>
              <a:rPr lang="en-US" dirty="0"/>
              <a:t>, to which neither the rules on contractual representation (</a:t>
            </a:r>
            <a:r>
              <a:rPr lang="cs-CZ" dirty="0" err="1"/>
              <a:t>Sects</a:t>
            </a:r>
            <a:r>
              <a:rPr lang="cs-CZ" dirty="0"/>
              <a:t>.</a:t>
            </a:r>
            <a:r>
              <a:rPr lang="en-US" dirty="0"/>
              <a:t> 441–456) nor those on statutory representation (</a:t>
            </a:r>
            <a:r>
              <a:rPr lang="cs-CZ" dirty="0" err="1"/>
              <a:t>Sect</a:t>
            </a:r>
            <a:r>
              <a:rPr lang="cs-CZ" dirty="0"/>
              <a:t>.</a:t>
            </a:r>
            <a:r>
              <a:rPr lang="en-US" dirty="0"/>
              <a:t> 457–488) apply.</a:t>
            </a:r>
            <a:r>
              <a:rPr lang="cs-CZ" dirty="0"/>
              <a:t> </a:t>
            </a:r>
            <a:r>
              <a:rPr lang="en-GB" dirty="0"/>
              <a:t>[</a:t>
            </a:r>
            <a:r>
              <a:rPr lang="cs-CZ" dirty="0"/>
              <a:t>…</a:t>
            </a:r>
            <a:r>
              <a:rPr lang="en-GB" dirty="0"/>
              <a:t>]</a:t>
            </a:r>
            <a:r>
              <a:rPr lang="cs-CZ" dirty="0"/>
              <a:t>. </a:t>
            </a:r>
            <a:r>
              <a:rPr lang="en-US" dirty="0"/>
              <a:t>If a member of the governing body exceeds their authority or represents the legal </a:t>
            </a:r>
            <a:r>
              <a:rPr lang="cs-CZ" dirty="0"/>
              <a:t>entity</a:t>
            </a:r>
            <a:r>
              <a:rPr lang="en-US" dirty="0"/>
              <a:t> without authority under the founding legal act, the legal </a:t>
            </a:r>
            <a:r>
              <a:rPr lang="cs-CZ" dirty="0"/>
              <a:t>entity</a:t>
            </a:r>
            <a:r>
              <a:rPr lang="en-US" dirty="0"/>
              <a:t> may subsequently approve such act. </a:t>
            </a:r>
            <a:r>
              <a:rPr lang="en-US" b="1" dirty="0">
                <a:solidFill>
                  <a:schemeClr val="accent1"/>
                </a:solidFill>
              </a:rPr>
              <a:t>Since the governing body member is not a contractual representative</a:t>
            </a:r>
            <a:r>
              <a:rPr lang="en-US" dirty="0"/>
              <a:t>, the rules for subsequent approval follow </a:t>
            </a:r>
            <a:r>
              <a:rPr lang="cs-CZ" dirty="0" err="1"/>
              <a:t>Sect</a:t>
            </a:r>
            <a:r>
              <a:rPr lang="cs-CZ" dirty="0"/>
              <a:t>. </a:t>
            </a:r>
            <a:r>
              <a:rPr lang="en-US" dirty="0"/>
              <a:t> 440 </a:t>
            </a:r>
            <a:r>
              <a:rPr lang="cs-CZ" dirty="0"/>
              <a:t>(</a:t>
            </a:r>
            <a:r>
              <a:rPr lang="cs-CZ" dirty="0" err="1"/>
              <a:t>note</a:t>
            </a:r>
            <a:r>
              <a:rPr lang="cs-CZ" dirty="0"/>
              <a:t>: </a:t>
            </a:r>
            <a:r>
              <a:rPr lang="cs-CZ" dirty="0" err="1"/>
              <a:t>general</a:t>
            </a:r>
            <a:r>
              <a:rPr lang="cs-CZ" dirty="0"/>
              <a:t> </a:t>
            </a:r>
            <a:r>
              <a:rPr lang="cs-CZ" dirty="0" err="1"/>
              <a:t>provisions</a:t>
            </a:r>
            <a:r>
              <a:rPr lang="cs-CZ" dirty="0"/>
              <a:t> on </a:t>
            </a:r>
            <a:r>
              <a:rPr lang="cs-CZ" dirty="0" err="1"/>
              <a:t>representation</a:t>
            </a:r>
            <a:r>
              <a:rPr lang="cs-CZ" dirty="0"/>
              <a:t>)</a:t>
            </a:r>
            <a:r>
              <a:rPr lang="en-US" dirty="0"/>
              <a:t>, not </a:t>
            </a:r>
            <a:r>
              <a:rPr lang="cs-CZ" dirty="0" err="1"/>
              <a:t>Sect</a:t>
            </a:r>
            <a:r>
              <a:rPr lang="cs-CZ" dirty="0"/>
              <a:t>.</a:t>
            </a:r>
            <a:r>
              <a:rPr lang="en-US" dirty="0"/>
              <a:t> 446 </a:t>
            </a:r>
            <a:r>
              <a:rPr lang="cs-CZ" dirty="0"/>
              <a:t>(</a:t>
            </a:r>
            <a:r>
              <a:rPr lang="cs-CZ" dirty="0" err="1"/>
              <a:t>note</a:t>
            </a:r>
            <a:r>
              <a:rPr lang="cs-CZ" dirty="0"/>
              <a:t>: </a:t>
            </a:r>
            <a:r>
              <a:rPr lang="cs-CZ" dirty="0" err="1"/>
              <a:t>contractual</a:t>
            </a:r>
            <a:r>
              <a:rPr lang="cs-CZ" dirty="0"/>
              <a:t> </a:t>
            </a:r>
            <a:r>
              <a:rPr lang="cs-CZ" dirty="0" err="1"/>
              <a:t>repr</a:t>
            </a:r>
            <a:r>
              <a:rPr lang="cs-CZ" dirty="0"/>
              <a:t>.).</a:t>
            </a:r>
          </a:p>
          <a:p>
            <a:pPr algn="r"/>
            <a:r>
              <a:rPr lang="cs-CZ" dirty="0"/>
              <a:t>SC Case No 27 </a:t>
            </a:r>
            <a:r>
              <a:rPr lang="cs-CZ" dirty="0" err="1"/>
              <a:t>Cdo</a:t>
            </a:r>
            <a:r>
              <a:rPr lang="cs-CZ" dirty="0"/>
              <a:t> 4593/2017</a:t>
            </a:r>
          </a:p>
          <a:p>
            <a:r>
              <a:rPr lang="cs-CZ" dirty="0"/>
              <a:t>= not a </a:t>
            </a:r>
            <a:r>
              <a:rPr lang="cs-CZ" dirty="0" err="1"/>
              <a:t>contractual</a:t>
            </a:r>
            <a:r>
              <a:rPr lang="cs-CZ" dirty="0"/>
              <a:t> </a:t>
            </a:r>
            <a:r>
              <a:rPr lang="cs-CZ" dirty="0" err="1"/>
              <a:t>representation</a:t>
            </a:r>
            <a:endParaRPr lang="cs-CZ" dirty="0"/>
          </a:p>
          <a:p>
            <a:r>
              <a:rPr lang="cs-CZ" dirty="0"/>
              <a:t>= not a </a:t>
            </a:r>
            <a:r>
              <a:rPr lang="cs-CZ" dirty="0" err="1"/>
              <a:t>statutory</a:t>
            </a:r>
            <a:r>
              <a:rPr lang="cs-CZ" dirty="0"/>
              <a:t> </a:t>
            </a:r>
            <a:r>
              <a:rPr lang="cs-CZ" dirty="0" err="1"/>
              <a:t>representation</a:t>
            </a:r>
            <a:endParaRPr lang="cs-CZ" dirty="0"/>
          </a:p>
        </p:txBody>
      </p:sp>
    </p:spTree>
    <p:extLst>
      <p:ext uri="{BB962C8B-B14F-4D97-AF65-F5344CB8AC3E}">
        <p14:creationId xmlns:p14="http://schemas.microsoft.com/office/powerpoint/2010/main" val="414753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A48B-4691-DD8F-BC23-8C70327B26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8384C2-03EB-A3EF-70E8-2049B0E33245}"/>
              </a:ext>
            </a:extLst>
          </p:cNvPr>
          <p:cNvSpPr>
            <a:spLocks noGrp="1"/>
          </p:cNvSpPr>
          <p:nvPr>
            <p:ph type="title"/>
          </p:nvPr>
        </p:nvSpPr>
        <p:spPr>
          <a:xfrm>
            <a:off x="838200" y="1036717"/>
            <a:ext cx="108077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75B41FE6-EF35-2464-8065-FC166DF84CC1}"/>
              </a:ext>
            </a:extLst>
          </p:cNvPr>
          <p:cNvSpPr>
            <a:spLocks noGrp="1"/>
          </p:cNvSpPr>
          <p:nvPr>
            <p:ph sz="quarter" idx="13"/>
          </p:nvPr>
        </p:nvSpPr>
        <p:spPr>
          <a:xfrm>
            <a:off x="838200" y="2212429"/>
            <a:ext cx="10515600" cy="3964534"/>
          </a:xfrm>
        </p:spPr>
        <p:txBody>
          <a:bodyPr>
            <a:normAutofit lnSpcReduction="10000"/>
          </a:bodyPr>
          <a:lstStyle/>
          <a:p>
            <a:pPr algn="just"/>
            <a:r>
              <a:rPr lang="cs-CZ" b="1" dirty="0"/>
              <a:t>Non-</a:t>
            </a:r>
            <a:r>
              <a:rPr lang="cs-CZ" b="1" dirty="0" err="1"/>
              <a:t>Contractual</a:t>
            </a:r>
            <a:r>
              <a:rPr lang="cs-CZ" b="1" dirty="0"/>
              <a:t> </a:t>
            </a:r>
            <a:r>
              <a:rPr lang="cs-CZ" b="1" dirty="0" err="1"/>
              <a:t>Representation</a:t>
            </a:r>
            <a:endParaRPr lang="en-US" b="1" dirty="0"/>
          </a:p>
          <a:p>
            <a:pPr algn="just"/>
            <a:endParaRPr lang="cs-CZ" b="1" dirty="0">
              <a:solidFill>
                <a:schemeClr val="accent1"/>
              </a:solidFill>
            </a:endParaRPr>
          </a:p>
          <a:p>
            <a:pPr algn="just"/>
            <a:r>
              <a:rPr lang="cs-CZ" b="1" dirty="0">
                <a:solidFill>
                  <a:schemeClr val="accent1"/>
                </a:solidFill>
              </a:rPr>
              <a:t>9) </a:t>
            </a:r>
            <a:r>
              <a:rPr lang="cs-CZ" b="1" dirty="0" err="1">
                <a:solidFill>
                  <a:schemeClr val="accent1"/>
                </a:solidFill>
              </a:rPr>
              <a:t>Representation</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legal</a:t>
            </a:r>
            <a:r>
              <a:rPr lang="cs-CZ" b="1" dirty="0">
                <a:solidFill>
                  <a:schemeClr val="accent1"/>
                </a:solidFill>
              </a:rPr>
              <a:t> entity </a:t>
            </a:r>
            <a:r>
              <a:rPr lang="cs-CZ" dirty="0"/>
              <a:t>by </a:t>
            </a:r>
            <a:r>
              <a:rPr lang="en-US" dirty="0"/>
              <a:t>an </a:t>
            </a:r>
            <a:r>
              <a:rPr lang="en-US" b="1" dirty="0"/>
              <a:t>employee</a:t>
            </a:r>
            <a:r>
              <a:rPr lang="cs-CZ" dirty="0"/>
              <a:t>, </a:t>
            </a:r>
            <a:r>
              <a:rPr lang="en-US" b="1" dirty="0"/>
              <a:t>a member</a:t>
            </a:r>
            <a:r>
              <a:rPr lang="cs-CZ" dirty="0"/>
              <a:t>, </a:t>
            </a:r>
            <a:r>
              <a:rPr lang="en-US" b="1" dirty="0"/>
              <a:t>a member of another body not registered in </a:t>
            </a:r>
            <a:r>
              <a:rPr lang="cs-CZ" b="1" dirty="0"/>
              <a:t>a</a:t>
            </a:r>
            <a:r>
              <a:rPr lang="en-US" b="1" dirty="0"/>
              <a:t> public register</a:t>
            </a:r>
            <a:r>
              <a:rPr lang="cs-CZ" b="1" dirty="0"/>
              <a:t>.</a:t>
            </a:r>
            <a:r>
              <a:rPr lang="cs-CZ" dirty="0"/>
              <a:t> (</a:t>
            </a:r>
            <a:r>
              <a:rPr lang="cs-CZ" dirty="0" err="1"/>
              <a:t>Sect</a:t>
            </a:r>
            <a:r>
              <a:rPr lang="cs-CZ" dirty="0"/>
              <a:t>. 166 para 1)</a:t>
            </a:r>
          </a:p>
          <a:p>
            <a:pPr algn="just"/>
            <a:endParaRPr lang="cs-CZ" b="1" dirty="0"/>
          </a:p>
          <a:p>
            <a:pPr algn="just"/>
            <a:r>
              <a:rPr lang="cs-CZ" b="1" dirty="0"/>
              <a:t>10) </a:t>
            </a:r>
            <a:r>
              <a:rPr lang="cs-CZ" b="1" dirty="0" err="1"/>
              <a:t>If</a:t>
            </a:r>
            <a:r>
              <a:rPr lang="cs-CZ" b="1" dirty="0"/>
              <a:t> </a:t>
            </a:r>
            <a:r>
              <a:rPr lang="en-US" b="1" dirty="0"/>
              <a:t>an entrepreneur </a:t>
            </a:r>
            <a:r>
              <a:rPr lang="en-US" b="1" dirty="0" err="1"/>
              <a:t>authorises</a:t>
            </a:r>
            <a:r>
              <a:rPr lang="en-US" dirty="0"/>
              <a:t> a person to carry out a certain activity within the operation of a business enterprise, </a:t>
            </a:r>
            <a:r>
              <a:rPr lang="en-US" b="1" dirty="0"/>
              <a:t>that person represents the entrepreneur in all dealings that this activity typically involves</a:t>
            </a:r>
            <a:r>
              <a:rPr lang="cs-CZ" b="1" dirty="0"/>
              <a:t>.</a:t>
            </a:r>
            <a:r>
              <a:rPr lang="en-US" b="1" dirty="0"/>
              <a:t> </a:t>
            </a:r>
            <a:r>
              <a:rPr lang="cs-CZ" dirty="0"/>
              <a:t>(</a:t>
            </a:r>
            <a:r>
              <a:rPr lang="cs-CZ" dirty="0" err="1"/>
              <a:t>Sect</a:t>
            </a:r>
            <a:r>
              <a:rPr lang="cs-CZ" dirty="0"/>
              <a:t>. 430 para 1)</a:t>
            </a:r>
          </a:p>
          <a:p>
            <a:pPr algn="just"/>
            <a:endParaRPr lang="cs-CZ" dirty="0"/>
          </a:p>
          <a:p>
            <a:pPr algn="just"/>
            <a:r>
              <a:rPr lang="cs-CZ" b="1" dirty="0"/>
              <a:t>11) </a:t>
            </a:r>
            <a:r>
              <a:rPr lang="en-US" b="1" dirty="0"/>
              <a:t>The head of a registered branch may represent the entrepreneur </a:t>
            </a:r>
            <a:r>
              <a:rPr lang="en-US" dirty="0"/>
              <a:t>in all matters relating to the registered branch from the date on which he was registered in the commercial register as the head of the registered branch</a:t>
            </a:r>
            <a:r>
              <a:rPr lang="cs-CZ" dirty="0"/>
              <a:t>. (</a:t>
            </a:r>
            <a:r>
              <a:rPr lang="cs-CZ" dirty="0" err="1"/>
              <a:t>Sect</a:t>
            </a:r>
            <a:r>
              <a:rPr lang="cs-CZ" dirty="0"/>
              <a:t>. 503 para 2)</a:t>
            </a:r>
          </a:p>
        </p:txBody>
      </p:sp>
    </p:spTree>
    <p:extLst>
      <p:ext uri="{BB962C8B-B14F-4D97-AF65-F5344CB8AC3E}">
        <p14:creationId xmlns:p14="http://schemas.microsoft.com/office/powerpoint/2010/main" val="104824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B062-EAD4-0E3F-534C-1342841398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56645A-5550-0504-C904-8DA74CE4E41E}"/>
              </a:ext>
            </a:extLst>
          </p:cNvPr>
          <p:cNvSpPr>
            <a:spLocks noGrp="1"/>
          </p:cNvSpPr>
          <p:nvPr>
            <p:ph type="title"/>
          </p:nvPr>
        </p:nvSpPr>
        <p:spPr>
          <a:xfrm>
            <a:off x="838200" y="1036717"/>
            <a:ext cx="10515600" cy="992057"/>
          </a:xfrm>
        </p:spPr>
        <p:txBody>
          <a:bodyPr/>
          <a:lstStyle/>
          <a:p>
            <a:r>
              <a:rPr lang="cs-CZ" dirty="0" err="1"/>
              <a:t>Concept</a:t>
            </a:r>
            <a:r>
              <a:rPr lang="cs-CZ" dirty="0"/>
              <a:t> </a:t>
            </a:r>
            <a:r>
              <a:rPr lang="cs-CZ" dirty="0" err="1"/>
              <a:t>of</a:t>
            </a:r>
            <a:r>
              <a:rPr lang="cs-CZ" dirty="0"/>
              <a:t> </a:t>
            </a:r>
            <a:r>
              <a:rPr lang="cs-CZ" dirty="0" err="1"/>
              <a:t>Representation</a:t>
            </a:r>
            <a:endParaRPr lang="en-US" dirty="0"/>
          </a:p>
        </p:txBody>
      </p:sp>
      <p:sp>
        <p:nvSpPr>
          <p:cNvPr id="4" name="Zástupný text 3">
            <a:extLst>
              <a:ext uri="{FF2B5EF4-FFF2-40B4-BE49-F238E27FC236}">
                <a16:creationId xmlns:a16="http://schemas.microsoft.com/office/drawing/2014/main" id="{840E0E87-4243-D4CB-C83F-D1945A1C78D5}"/>
              </a:ext>
            </a:extLst>
          </p:cNvPr>
          <p:cNvSpPr>
            <a:spLocks noGrp="1"/>
          </p:cNvSpPr>
          <p:nvPr>
            <p:ph sz="quarter" idx="13"/>
          </p:nvPr>
        </p:nvSpPr>
        <p:spPr>
          <a:xfrm>
            <a:off x="838200" y="2212429"/>
            <a:ext cx="10515600" cy="3964534"/>
          </a:xfrm>
        </p:spPr>
        <p:txBody>
          <a:bodyPr>
            <a:normAutofit/>
          </a:bodyPr>
          <a:lstStyle/>
          <a:p>
            <a:pPr algn="just"/>
            <a:r>
              <a:rPr lang="cs-CZ" b="1" dirty="0" err="1"/>
              <a:t>Representation</a:t>
            </a:r>
            <a:r>
              <a:rPr lang="cs-CZ" b="1" dirty="0"/>
              <a:t> = l</a:t>
            </a:r>
            <a:r>
              <a:rPr lang="en-US" b="1" dirty="0"/>
              <a:t>egal </a:t>
            </a:r>
            <a:r>
              <a:rPr lang="cs-CZ" b="1" dirty="0"/>
              <a:t>r</a:t>
            </a:r>
            <a:r>
              <a:rPr lang="en-US" b="1" dirty="0" err="1"/>
              <a:t>elationship</a:t>
            </a:r>
            <a:endParaRPr lang="en-US" b="1" dirty="0"/>
          </a:p>
          <a:p>
            <a:pPr algn="just"/>
            <a:endParaRPr lang="cs-CZ" dirty="0"/>
          </a:p>
          <a:p>
            <a:pPr algn="just"/>
            <a:r>
              <a:rPr lang="en-US" b="1" dirty="0"/>
              <a:t>► </a:t>
            </a:r>
            <a:r>
              <a:rPr lang="cs-CZ" dirty="0"/>
              <a:t>b</a:t>
            </a:r>
            <a:r>
              <a:rPr lang="en-US" dirty="0" err="1"/>
              <a:t>etween</a:t>
            </a:r>
            <a:r>
              <a:rPr lang="en-US" dirty="0"/>
              <a:t> the </a:t>
            </a:r>
            <a:r>
              <a:rPr lang="cs-CZ" dirty="0"/>
              <a:t>person </a:t>
            </a:r>
            <a:r>
              <a:rPr lang="en-US" dirty="0"/>
              <a:t>represented and the representative</a:t>
            </a:r>
          </a:p>
          <a:p>
            <a:pPr algn="just"/>
            <a:endParaRPr lang="cs-CZ" dirty="0"/>
          </a:p>
          <a:p>
            <a:pPr algn="just"/>
            <a:r>
              <a:rPr lang="en-US" b="1" dirty="0"/>
              <a:t>►</a:t>
            </a:r>
            <a:r>
              <a:rPr lang="en-US" dirty="0"/>
              <a:t> </a:t>
            </a:r>
            <a:r>
              <a:rPr lang="cs-CZ" dirty="0"/>
              <a:t>t</a:t>
            </a:r>
            <a:r>
              <a:rPr lang="en-US" dirty="0"/>
              <a:t>he representative has the legal </a:t>
            </a:r>
            <a:r>
              <a:rPr lang="cs-CZ" dirty="0" err="1"/>
              <a:t>authority</a:t>
            </a:r>
            <a:r>
              <a:rPr lang="cs-CZ" dirty="0"/>
              <a:t> (</a:t>
            </a:r>
            <a:r>
              <a:rPr lang="cs-CZ" dirty="0" err="1"/>
              <a:t>power</a:t>
            </a:r>
            <a:r>
              <a:rPr lang="cs-CZ" dirty="0"/>
              <a:t>, </a:t>
            </a:r>
            <a:r>
              <a:rPr lang="cs-CZ" b="1" dirty="0">
                <a:solidFill>
                  <a:schemeClr val="accent1"/>
                </a:solidFill>
              </a:rPr>
              <a:t>„</a:t>
            </a:r>
            <a:r>
              <a:rPr lang="cs-CZ" b="1" dirty="0" err="1">
                <a:solidFill>
                  <a:schemeClr val="accent1"/>
                </a:solidFill>
              </a:rPr>
              <a:t>force</a:t>
            </a:r>
            <a:r>
              <a:rPr lang="cs-CZ" b="1" dirty="0">
                <a:solidFill>
                  <a:schemeClr val="accent1"/>
                </a:solidFill>
              </a:rPr>
              <a:t>“</a:t>
            </a:r>
            <a:r>
              <a:rPr lang="cs-CZ" dirty="0"/>
              <a:t>)</a:t>
            </a:r>
            <a:r>
              <a:rPr lang="en-US" dirty="0"/>
              <a:t> to act on behalf of the </a:t>
            </a:r>
            <a:r>
              <a:rPr lang="cs-CZ" dirty="0"/>
              <a:t>person </a:t>
            </a:r>
            <a:r>
              <a:rPr lang="en-US" dirty="0"/>
              <a:t>represented</a:t>
            </a:r>
          </a:p>
          <a:p>
            <a:pPr algn="just"/>
            <a:endParaRPr lang="cs-CZ" dirty="0"/>
          </a:p>
          <a:p>
            <a:pPr algn="just"/>
            <a:r>
              <a:rPr lang="cs-CZ" b="1" dirty="0">
                <a:solidFill>
                  <a:schemeClr val="accent1"/>
                </a:solidFill>
              </a:rPr>
              <a:t>X</a:t>
            </a:r>
          </a:p>
          <a:p>
            <a:pPr algn="just"/>
            <a:r>
              <a:rPr lang="en-US" b="1" dirty="0">
                <a:solidFill>
                  <a:schemeClr val="accent1"/>
                </a:solidFill>
              </a:rPr>
              <a:t>Distinction from procedural law:</a:t>
            </a:r>
          </a:p>
          <a:p>
            <a:pPr algn="just"/>
            <a:r>
              <a:rPr lang="en-US" dirty="0"/>
              <a:t>Legal </a:t>
            </a:r>
            <a:r>
              <a:rPr lang="en-US" b="1" dirty="0">
                <a:solidFill>
                  <a:schemeClr val="accent1"/>
                </a:solidFill>
              </a:rPr>
              <a:t>force</a:t>
            </a:r>
            <a:r>
              <a:rPr lang="en-US" dirty="0"/>
              <a:t> = attribute of a decision (</a:t>
            </a:r>
            <a:r>
              <a:rPr lang="cs-CZ" dirty="0"/>
              <a:t>a </a:t>
            </a:r>
            <a:r>
              <a:rPr lang="cs-CZ" dirty="0" err="1"/>
              <a:t>decision</a:t>
            </a:r>
            <a:r>
              <a:rPr lang="cs-CZ" dirty="0"/>
              <a:t> </a:t>
            </a:r>
            <a:r>
              <a:rPr lang="cs-CZ" dirty="0" err="1"/>
              <a:t>is</a:t>
            </a:r>
            <a:r>
              <a:rPr lang="cs-CZ" dirty="0"/>
              <a:t> </a:t>
            </a:r>
            <a:r>
              <a:rPr lang="en-US" dirty="0" err="1"/>
              <a:t>finalit</a:t>
            </a:r>
            <a:r>
              <a:rPr lang="en-US" dirty="0"/>
              <a:t>, </a:t>
            </a:r>
            <a:r>
              <a:rPr lang="cs-CZ" dirty="0"/>
              <a:t>has </a:t>
            </a:r>
            <a:r>
              <a:rPr lang="en-US" dirty="0"/>
              <a:t>binding effect</a:t>
            </a:r>
            <a:r>
              <a:rPr lang="cs-CZ" dirty="0"/>
              <a:t> to </a:t>
            </a:r>
            <a:r>
              <a:rPr lang="cs-CZ" dirty="0" err="1"/>
              <a:t>the</a:t>
            </a:r>
            <a:r>
              <a:rPr lang="cs-CZ" dirty="0"/>
              <a:t> </a:t>
            </a:r>
            <a:r>
              <a:rPr lang="cs-CZ" dirty="0" err="1"/>
              <a:t>parties</a:t>
            </a:r>
            <a:r>
              <a:rPr lang="en-US" dirty="0"/>
              <a:t>, </a:t>
            </a:r>
            <a:r>
              <a:rPr lang="cs-CZ" dirty="0" err="1"/>
              <a:t>cannot</a:t>
            </a:r>
            <a:r>
              <a:rPr lang="cs-CZ" dirty="0"/>
              <a:t> </a:t>
            </a:r>
            <a:r>
              <a:rPr lang="cs-CZ" dirty="0" err="1"/>
              <a:t>be</a:t>
            </a:r>
            <a:r>
              <a:rPr lang="cs-CZ" dirty="0"/>
              <a:t> </a:t>
            </a:r>
            <a:r>
              <a:rPr lang="cs-CZ" dirty="0" err="1"/>
              <a:t>changed</a:t>
            </a:r>
            <a:r>
              <a:rPr lang="en-US" dirty="0"/>
              <a:t>)</a:t>
            </a:r>
            <a:endParaRPr lang="cs-CZ" dirty="0"/>
          </a:p>
        </p:txBody>
      </p:sp>
    </p:spTree>
    <p:extLst>
      <p:ext uri="{BB962C8B-B14F-4D97-AF65-F5344CB8AC3E}">
        <p14:creationId xmlns:p14="http://schemas.microsoft.com/office/powerpoint/2010/main" val="1785227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F198F-EE8D-C0A5-66A3-D3C8FDC2C2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E2A82DF-7624-3F12-F6C9-E918774AB578}"/>
              </a:ext>
            </a:extLst>
          </p:cNvPr>
          <p:cNvSpPr>
            <a:spLocks noGrp="1"/>
          </p:cNvSpPr>
          <p:nvPr>
            <p:ph type="title"/>
          </p:nvPr>
        </p:nvSpPr>
        <p:spPr>
          <a:xfrm>
            <a:off x="838200" y="1036717"/>
            <a:ext cx="106680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4CCD67D9-A9DE-AA71-8BED-FF2AB09E6752}"/>
              </a:ext>
            </a:extLst>
          </p:cNvPr>
          <p:cNvSpPr>
            <a:spLocks noGrp="1"/>
          </p:cNvSpPr>
          <p:nvPr>
            <p:ph sz="quarter" idx="13"/>
          </p:nvPr>
        </p:nvSpPr>
        <p:spPr>
          <a:xfrm>
            <a:off x="838200" y="2212429"/>
            <a:ext cx="10515600" cy="3964534"/>
          </a:xfrm>
        </p:spPr>
        <p:txBody>
          <a:bodyPr>
            <a:normAutofit/>
          </a:bodyPr>
          <a:lstStyle/>
          <a:p>
            <a:r>
              <a:rPr lang="cs-CZ" b="1" dirty="0" err="1"/>
              <a:t>Legal</a:t>
            </a:r>
            <a:r>
              <a:rPr lang="cs-CZ" b="1" dirty="0"/>
              <a:t> C</a:t>
            </a:r>
            <a:r>
              <a:rPr lang="en-US" b="1" dirty="0" err="1"/>
              <a:t>apacity</a:t>
            </a:r>
            <a:r>
              <a:rPr lang="en-US" b="1" dirty="0"/>
              <a:t> of the </a:t>
            </a:r>
            <a:r>
              <a:rPr lang="cs-CZ" b="1" dirty="0"/>
              <a:t>Person </a:t>
            </a:r>
            <a:r>
              <a:rPr lang="en-US" b="1" dirty="0"/>
              <a:t>Represented and the Representative</a:t>
            </a:r>
          </a:p>
          <a:p>
            <a:endParaRPr lang="cs-CZ" dirty="0"/>
          </a:p>
          <a:p>
            <a:r>
              <a:rPr lang="cs-CZ" dirty="0"/>
              <a:t>CZ: </a:t>
            </a:r>
            <a:r>
              <a:rPr lang="en-US" dirty="0"/>
              <a:t>Representative expresses their own will</a:t>
            </a:r>
            <a:r>
              <a:rPr lang="cs-CZ" dirty="0"/>
              <a:t> </a:t>
            </a:r>
            <a:r>
              <a:rPr lang="en-US" dirty="0"/>
              <a:t>► Must have legal capacity for the legal act they are to perform</a:t>
            </a:r>
          </a:p>
          <a:p>
            <a:endParaRPr lang="cs-CZ" b="1" dirty="0">
              <a:solidFill>
                <a:schemeClr val="accent1"/>
              </a:solidFill>
            </a:endParaRPr>
          </a:p>
          <a:p>
            <a:r>
              <a:rPr lang="en-US" b="1" dirty="0">
                <a:solidFill>
                  <a:schemeClr val="accent1"/>
                </a:solidFill>
              </a:rPr>
              <a:t>Contrast: </a:t>
            </a:r>
            <a:endParaRPr lang="cs-CZ" b="1" dirty="0">
              <a:solidFill>
                <a:schemeClr val="accent1"/>
              </a:solidFill>
            </a:endParaRPr>
          </a:p>
          <a:p>
            <a:r>
              <a:rPr lang="en-US" b="1" dirty="0">
                <a:solidFill>
                  <a:schemeClr val="accent1"/>
                </a:solidFill>
              </a:rPr>
              <a:t>German and Austrian doctrine:</a:t>
            </a:r>
          </a:p>
          <a:p>
            <a:endParaRPr lang="cs-CZ" dirty="0"/>
          </a:p>
          <a:p>
            <a:r>
              <a:rPr lang="en-US" dirty="0"/>
              <a:t>Legal consequences do not arise in the representative’s sphere ► the representative cannot suffer harm ► provisions on invalidity due to incapacity do not apply</a:t>
            </a:r>
            <a:endParaRPr lang="cs-CZ" dirty="0"/>
          </a:p>
        </p:txBody>
      </p:sp>
    </p:spTree>
    <p:extLst>
      <p:ext uri="{BB962C8B-B14F-4D97-AF65-F5344CB8AC3E}">
        <p14:creationId xmlns:p14="http://schemas.microsoft.com/office/powerpoint/2010/main" val="1664891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40E9-E90A-49B7-4E67-B825907C9C5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4C0DB6-41BB-54C8-C281-BF472B47150D}"/>
              </a:ext>
            </a:extLst>
          </p:cNvPr>
          <p:cNvSpPr>
            <a:spLocks noGrp="1"/>
          </p:cNvSpPr>
          <p:nvPr>
            <p:ph type="title"/>
          </p:nvPr>
        </p:nvSpPr>
        <p:spPr>
          <a:xfrm>
            <a:off x="838200" y="1036717"/>
            <a:ext cx="10668000"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987B5997-6316-1ABF-E8AF-BB54A7A618D3}"/>
              </a:ext>
            </a:extLst>
          </p:cNvPr>
          <p:cNvSpPr>
            <a:spLocks noGrp="1"/>
          </p:cNvSpPr>
          <p:nvPr>
            <p:ph sz="quarter" idx="13"/>
          </p:nvPr>
        </p:nvSpPr>
        <p:spPr>
          <a:xfrm>
            <a:off x="838200" y="2212429"/>
            <a:ext cx="10515600" cy="3964534"/>
          </a:xfrm>
        </p:spPr>
        <p:txBody>
          <a:bodyPr>
            <a:normAutofit/>
          </a:bodyPr>
          <a:lstStyle/>
          <a:p>
            <a:r>
              <a:rPr lang="cs-CZ" b="1" dirty="0" err="1"/>
              <a:t>Legal</a:t>
            </a:r>
            <a:r>
              <a:rPr lang="cs-CZ" b="1" dirty="0"/>
              <a:t> C</a:t>
            </a:r>
            <a:r>
              <a:rPr lang="en-US" b="1" dirty="0" err="1"/>
              <a:t>apacity</a:t>
            </a:r>
            <a:r>
              <a:rPr lang="en-US" b="1" dirty="0"/>
              <a:t> of the </a:t>
            </a:r>
            <a:r>
              <a:rPr lang="cs-CZ" b="1" dirty="0"/>
              <a:t>Person </a:t>
            </a:r>
            <a:r>
              <a:rPr lang="en-US" b="1" dirty="0"/>
              <a:t>Represented and the Representative</a:t>
            </a:r>
          </a:p>
          <a:p>
            <a:endParaRPr lang="cs-CZ" dirty="0"/>
          </a:p>
          <a:p>
            <a:r>
              <a:rPr lang="cs-CZ" b="1" dirty="0"/>
              <a:t>Person </a:t>
            </a:r>
            <a:r>
              <a:rPr lang="en-US" b="1" dirty="0"/>
              <a:t>Represented</a:t>
            </a:r>
            <a:r>
              <a:rPr lang="cs-CZ" b="1" dirty="0"/>
              <a:t> – </a:t>
            </a:r>
            <a:r>
              <a:rPr lang="cs-CZ" b="1" dirty="0" err="1"/>
              <a:t>Contractual</a:t>
            </a:r>
            <a:r>
              <a:rPr lang="cs-CZ" b="1" dirty="0"/>
              <a:t> </a:t>
            </a:r>
            <a:r>
              <a:rPr lang="cs-CZ" b="1" dirty="0" err="1"/>
              <a:t>Representation</a:t>
            </a:r>
            <a:r>
              <a:rPr lang="cs-CZ" b="1" dirty="0"/>
              <a:t>:</a:t>
            </a:r>
          </a:p>
          <a:p>
            <a:r>
              <a:rPr lang="cs-CZ" dirty="0"/>
              <a:t>m</a:t>
            </a:r>
            <a:r>
              <a:rPr lang="en-US" dirty="0" err="1"/>
              <a:t>ust</a:t>
            </a:r>
            <a:r>
              <a:rPr lang="en-US" dirty="0"/>
              <a:t> have </a:t>
            </a:r>
            <a:r>
              <a:rPr lang="cs-CZ" dirty="0" err="1"/>
              <a:t>legal</a:t>
            </a:r>
            <a:r>
              <a:rPr lang="cs-CZ" dirty="0"/>
              <a:t> </a:t>
            </a:r>
            <a:r>
              <a:rPr lang="en-US" dirty="0"/>
              <a:t>capacity for the legal act by which they authorize their representative (the principal)</a:t>
            </a:r>
            <a:endParaRPr lang="cs-CZ" dirty="0"/>
          </a:p>
          <a:p>
            <a:endParaRPr lang="cs-CZ" dirty="0"/>
          </a:p>
          <a:p>
            <a:r>
              <a:rPr lang="cs-CZ" b="1" dirty="0">
                <a:solidFill>
                  <a:schemeClr val="accent1"/>
                </a:solidFill>
              </a:rPr>
              <a:t>X</a:t>
            </a:r>
          </a:p>
          <a:p>
            <a:r>
              <a:rPr lang="cs-CZ" b="1" dirty="0"/>
              <a:t>Person </a:t>
            </a:r>
            <a:r>
              <a:rPr lang="en-US" b="1" dirty="0"/>
              <a:t>Represented</a:t>
            </a:r>
            <a:r>
              <a:rPr lang="cs-CZ" b="1" dirty="0"/>
              <a:t> – Non-</a:t>
            </a:r>
            <a:r>
              <a:rPr lang="cs-CZ" b="1" dirty="0" err="1"/>
              <a:t>Contractual</a:t>
            </a:r>
            <a:r>
              <a:rPr lang="cs-CZ" b="1" dirty="0"/>
              <a:t> </a:t>
            </a:r>
            <a:r>
              <a:rPr lang="cs-CZ" b="1" dirty="0" err="1"/>
              <a:t>Representation</a:t>
            </a:r>
            <a:r>
              <a:rPr lang="cs-CZ" b="1" dirty="0"/>
              <a:t>:</a:t>
            </a:r>
          </a:p>
          <a:p>
            <a:r>
              <a:rPr lang="cs-CZ" dirty="0"/>
              <a:t>n</a:t>
            </a:r>
            <a:r>
              <a:rPr lang="en-US" dirty="0" err="1"/>
              <a:t>eed</a:t>
            </a:r>
            <a:r>
              <a:rPr lang="cs-CZ" dirty="0"/>
              <a:t>s</a:t>
            </a:r>
            <a:r>
              <a:rPr lang="en-US" dirty="0"/>
              <a:t> not have </a:t>
            </a:r>
            <a:r>
              <a:rPr lang="cs-CZ" dirty="0" err="1"/>
              <a:t>legal</a:t>
            </a:r>
            <a:r>
              <a:rPr lang="cs-CZ" dirty="0"/>
              <a:t> </a:t>
            </a:r>
            <a:r>
              <a:rPr lang="en-US" dirty="0"/>
              <a:t>capacity (even at all)</a:t>
            </a:r>
            <a:endParaRPr lang="cs-CZ" dirty="0"/>
          </a:p>
        </p:txBody>
      </p:sp>
    </p:spTree>
    <p:extLst>
      <p:ext uri="{BB962C8B-B14F-4D97-AF65-F5344CB8AC3E}">
        <p14:creationId xmlns:p14="http://schemas.microsoft.com/office/powerpoint/2010/main" val="4010048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9496-8F76-5600-5346-D91B2DA0B66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21A562F-965A-A879-E10E-F538E307A25F}"/>
              </a:ext>
            </a:extLst>
          </p:cNvPr>
          <p:cNvSpPr>
            <a:spLocks noGrp="1"/>
          </p:cNvSpPr>
          <p:nvPr>
            <p:ph type="title"/>
          </p:nvPr>
        </p:nvSpPr>
        <p:spPr>
          <a:xfrm>
            <a:off x="838199" y="1036717"/>
            <a:ext cx="10841567" cy="992057"/>
          </a:xfrm>
        </p:spPr>
        <p:txBody>
          <a:bodyPr/>
          <a:lstStyle/>
          <a:p>
            <a:r>
              <a:rPr lang="cs-CZ" dirty="0" err="1"/>
              <a:t>Contractual</a:t>
            </a:r>
            <a:r>
              <a:rPr lang="cs-CZ" dirty="0"/>
              <a:t> vs. Non-</a:t>
            </a:r>
            <a:r>
              <a:rPr lang="cs-CZ" dirty="0" err="1"/>
              <a:t>Contractual</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613BD313-014B-BA2C-4180-83A07E4E3390}"/>
              </a:ext>
            </a:extLst>
          </p:cNvPr>
          <p:cNvSpPr>
            <a:spLocks noGrp="1"/>
          </p:cNvSpPr>
          <p:nvPr>
            <p:ph sz="quarter" idx="13"/>
          </p:nvPr>
        </p:nvSpPr>
        <p:spPr>
          <a:xfrm>
            <a:off x="838200" y="2212429"/>
            <a:ext cx="10515600" cy="3964534"/>
          </a:xfrm>
        </p:spPr>
        <p:txBody>
          <a:bodyPr>
            <a:normAutofit/>
          </a:bodyPr>
          <a:lstStyle/>
          <a:p>
            <a:pPr lvl="0"/>
            <a:r>
              <a:rPr lang="en-US" dirty="0"/>
              <a:t>A representative acts personally. He may </a:t>
            </a:r>
            <a:r>
              <a:rPr lang="en-US" dirty="0" err="1"/>
              <a:t>authorise</a:t>
            </a:r>
            <a:r>
              <a:rPr lang="en-US" dirty="0"/>
              <a:t> another representative, if so agreed with the person represented or if required by an urgent need; however, he is responsible for the proper selection of the representative. </a:t>
            </a:r>
            <a:r>
              <a:rPr lang="cs-CZ" dirty="0"/>
              <a:t>(</a:t>
            </a:r>
            <a:r>
              <a:rPr lang="cs-CZ" dirty="0" err="1"/>
              <a:t>Sect</a:t>
            </a:r>
            <a:r>
              <a:rPr lang="cs-CZ" dirty="0"/>
              <a:t>. 438)</a:t>
            </a:r>
          </a:p>
          <a:p>
            <a:pPr lvl="0"/>
            <a:endParaRPr lang="cs-CZ" dirty="0"/>
          </a:p>
          <a:p>
            <a:pPr lvl="0"/>
            <a:endParaRPr lang="cs-CZ" dirty="0"/>
          </a:p>
          <a:p>
            <a:pPr lvl="0"/>
            <a:r>
              <a:rPr lang="cs-CZ" b="1" dirty="0"/>
              <a:t>= sub-</a:t>
            </a:r>
            <a:r>
              <a:rPr lang="cs-CZ" b="1" dirty="0" err="1"/>
              <a:t>representation</a:t>
            </a:r>
            <a:r>
              <a:rPr lang="cs-CZ" b="1" dirty="0"/>
              <a:t>, </a:t>
            </a:r>
            <a:r>
              <a:rPr lang="cs-CZ" b="1" dirty="0" err="1"/>
              <a:t>substitution</a:t>
            </a:r>
            <a:endParaRPr lang="cs-CZ" b="1" dirty="0"/>
          </a:p>
          <a:p>
            <a:pPr lvl="0"/>
            <a:endParaRPr lang="cs-CZ" dirty="0"/>
          </a:p>
          <a:p>
            <a:pPr lvl="0"/>
            <a:r>
              <a:rPr lang="cs-CZ" dirty="0" err="1"/>
              <a:t>main</a:t>
            </a:r>
            <a:r>
              <a:rPr lang="cs-CZ" dirty="0"/>
              <a:t> </a:t>
            </a:r>
            <a:r>
              <a:rPr lang="cs-CZ" dirty="0" err="1"/>
              <a:t>representative</a:t>
            </a:r>
            <a:r>
              <a:rPr lang="cs-CZ" dirty="0"/>
              <a:t> =</a:t>
            </a:r>
            <a:r>
              <a:rPr lang="cs-CZ" b="1" dirty="0"/>
              <a:t> substituent</a:t>
            </a:r>
          </a:p>
          <a:p>
            <a:pPr lvl="0"/>
            <a:r>
              <a:rPr lang="cs-CZ" dirty="0" err="1"/>
              <a:t>additional</a:t>
            </a:r>
            <a:r>
              <a:rPr lang="cs-CZ" dirty="0"/>
              <a:t> (</a:t>
            </a:r>
            <a:r>
              <a:rPr lang="cs-CZ" dirty="0" err="1"/>
              <a:t>another</a:t>
            </a:r>
            <a:r>
              <a:rPr lang="cs-CZ" dirty="0"/>
              <a:t>) </a:t>
            </a:r>
            <a:r>
              <a:rPr lang="cs-CZ" dirty="0" err="1"/>
              <a:t>representative</a:t>
            </a:r>
            <a:r>
              <a:rPr lang="cs-CZ" dirty="0"/>
              <a:t> = </a:t>
            </a:r>
            <a:r>
              <a:rPr lang="cs-CZ" b="1" dirty="0"/>
              <a:t>substitute</a:t>
            </a:r>
          </a:p>
        </p:txBody>
      </p:sp>
    </p:spTree>
    <p:extLst>
      <p:ext uri="{BB962C8B-B14F-4D97-AF65-F5344CB8AC3E}">
        <p14:creationId xmlns:p14="http://schemas.microsoft.com/office/powerpoint/2010/main" val="746503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Exclusively</a:t>
            </a:r>
            <a:r>
              <a:rPr lang="cs-CZ" dirty="0"/>
              <a:t> </a:t>
            </a:r>
            <a:r>
              <a:rPr lang="cs-CZ" dirty="0" err="1"/>
              <a:t>Personal</a:t>
            </a:r>
            <a:r>
              <a:rPr lang="cs-CZ" dirty="0"/>
              <a:t> </a:t>
            </a:r>
            <a:r>
              <a:rPr lang="cs-CZ" dirty="0" err="1"/>
              <a:t>Acts</a:t>
            </a:r>
            <a:endParaRPr lang="cs-CZ" dirty="0"/>
          </a:p>
        </p:txBody>
      </p:sp>
    </p:spTree>
    <p:extLst>
      <p:ext uri="{BB962C8B-B14F-4D97-AF65-F5344CB8AC3E}">
        <p14:creationId xmlns:p14="http://schemas.microsoft.com/office/powerpoint/2010/main" val="1868674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1313-4D7F-E864-1530-2CD15CFEF4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98FADC-A38C-7BA2-1C4A-50525FA1F7E8}"/>
              </a:ext>
            </a:extLst>
          </p:cNvPr>
          <p:cNvSpPr>
            <a:spLocks noGrp="1"/>
          </p:cNvSpPr>
          <p:nvPr>
            <p:ph type="title"/>
          </p:nvPr>
        </p:nvSpPr>
        <p:spPr>
          <a:xfrm>
            <a:off x="838200" y="1036717"/>
            <a:ext cx="10515600" cy="992057"/>
          </a:xfrm>
        </p:spPr>
        <p:txBody>
          <a:bodyPr/>
          <a:lstStyle/>
          <a:p>
            <a:r>
              <a:rPr lang="cs-CZ" dirty="0" err="1"/>
              <a:t>Exclusively</a:t>
            </a:r>
            <a:r>
              <a:rPr lang="cs-CZ" dirty="0"/>
              <a:t> </a:t>
            </a:r>
            <a:r>
              <a:rPr lang="cs-CZ" dirty="0" err="1"/>
              <a:t>Personal</a:t>
            </a:r>
            <a:r>
              <a:rPr lang="cs-CZ" dirty="0"/>
              <a:t> </a:t>
            </a:r>
            <a:r>
              <a:rPr lang="cs-CZ" dirty="0" err="1"/>
              <a:t>Acts</a:t>
            </a:r>
            <a:endParaRPr lang="cs-CZ" dirty="0"/>
          </a:p>
        </p:txBody>
      </p:sp>
      <p:sp>
        <p:nvSpPr>
          <p:cNvPr id="4" name="Zástupný text 3">
            <a:extLst>
              <a:ext uri="{FF2B5EF4-FFF2-40B4-BE49-F238E27FC236}">
                <a16:creationId xmlns:a16="http://schemas.microsoft.com/office/drawing/2014/main" id="{1A2D9B62-E5A2-9E54-B3CB-B55977CA2EE2}"/>
              </a:ext>
            </a:extLst>
          </p:cNvPr>
          <p:cNvSpPr>
            <a:spLocks noGrp="1"/>
          </p:cNvSpPr>
          <p:nvPr>
            <p:ph sz="quarter" idx="13"/>
          </p:nvPr>
        </p:nvSpPr>
        <p:spPr>
          <a:xfrm>
            <a:off x="838200" y="2212429"/>
            <a:ext cx="10515600" cy="3964534"/>
          </a:xfrm>
        </p:spPr>
        <p:txBody>
          <a:bodyPr>
            <a:normAutofit/>
          </a:bodyPr>
          <a:lstStyle/>
          <a:p>
            <a:pPr algn="just"/>
            <a:r>
              <a:rPr lang="en-US" dirty="0"/>
              <a:t>Personal nature of certain legal acts</a:t>
            </a:r>
          </a:p>
          <a:p>
            <a:pPr algn="just"/>
            <a:r>
              <a:rPr lang="en-US" b="1" dirty="0"/>
              <a:t>► Representation is not possible, or only to a limited extent</a:t>
            </a:r>
          </a:p>
          <a:p>
            <a:pPr algn="just"/>
            <a:endParaRPr lang="cs-CZ" dirty="0"/>
          </a:p>
          <a:p>
            <a:pPr marL="457200" indent="-457200" algn="just">
              <a:buFont typeface="Arial" panose="020B0604020202020204" pitchFamily="34" charset="0"/>
              <a:buAutoNum type="arabicParenR"/>
            </a:pPr>
            <a:r>
              <a:rPr lang="cs-CZ" dirty="0" err="1"/>
              <a:t>Affirmative</a:t>
            </a:r>
            <a:r>
              <a:rPr lang="cs-CZ" dirty="0"/>
              <a:t> </a:t>
            </a:r>
            <a:r>
              <a:rPr lang="cs-CZ" dirty="0" err="1"/>
              <a:t>statement</a:t>
            </a:r>
            <a:r>
              <a:rPr lang="cs-CZ" dirty="0"/>
              <a:t> on paternity (</a:t>
            </a:r>
            <a:r>
              <a:rPr lang="cs-CZ" dirty="0" err="1"/>
              <a:t>Sects</a:t>
            </a:r>
            <a:r>
              <a:rPr lang="cs-CZ" dirty="0"/>
              <a:t>. 779, 780)</a:t>
            </a:r>
          </a:p>
          <a:p>
            <a:pPr marL="457200" indent="-457200" algn="just">
              <a:buAutoNum type="arabicParenR"/>
            </a:pPr>
            <a:endParaRPr lang="cs-CZ" dirty="0"/>
          </a:p>
          <a:p>
            <a:pPr marL="457200" indent="-457200" algn="just">
              <a:buAutoNum type="arabicParenR"/>
            </a:pPr>
            <a:r>
              <a:rPr lang="en-US" dirty="0"/>
              <a:t>The right to designate an heir </a:t>
            </a:r>
            <a:r>
              <a:rPr lang="en-US" b="1" dirty="0">
                <a:solidFill>
                  <a:schemeClr val="accent1"/>
                </a:solidFill>
              </a:rPr>
              <a:t>is a personal right of a decedent</a:t>
            </a:r>
            <a:r>
              <a:rPr lang="en-US" dirty="0"/>
              <a:t>. A decedent may not entrust designation of heirs to another or make a disposition </a:t>
            </a:r>
            <a:r>
              <a:rPr lang="en-US" i="1" dirty="0"/>
              <a:t>mortis causa </a:t>
            </a:r>
            <a:r>
              <a:rPr lang="en-US" dirty="0"/>
              <a:t>jointly with another person. (</a:t>
            </a:r>
            <a:r>
              <a:rPr lang="cs-CZ" dirty="0" err="1"/>
              <a:t>Sect</a:t>
            </a:r>
            <a:r>
              <a:rPr lang="cs-CZ" dirty="0"/>
              <a:t>. </a:t>
            </a:r>
            <a:r>
              <a:rPr lang="en-US" dirty="0"/>
              <a:t>1496)</a:t>
            </a:r>
            <a:endParaRPr lang="cs-CZ" dirty="0"/>
          </a:p>
          <a:p>
            <a:pPr marL="457200" indent="-457200" algn="just">
              <a:buFont typeface="Arial" panose="020B0604020202020204" pitchFamily="34" charset="0"/>
              <a:buAutoNum type="arabicParenR"/>
            </a:pPr>
            <a:endParaRPr lang="cs-CZ" dirty="0"/>
          </a:p>
          <a:p>
            <a:pPr marL="457200" indent="-457200" algn="just">
              <a:buFont typeface="Arial" panose="020B0604020202020204" pitchFamily="34" charset="0"/>
              <a:buAutoNum type="arabicParenR"/>
            </a:pPr>
            <a:r>
              <a:rPr lang="en-US" dirty="0"/>
              <a:t>The parties may conclude an inheritance contract and change an obligation arising therefrom only through a personal act. </a:t>
            </a:r>
            <a:r>
              <a:rPr lang="cs-CZ" dirty="0"/>
              <a:t>(</a:t>
            </a:r>
            <a:r>
              <a:rPr lang="cs-CZ" dirty="0" err="1"/>
              <a:t>Sect</a:t>
            </a:r>
            <a:r>
              <a:rPr lang="cs-CZ" dirty="0"/>
              <a:t>. 1584 para 2)</a:t>
            </a:r>
          </a:p>
          <a:p>
            <a:pPr marL="457200" indent="-457200" algn="just">
              <a:buAutoNum type="arabicParenR"/>
            </a:pPr>
            <a:endParaRPr lang="cs-CZ" dirty="0"/>
          </a:p>
          <a:p>
            <a:pPr marL="457200" indent="-457200" algn="just">
              <a:buAutoNum type="arabicParenR"/>
            </a:pPr>
            <a:endParaRPr lang="cs-CZ" dirty="0"/>
          </a:p>
          <a:p>
            <a:pPr marL="457200" indent="-457200" algn="just">
              <a:buAutoNum type="arabicParenR"/>
            </a:pPr>
            <a:endParaRPr lang="en-US" dirty="0"/>
          </a:p>
        </p:txBody>
      </p:sp>
    </p:spTree>
    <p:extLst>
      <p:ext uri="{BB962C8B-B14F-4D97-AF65-F5344CB8AC3E}">
        <p14:creationId xmlns:p14="http://schemas.microsoft.com/office/powerpoint/2010/main" val="1475948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B7F3-3C1D-2544-A077-7E74D1CF4A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A835FF-D5A3-3DF9-3F06-99E7D7521F62}"/>
              </a:ext>
            </a:extLst>
          </p:cNvPr>
          <p:cNvSpPr>
            <a:spLocks noGrp="1"/>
          </p:cNvSpPr>
          <p:nvPr>
            <p:ph type="title"/>
          </p:nvPr>
        </p:nvSpPr>
        <p:spPr>
          <a:xfrm>
            <a:off x="838200" y="1036717"/>
            <a:ext cx="10515600" cy="992057"/>
          </a:xfrm>
        </p:spPr>
        <p:txBody>
          <a:bodyPr/>
          <a:lstStyle/>
          <a:p>
            <a:r>
              <a:rPr lang="cs-CZ" dirty="0" err="1"/>
              <a:t>Exclusively</a:t>
            </a:r>
            <a:r>
              <a:rPr lang="cs-CZ" dirty="0"/>
              <a:t> </a:t>
            </a:r>
            <a:r>
              <a:rPr lang="cs-CZ" dirty="0" err="1"/>
              <a:t>Personal</a:t>
            </a:r>
            <a:r>
              <a:rPr lang="cs-CZ" dirty="0"/>
              <a:t> </a:t>
            </a:r>
            <a:r>
              <a:rPr lang="cs-CZ" dirty="0" err="1"/>
              <a:t>Acts</a:t>
            </a:r>
            <a:endParaRPr lang="cs-CZ" dirty="0"/>
          </a:p>
        </p:txBody>
      </p:sp>
      <p:sp>
        <p:nvSpPr>
          <p:cNvPr id="4" name="Zástupný text 3">
            <a:extLst>
              <a:ext uri="{FF2B5EF4-FFF2-40B4-BE49-F238E27FC236}">
                <a16:creationId xmlns:a16="http://schemas.microsoft.com/office/drawing/2014/main" id="{6857C607-231B-5307-C776-9E0993C40468}"/>
              </a:ext>
            </a:extLst>
          </p:cNvPr>
          <p:cNvSpPr>
            <a:spLocks noGrp="1"/>
          </p:cNvSpPr>
          <p:nvPr>
            <p:ph sz="quarter" idx="13"/>
          </p:nvPr>
        </p:nvSpPr>
        <p:spPr>
          <a:xfrm>
            <a:off x="838200" y="2212429"/>
            <a:ext cx="10515600" cy="3964534"/>
          </a:xfrm>
        </p:spPr>
        <p:txBody>
          <a:bodyPr>
            <a:normAutofit/>
          </a:bodyPr>
          <a:lstStyle/>
          <a:p>
            <a:pPr algn="just"/>
            <a:r>
              <a:rPr lang="en-US" dirty="0"/>
              <a:t>Personal nature of certain legal acts</a:t>
            </a:r>
          </a:p>
          <a:p>
            <a:pPr algn="just"/>
            <a:r>
              <a:rPr lang="en-US" b="1" dirty="0"/>
              <a:t>► Representation is not possible, or only to a limited extent</a:t>
            </a:r>
          </a:p>
          <a:p>
            <a:pPr algn="just"/>
            <a:endParaRPr lang="cs-CZ" dirty="0"/>
          </a:p>
          <a:p>
            <a:pPr algn="just"/>
            <a:r>
              <a:rPr lang="cs-CZ" dirty="0"/>
              <a:t>4) </a:t>
            </a:r>
            <a:r>
              <a:rPr lang="en-US" dirty="0"/>
              <a:t>Where </a:t>
            </a:r>
            <a:r>
              <a:rPr lang="en-US" b="1" dirty="0"/>
              <a:t>fiancés express their will to enter into marriage </a:t>
            </a:r>
            <a:r>
              <a:rPr lang="en-US" b="1" dirty="0">
                <a:solidFill>
                  <a:schemeClr val="accent1"/>
                </a:solidFill>
              </a:rPr>
              <a:t>in person </a:t>
            </a:r>
            <a:r>
              <a:rPr lang="en-US" dirty="0"/>
              <a:t>before a public body performing the wedding ceremony in the presence of a registrar, it is a civil wedding. </a:t>
            </a:r>
            <a:r>
              <a:rPr lang="cs-CZ" dirty="0" err="1"/>
              <a:t>Sect</a:t>
            </a:r>
            <a:r>
              <a:rPr lang="cs-CZ" dirty="0"/>
              <a:t>. 657 para 1) </a:t>
            </a:r>
          </a:p>
          <a:p>
            <a:pPr algn="just"/>
            <a:r>
              <a:rPr lang="cs-CZ" dirty="0"/>
              <a:t>(+ </a:t>
            </a:r>
            <a:r>
              <a:rPr lang="cs-CZ" dirty="0" err="1"/>
              <a:t>cf</a:t>
            </a:r>
            <a:r>
              <a:rPr lang="cs-CZ" dirty="0"/>
              <a:t>. </a:t>
            </a:r>
            <a:r>
              <a:rPr lang="cs-CZ" dirty="0" err="1"/>
              <a:t>Sect</a:t>
            </a:r>
            <a:r>
              <a:rPr lang="cs-CZ" dirty="0"/>
              <a:t>. 669 para 1 </a:t>
            </a:r>
            <a:r>
              <a:rPr lang="cs-CZ" dirty="0" err="1"/>
              <a:t>for</a:t>
            </a:r>
            <a:r>
              <a:rPr lang="cs-CZ" dirty="0"/>
              <a:t> </a:t>
            </a:r>
            <a:r>
              <a:rPr lang="cs-CZ" dirty="0" err="1"/>
              <a:t>the</a:t>
            </a:r>
            <a:r>
              <a:rPr lang="cs-CZ" dirty="0"/>
              <a:t> </a:t>
            </a:r>
            <a:r>
              <a:rPr lang="cs-CZ" dirty="0" err="1"/>
              <a:t>possibility</a:t>
            </a:r>
            <a:r>
              <a:rPr lang="cs-CZ" dirty="0"/>
              <a:t> to enter </a:t>
            </a:r>
            <a:r>
              <a:rPr lang="cs-CZ" dirty="0" err="1"/>
              <a:t>into</a:t>
            </a:r>
            <a:r>
              <a:rPr lang="cs-CZ" dirty="0"/>
              <a:t> </a:t>
            </a:r>
            <a:r>
              <a:rPr lang="cs-CZ" dirty="0" err="1"/>
              <a:t>marriage</a:t>
            </a:r>
            <a:r>
              <a:rPr lang="cs-CZ" dirty="0"/>
              <a:t> </a:t>
            </a:r>
            <a:r>
              <a:rPr lang="cs-CZ" dirty="0" err="1"/>
              <a:t>being</a:t>
            </a:r>
            <a:r>
              <a:rPr lang="cs-CZ" dirty="0"/>
              <a:t> </a:t>
            </a:r>
            <a:r>
              <a:rPr lang="cs-CZ" dirty="0" err="1"/>
              <a:t>represented</a:t>
            </a:r>
            <a:r>
              <a:rPr lang="cs-CZ" dirty="0"/>
              <a:t> – </a:t>
            </a:r>
            <a:r>
              <a:rPr lang="cs-CZ" dirty="0" err="1"/>
              <a:t>see</a:t>
            </a:r>
            <a:r>
              <a:rPr lang="cs-CZ" dirty="0"/>
              <a:t> </a:t>
            </a:r>
            <a:r>
              <a:rPr lang="cs-CZ" dirty="0" err="1"/>
              <a:t>above</a:t>
            </a:r>
            <a:r>
              <a:rPr lang="cs-CZ" dirty="0"/>
              <a:t>)</a:t>
            </a:r>
          </a:p>
          <a:p>
            <a:pPr algn="just"/>
            <a:endParaRPr lang="cs-CZ" dirty="0"/>
          </a:p>
          <a:p>
            <a:pPr algn="just"/>
            <a:r>
              <a:rPr lang="cs-CZ" dirty="0"/>
              <a:t>5) </a:t>
            </a:r>
            <a:r>
              <a:rPr lang="en-US" b="1" dirty="0"/>
              <a:t>Personal performance of dependent work </a:t>
            </a:r>
            <a:r>
              <a:rPr lang="en-US" dirty="0"/>
              <a:t>(</a:t>
            </a:r>
            <a:r>
              <a:rPr lang="cs-CZ" dirty="0" err="1"/>
              <a:t>Sect</a:t>
            </a:r>
            <a:r>
              <a:rPr lang="cs-CZ" dirty="0"/>
              <a:t>.</a:t>
            </a:r>
            <a:r>
              <a:rPr lang="en-US" dirty="0"/>
              <a:t> 2</a:t>
            </a:r>
            <a:r>
              <a:rPr lang="cs-CZ" dirty="0"/>
              <a:t> para </a:t>
            </a:r>
            <a:r>
              <a:rPr lang="en-US" dirty="0"/>
              <a:t>1 and 38</a:t>
            </a:r>
            <a:r>
              <a:rPr lang="cs-CZ" dirty="0"/>
              <a:t> para </a:t>
            </a:r>
            <a:r>
              <a:rPr lang="en-US" dirty="0"/>
              <a:t>1</a:t>
            </a:r>
            <a:r>
              <a:rPr lang="cs-CZ" dirty="0"/>
              <a:t> </a:t>
            </a:r>
            <a:r>
              <a:rPr lang="cs-CZ" dirty="0" err="1"/>
              <a:t>of</a:t>
            </a:r>
            <a:r>
              <a:rPr lang="en-US" dirty="0"/>
              <a:t> </a:t>
            </a:r>
            <a:r>
              <a:rPr lang="en-US" dirty="0" err="1"/>
              <a:t>Labour</a:t>
            </a:r>
            <a:r>
              <a:rPr lang="en-US" dirty="0"/>
              <a:t> Code).</a:t>
            </a:r>
            <a:endParaRPr lang="cs-CZ" dirty="0"/>
          </a:p>
          <a:p>
            <a:pPr marL="457200" indent="-457200" algn="just">
              <a:buAutoNum type="arabicParenR"/>
            </a:pPr>
            <a:endParaRPr lang="en-US" dirty="0"/>
          </a:p>
        </p:txBody>
      </p:sp>
    </p:spTree>
    <p:extLst>
      <p:ext uri="{BB962C8B-B14F-4D97-AF65-F5344CB8AC3E}">
        <p14:creationId xmlns:p14="http://schemas.microsoft.com/office/powerpoint/2010/main" val="1790841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B6FA-B091-0870-FEF1-89FF2F2B0C8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AA10E1-5A44-35B6-9200-E14E115C4FF8}"/>
              </a:ext>
            </a:extLst>
          </p:cNvPr>
          <p:cNvSpPr>
            <a:spLocks noGrp="1"/>
          </p:cNvSpPr>
          <p:nvPr>
            <p:ph type="title"/>
          </p:nvPr>
        </p:nvSpPr>
        <p:spPr>
          <a:xfrm>
            <a:off x="838200" y="1036717"/>
            <a:ext cx="10515600" cy="992057"/>
          </a:xfrm>
        </p:spPr>
        <p:txBody>
          <a:bodyPr/>
          <a:lstStyle/>
          <a:p>
            <a:r>
              <a:rPr lang="cs-CZ" dirty="0" err="1"/>
              <a:t>Exclusively</a:t>
            </a:r>
            <a:r>
              <a:rPr lang="cs-CZ" dirty="0"/>
              <a:t> </a:t>
            </a:r>
            <a:r>
              <a:rPr lang="cs-CZ" dirty="0" err="1"/>
              <a:t>Personal</a:t>
            </a:r>
            <a:r>
              <a:rPr lang="cs-CZ" dirty="0"/>
              <a:t> </a:t>
            </a:r>
            <a:r>
              <a:rPr lang="cs-CZ" dirty="0" err="1"/>
              <a:t>Acts</a:t>
            </a:r>
            <a:endParaRPr lang="cs-CZ" dirty="0"/>
          </a:p>
        </p:txBody>
      </p:sp>
      <p:sp>
        <p:nvSpPr>
          <p:cNvPr id="4" name="Zástupný text 3">
            <a:extLst>
              <a:ext uri="{FF2B5EF4-FFF2-40B4-BE49-F238E27FC236}">
                <a16:creationId xmlns:a16="http://schemas.microsoft.com/office/drawing/2014/main" id="{79B65414-9C9B-E167-0F52-D70D6BAEDAE9}"/>
              </a:ext>
            </a:extLst>
          </p:cNvPr>
          <p:cNvSpPr>
            <a:spLocks noGrp="1"/>
          </p:cNvSpPr>
          <p:nvPr>
            <p:ph sz="quarter" idx="13"/>
          </p:nvPr>
        </p:nvSpPr>
        <p:spPr>
          <a:xfrm>
            <a:off x="838200" y="2212429"/>
            <a:ext cx="10515600" cy="3964534"/>
          </a:xfrm>
        </p:spPr>
        <p:txBody>
          <a:bodyPr>
            <a:normAutofit/>
          </a:bodyPr>
          <a:lstStyle/>
          <a:p>
            <a:pPr algn="just"/>
            <a:r>
              <a:rPr lang="en-US" dirty="0"/>
              <a:t>Personal nature of certain legal acts</a:t>
            </a:r>
          </a:p>
          <a:p>
            <a:pPr algn="just"/>
            <a:r>
              <a:rPr lang="en-US" b="1" dirty="0"/>
              <a:t>► Representation is not possible, or only to a limited extent</a:t>
            </a:r>
          </a:p>
          <a:p>
            <a:pPr algn="just"/>
            <a:endParaRPr lang="cs-CZ" dirty="0"/>
          </a:p>
          <a:p>
            <a:pPr algn="just"/>
            <a:r>
              <a:rPr lang="cs-CZ" b="1" dirty="0" err="1"/>
              <a:t>Forgiving</a:t>
            </a:r>
            <a:r>
              <a:rPr lang="cs-CZ" b="1" dirty="0"/>
              <a:t>, pardon:</a:t>
            </a:r>
          </a:p>
          <a:p>
            <a:pPr algn="just"/>
            <a:r>
              <a:rPr lang="cs-CZ" dirty="0"/>
              <a:t>6) </a:t>
            </a:r>
            <a:r>
              <a:rPr lang="en-US" dirty="0"/>
              <a:t>A person is excluded from his succession right if he commits an act having the nature of an intentional criminal offence against the decedent, his ancestor, descendant or spouse, or a despicable act against the decedent’s last will, especially by forcing or deceitfully seducing the decedent to express his last will, frustrating his expression of last will, or concealing, falsifying, forging or intentionally destroying his testament, </a:t>
            </a:r>
            <a:r>
              <a:rPr lang="en-US" b="1" dirty="0"/>
              <a:t>unless he was </a:t>
            </a:r>
            <a:r>
              <a:rPr lang="en-US" b="1" dirty="0">
                <a:solidFill>
                  <a:schemeClr val="accent1"/>
                </a:solidFill>
              </a:rPr>
              <a:t>expressly forgiven </a:t>
            </a:r>
            <a:r>
              <a:rPr lang="en-US" b="1" dirty="0"/>
              <a:t>for such an act </a:t>
            </a:r>
            <a:r>
              <a:rPr lang="en-US" b="1" dirty="0">
                <a:solidFill>
                  <a:schemeClr val="accent1"/>
                </a:solidFill>
              </a:rPr>
              <a:t>by the decedent</a:t>
            </a:r>
            <a:r>
              <a:rPr lang="en-US" dirty="0"/>
              <a:t>. </a:t>
            </a:r>
            <a:r>
              <a:rPr lang="cs-CZ" dirty="0"/>
              <a:t>(</a:t>
            </a:r>
            <a:r>
              <a:rPr lang="cs-CZ" dirty="0" err="1"/>
              <a:t>Sect</a:t>
            </a:r>
            <a:r>
              <a:rPr lang="cs-CZ" dirty="0"/>
              <a:t>. 1481)</a:t>
            </a:r>
            <a:endParaRPr lang="en-US" dirty="0"/>
          </a:p>
        </p:txBody>
      </p:sp>
    </p:spTree>
    <p:extLst>
      <p:ext uri="{BB962C8B-B14F-4D97-AF65-F5344CB8AC3E}">
        <p14:creationId xmlns:p14="http://schemas.microsoft.com/office/powerpoint/2010/main" val="3610594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D45CF-DE72-AC8D-1E19-5F45414EFA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F906B5-412F-784B-AEBC-2C8A239CBD4D}"/>
              </a:ext>
            </a:extLst>
          </p:cNvPr>
          <p:cNvSpPr>
            <a:spLocks noGrp="1"/>
          </p:cNvSpPr>
          <p:nvPr>
            <p:ph type="title"/>
          </p:nvPr>
        </p:nvSpPr>
        <p:spPr>
          <a:xfrm>
            <a:off x="838200" y="1036717"/>
            <a:ext cx="10515600" cy="992057"/>
          </a:xfrm>
        </p:spPr>
        <p:txBody>
          <a:bodyPr/>
          <a:lstStyle/>
          <a:p>
            <a:r>
              <a:rPr lang="cs-CZ" dirty="0" err="1"/>
              <a:t>Exclusively</a:t>
            </a:r>
            <a:r>
              <a:rPr lang="cs-CZ" dirty="0"/>
              <a:t> </a:t>
            </a:r>
            <a:r>
              <a:rPr lang="cs-CZ" dirty="0" err="1"/>
              <a:t>Personal</a:t>
            </a:r>
            <a:r>
              <a:rPr lang="cs-CZ" dirty="0"/>
              <a:t> </a:t>
            </a:r>
            <a:r>
              <a:rPr lang="cs-CZ" dirty="0" err="1"/>
              <a:t>Acts</a:t>
            </a:r>
            <a:endParaRPr lang="cs-CZ" dirty="0"/>
          </a:p>
        </p:txBody>
      </p:sp>
      <p:sp>
        <p:nvSpPr>
          <p:cNvPr id="4" name="Zástupný text 3">
            <a:extLst>
              <a:ext uri="{FF2B5EF4-FFF2-40B4-BE49-F238E27FC236}">
                <a16:creationId xmlns:a16="http://schemas.microsoft.com/office/drawing/2014/main" id="{17152C72-E17F-06E2-CA75-CD470759D5FE}"/>
              </a:ext>
            </a:extLst>
          </p:cNvPr>
          <p:cNvSpPr>
            <a:spLocks noGrp="1"/>
          </p:cNvSpPr>
          <p:nvPr>
            <p:ph sz="quarter" idx="13"/>
          </p:nvPr>
        </p:nvSpPr>
        <p:spPr>
          <a:xfrm>
            <a:off x="838200" y="2212429"/>
            <a:ext cx="10515600" cy="3964534"/>
          </a:xfrm>
        </p:spPr>
        <p:txBody>
          <a:bodyPr>
            <a:normAutofit/>
          </a:bodyPr>
          <a:lstStyle/>
          <a:p>
            <a:pPr algn="just"/>
            <a:r>
              <a:rPr lang="en-US" dirty="0"/>
              <a:t>Personal nature of certain legal acts</a:t>
            </a:r>
          </a:p>
          <a:p>
            <a:pPr algn="just"/>
            <a:r>
              <a:rPr lang="en-US" b="1" dirty="0"/>
              <a:t>► Representation is not possible, or only to a limited extent</a:t>
            </a:r>
          </a:p>
          <a:p>
            <a:pPr algn="just"/>
            <a:endParaRPr lang="cs-CZ" dirty="0"/>
          </a:p>
          <a:p>
            <a:pPr algn="just"/>
            <a:r>
              <a:rPr lang="cs-CZ" b="1" dirty="0" err="1"/>
              <a:t>Forgiving</a:t>
            </a:r>
            <a:r>
              <a:rPr lang="cs-CZ" b="1" dirty="0"/>
              <a:t>, pardon:</a:t>
            </a:r>
          </a:p>
          <a:p>
            <a:pPr algn="just"/>
            <a:r>
              <a:rPr lang="cs-CZ" dirty="0"/>
              <a:t>7) </a:t>
            </a:r>
            <a:r>
              <a:rPr lang="en-US" dirty="0"/>
              <a:t>If a </a:t>
            </a:r>
            <a:r>
              <a:rPr lang="en-US" dirty="0" err="1"/>
              <a:t>donee</a:t>
            </a:r>
            <a:r>
              <a:rPr lang="en-US" dirty="0"/>
              <a:t> hurt the donor intentionally or through gross negligence in a way that was in clear conflict with good morals, the donor may withdraw from the donation contract due to his ingratitude </a:t>
            </a:r>
            <a:r>
              <a:rPr lang="en-US" b="1" dirty="0"/>
              <a:t>unless he has </a:t>
            </a:r>
            <a:r>
              <a:rPr lang="en-US" b="1" dirty="0">
                <a:solidFill>
                  <a:schemeClr val="accent1"/>
                </a:solidFill>
              </a:rPr>
              <a:t>forgiven</a:t>
            </a:r>
            <a:r>
              <a:rPr lang="en-US" b="1" dirty="0"/>
              <a:t> the </a:t>
            </a:r>
            <a:r>
              <a:rPr lang="en-US" b="1" dirty="0" err="1"/>
              <a:t>donee</a:t>
            </a:r>
            <a:r>
              <a:rPr lang="en-US" dirty="0"/>
              <a:t>. If a gift has already been delivered, the donor is entitled to require to have the entire gift surrendered to him, and if that is impossible, the payment of the usual price. </a:t>
            </a:r>
            <a:r>
              <a:rPr lang="cs-CZ" dirty="0"/>
              <a:t>(</a:t>
            </a:r>
            <a:r>
              <a:rPr lang="cs-CZ" dirty="0" err="1"/>
              <a:t>Sect</a:t>
            </a:r>
            <a:r>
              <a:rPr lang="cs-CZ" dirty="0"/>
              <a:t>. 2027 para 1)</a:t>
            </a:r>
            <a:endParaRPr lang="en-US" dirty="0"/>
          </a:p>
        </p:txBody>
      </p:sp>
    </p:spTree>
    <p:extLst>
      <p:ext uri="{BB962C8B-B14F-4D97-AF65-F5344CB8AC3E}">
        <p14:creationId xmlns:p14="http://schemas.microsoft.com/office/powerpoint/2010/main" val="2852109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92E0-5B2C-E4B4-FF96-BD33DA2E01F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2E23325-920C-06E4-D7EB-F41A80C07F74}"/>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en-US" dirty="0"/>
              <a:t>Messenger</a:t>
            </a:r>
            <a:endParaRPr lang="cs-CZ" dirty="0"/>
          </a:p>
        </p:txBody>
      </p:sp>
    </p:spTree>
    <p:extLst>
      <p:ext uri="{BB962C8B-B14F-4D97-AF65-F5344CB8AC3E}">
        <p14:creationId xmlns:p14="http://schemas.microsoft.com/office/powerpoint/2010/main" val="230401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B008-2BEF-2194-243C-31CE3F0F9E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5BD062-2910-97C9-7DDC-83DCA0E96C01}"/>
              </a:ext>
            </a:extLst>
          </p:cNvPr>
          <p:cNvSpPr>
            <a:spLocks noGrp="1"/>
          </p:cNvSpPr>
          <p:nvPr>
            <p:ph type="title"/>
          </p:nvPr>
        </p:nvSpPr>
        <p:spPr>
          <a:xfrm>
            <a:off x="838200" y="1036717"/>
            <a:ext cx="10515600" cy="992057"/>
          </a:xfrm>
        </p:spPr>
        <p:txBody>
          <a:bodyPr/>
          <a:lstStyle/>
          <a:p>
            <a:r>
              <a:rPr lang="en-US" dirty="0"/>
              <a:t>Messenger</a:t>
            </a:r>
            <a:endParaRPr lang="cs-CZ" dirty="0"/>
          </a:p>
        </p:txBody>
      </p:sp>
      <p:sp>
        <p:nvSpPr>
          <p:cNvPr id="4" name="Zástupný text 3">
            <a:extLst>
              <a:ext uri="{FF2B5EF4-FFF2-40B4-BE49-F238E27FC236}">
                <a16:creationId xmlns:a16="http://schemas.microsoft.com/office/drawing/2014/main" id="{522E8B48-CA26-2CAA-0914-354C4702434F}"/>
              </a:ext>
            </a:extLst>
          </p:cNvPr>
          <p:cNvSpPr>
            <a:spLocks noGrp="1"/>
          </p:cNvSpPr>
          <p:nvPr>
            <p:ph sz="quarter" idx="13"/>
          </p:nvPr>
        </p:nvSpPr>
        <p:spPr>
          <a:xfrm>
            <a:off x="838200" y="2212429"/>
            <a:ext cx="10515600" cy="3964534"/>
          </a:xfrm>
        </p:spPr>
        <p:txBody>
          <a:bodyPr>
            <a:normAutofit/>
          </a:bodyPr>
          <a:lstStyle/>
          <a:p>
            <a:pPr algn="just"/>
            <a:r>
              <a:rPr lang="cs-CZ" b="1" dirty="0">
                <a:solidFill>
                  <a:srgbClr val="FF0000"/>
                </a:solidFill>
              </a:rPr>
              <a:t>X NOT</a:t>
            </a:r>
            <a:r>
              <a:rPr lang="cs-CZ" b="1" dirty="0"/>
              <a:t> a </a:t>
            </a:r>
            <a:r>
              <a:rPr lang="cs-CZ" b="1" dirty="0" err="1"/>
              <a:t>representative</a:t>
            </a:r>
            <a:endParaRPr lang="cs-CZ" b="1" dirty="0"/>
          </a:p>
          <a:p>
            <a:pPr algn="just"/>
            <a:endParaRPr lang="cs-CZ" sz="1600" b="1" dirty="0"/>
          </a:p>
          <a:p>
            <a:pPr algn="just"/>
            <a:endParaRPr lang="cs-CZ" sz="1600" b="1" dirty="0"/>
          </a:p>
          <a:p>
            <a:pPr algn="just"/>
            <a:r>
              <a:rPr lang="en-US" b="1" dirty="0"/>
              <a:t>► </a:t>
            </a:r>
            <a:r>
              <a:rPr lang="cs-CZ" b="1" dirty="0"/>
              <a:t>m</a:t>
            </a:r>
            <a:r>
              <a:rPr lang="en-US" b="1" dirty="0" err="1"/>
              <a:t>erely</a:t>
            </a:r>
            <a:r>
              <a:rPr lang="en-US" b="1" dirty="0"/>
              <a:t> conveys, communicates, transmits another’s will</a:t>
            </a:r>
          </a:p>
          <a:p>
            <a:pPr algn="just"/>
            <a:endParaRPr lang="cs-CZ" b="1" dirty="0"/>
          </a:p>
          <a:p>
            <a:pPr algn="just"/>
            <a:endParaRPr lang="cs-CZ" b="1" dirty="0"/>
          </a:p>
          <a:p>
            <a:pPr algn="just"/>
            <a:r>
              <a:rPr lang="en-US" b="1" dirty="0"/>
              <a:t>► ► </a:t>
            </a:r>
            <a:r>
              <a:rPr lang="cs-CZ" b="1" dirty="0" err="1"/>
              <a:t>does</a:t>
            </a:r>
            <a:r>
              <a:rPr lang="cs-CZ" b="1" dirty="0"/>
              <a:t> not n</a:t>
            </a:r>
            <a:r>
              <a:rPr lang="en-US" b="1" dirty="0" err="1"/>
              <a:t>eed</a:t>
            </a:r>
            <a:r>
              <a:rPr lang="en-US" b="1" dirty="0"/>
              <a:t> not have legal capacity</a:t>
            </a:r>
            <a:endParaRPr lang="cs-CZ" b="1" dirty="0"/>
          </a:p>
        </p:txBody>
      </p:sp>
    </p:spTree>
    <p:extLst>
      <p:ext uri="{BB962C8B-B14F-4D97-AF65-F5344CB8AC3E}">
        <p14:creationId xmlns:p14="http://schemas.microsoft.com/office/powerpoint/2010/main" val="175323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53D82-3A6C-2A34-72D6-B06DEE95153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952419-56E1-62E2-5A20-D841A54DCCC4}"/>
              </a:ext>
            </a:extLst>
          </p:cNvPr>
          <p:cNvSpPr>
            <a:spLocks noGrp="1"/>
          </p:cNvSpPr>
          <p:nvPr>
            <p:ph type="title"/>
          </p:nvPr>
        </p:nvSpPr>
        <p:spPr>
          <a:xfrm>
            <a:off x="838200" y="1036717"/>
            <a:ext cx="10515600" cy="992057"/>
          </a:xfrm>
        </p:spPr>
        <p:txBody>
          <a:bodyPr/>
          <a:lstStyle/>
          <a:p>
            <a:r>
              <a:rPr lang="cs-CZ" dirty="0" err="1"/>
              <a:t>Concept</a:t>
            </a:r>
            <a:r>
              <a:rPr lang="cs-CZ" dirty="0"/>
              <a:t> </a:t>
            </a:r>
            <a:r>
              <a:rPr lang="cs-CZ" dirty="0" err="1"/>
              <a:t>of</a:t>
            </a:r>
            <a:r>
              <a:rPr lang="cs-CZ" dirty="0"/>
              <a:t> </a:t>
            </a:r>
            <a:r>
              <a:rPr lang="cs-CZ" dirty="0" err="1"/>
              <a:t>Representation</a:t>
            </a:r>
            <a:endParaRPr lang="en-US" dirty="0"/>
          </a:p>
        </p:txBody>
      </p:sp>
      <p:sp>
        <p:nvSpPr>
          <p:cNvPr id="4" name="Zástupný text 3">
            <a:extLst>
              <a:ext uri="{FF2B5EF4-FFF2-40B4-BE49-F238E27FC236}">
                <a16:creationId xmlns:a16="http://schemas.microsoft.com/office/drawing/2014/main" id="{39A8686C-4740-A7D2-372F-EE72BFCDA1DC}"/>
              </a:ext>
            </a:extLst>
          </p:cNvPr>
          <p:cNvSpPr>
            <a:spLocks noGrp="1"/>
          </p:cNvSpPr>
          <p:nvPr>
            <p:ph sz="quarter" idx="13"/>
          </p:nvPr>
        </p:nvSpPr>
        <p:spPr>
          <a:xfrm>
            <a:off x="838200" y="2212429"/>
            <a:ext cx="10515600" cy="3964534"/>
          </a:xfrm>
        </p:spPr>
        <p:txBody>
          <a:bodyPr>
            <a:normAutofit/>
          </a:bodyPr>
          <a:lstStyle/>
          <a:p>
            <a:pPr algn="just"/>
            <a:r>
              <a:rPr lang="en-US" b="1" dirty="0"/>
              <a:t>Act on behalf of the </a:t>
            </a:r>
            <a:r>
              <a:rPr lang="cs-CZ" b="1" dirty="0"/>
              <a:t>person </a:t>
            </a:r>
            <a:r>
              <a:rPr lang="en-US" b="1" dirty="0"/>
              <a:t>represented</a:t>
            </a:r>
          </a:p>
          <a:p>
            <a:pPr algn="just"/>
            <a:endParaRPr lang="cs-CZ" b="1" dirty="0"/>
          </a:p>
          <a:p>
            <a:pPr algn="just"/>
            <a:endParaRPr lang="cs-CZ" b="1" dirty="0"/>
          </a:p>
          <a:p>
            <a:pPr algn="just"/>
            <a:r>
              <a:rPr lang="en-US" b="1" dirty="0"/>
              <a:t>= Effects of the representative’s act </a:t>
            </a:r>
            <a:r>
              <a:rPr lang="cs-CZ" b="1" dirty="0" err="1"/>
              <a:t>attach</a:t>
            </a:r>
            <a:r>
              <a:rPr lang="en-US" b="1" dirty="0"/>
              <a:t> to the </a:t>
            </a:r>
            <a:r>
              <a:rPr lang="cs-CZ" b="1" dirty="0"/>
              <a:t>person </a:t>
            </a:r>
            <a:r>
              <a:rPr lang="en-US" b="1" dirty="0"/>
              <a:t>represented</a:t>
            </a:r>
          </a:p>
          <a:p>
            <a:pPr algn="just"/>
            <a:endParaRPr lang="cs-CZ" b="1" dirty="0"/>
          </a:p>
          <a:p>
            <a:pPr algn="just"/>
            <a:r>
              <a:rPr lang="cs-CZ" dirty="0" err="1"/>
              <a:t>Both</a:t>
            </a:r>
            <a:endParaRPr lang="cs-CZ" dirty="0"/>
          </a:p>
          <a:p>
            <a:pPr algn="just"/>
            <a:r>
              <a:rPr lang="en-US" dirty="0"/>
              <a:t>► </a:t>
            </a:r>
            <a:r>
              <a:rPr lang="cs-CZ" dirty="0"/>
              <a:t>l</a:t>
            </a:r>
            <a:r>
              <a:rPr lang="en-US" dirty="0"/>
              <a:t>egal effects</a:t>
            </a:r>
          </a:p>
          <a:p>
            <a:pPr algn="just"/>
            <a:endParaRPr lang="cs-CZ" dirty="0"/>
          </a:p>
          <a:p>
            <a:pPr algn="just"/>
            <a:r>
              <a:rPr lang="cs-CZ" dirty="0"/>
              <a:t>and</a:t>
            </a:r>
          </a:p>
          <a:p>
            <a:pPr algn="just"/>
            <a:r>
              <a:rPr lang="en-US" dirty="0"/>
              <a:t>► </a:t>
            </a:r>
            <a:r>
              <a:rPr lang="cs-CZ" dirty="0"/>
              <a:t>e</a:t>
            </a:r>
            <a:r>
              <a:rPr lang="en-US" dirty="0" err="1"/>
              <a:t>conomic</a:t>
            </a:r>
            <a:r>
              <a:rPr lang="en-US" dirty="0"/>
              <a:t> effects</a:t>
            </a:r>
            <a:endParaRPr lang="cs-CZ" dirty="0"/>
          </a:p>
        </p:txBody>
      </p:sp>
    </p:spTree>
    <p:extLst>
      <p:ext uri="{BB962C8B-B14F-4D97-AF65-F5344CB8AC3E}">
        <p14:creationId xmlns:p14="http://schemas.microsoft.com/office/powerpoint/2010/main" val="493399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FFFE-40F9-08FB-0E27-821FDCDA3D68}"/>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7F99C8E5-8964-FEBF-45EA-6E2D776F191A}"/>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en-US" dirty="0"/>
              <a:t>Fiducia, </a:t>
            </a:r>
            <a:r>
              <a:rPr lang="en-US" dirty="0" err="1"/>
              <a:t>Treuhand</a:t>
            </a:r>
            <a:r>
              <a:rPr lang="cs-CZ" dirty="0"/>
              <a:t> and</a:t>
            </a:r>
            <a:r>
              <a:rPr lang="en-US" dirty="0"/>
              <a:t> Trust</a:t>
            </a:r>
            <a:endParaRPr lang="cs-CZ" dirty="0"/>
          </a:p>
        </p:txBody>
      </p:sp>
    </p:spTree>
    <p:extLst>
      <p:ext uri="{BB962C8B-B14F-4D97-AF65-F5344CB8AC3E}">
        <p14:creationId xmlns:p14="http://schemas.microsoft.com/office/powerpoint/2010/main" val="3738192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D3BE-708A-7F71-B049-EDDDE02B57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52D65A2-0124-5998-BB35-A34ED8EAB0FB}"/>
              </a:ext>
            </a:extLst>
          </p:cNvPr>
          <p:cNvSpPr>
            <a:spLocks noGrp="1"/>
          </p:cNvSpPr>
          <p:nvPr>
            <p:ph type="title"/>
          </p:nvPr>
        </p:nvSpPr>
        <p:spPr>
          <a:xfrm>
            <a:off x="838200" y="1036717"/>
            <a:ext cx="10515600" cy="992057"/>
          </a:xfrm>
        </p:spPr>
        <p:txBody>
          <a:bodyPr/>
          <a:lstStyle/>
          <a:p>
            <a:r>
              <a:rPr lang="en-US" dirty="0"/>
              <a:t>Fiducia, </a:t>
            </a:r>
            <a:r>
              <a:rPr lang="en-US" dirty="0" err="1"/>
              <a:t>Treuhand</a:t>
            </a:r>
            <a:r>
              <a:rPr lang="cs-CZ" dirty="0"/>
              <a:t> and</a:t>
            </a:r>
            <a:r>
              <a:rPr lang="en-US" dirty="0"/>
              <a:t> Trust</a:t>
            </a:r>
            <a:endParaRPr lang="cs-CZ" dirty="0"/>
          </a:p>
        </p:txBody>
      </p:sp>
      <p:sp>
        <p:nvSpPr>
          <p:cNvPr id="4" name="Zástupný text 3">
            <a:extLst>
              <a:ext uri="{FF2B5EF4-FFF2-40B4-BE49-F238E27FC236}">
                <a16:creationId xmlns:a16="http://schemas.microsoft.com/office/drawing/2014/main" id="{1536BC2D-CF64-605E-08F0-55ADE7A37FCF}"/>
              </a:ext>
            </a:extLst>
          </p:cNvPr>
          <p:cNvSpPr>
            <a:spLocks noGrp="1"/>
          </p:cNvSpPr>
          <p:nvPr>
            <p:ph sz="quarter" idx="13"/>
          </p:nvPr>
        </p:nvSpPr>
        <p:spPr>
          <a:xfrm>
            <a:off x="838200" y="2212429"/>
            <a:ext cx="10515600" cy="3964534"/>
          </a:xfrm>
        </p:spPr>
        <p:txBody>
          <a:bodyPr>
            <a:normAutofit/>
          </a:bodyPr>
          <a:lstStyle/>
          <a:p>
            <a:pPr lvl="0"/>
            <a:r>
              <a:rPr lang="en-US" b="1" dirty="0"/>
              <a:t>Roman law: </a:t>
            </a:r>
            <a:r>
              <a:rPr lang="cs-CZ" b="1" dirty="0"/>
              <a:t>F</a:t>
            </a:r>
            <a:r>
              <a:rPr lang="en-US" b="1" dirty="0" err="1"/>
              <a:t>iducia</a:t>
            </a:r>
            <a:endParaRPr lang="en-US" b="1" dirty="0"/>
          </a:p>
          <a:p>
            <a:pPr lvl="0"/>
            <a:endParaRPr lang="cs-CZ" b="1" dirty="0"/>
          </a:p>
          <a:p>
            <a:pPr lvl="0"/>
            <a:r>
              <a:rPr lang="en-US" b="1" i="1" dirty="0"/>
              <a:t>fides</a:t>
            </a:r>
            <a:r>
              <a:rPr lang="en-US" b="1" dirty="0"/>
              <a:t> </a:t>
            </a:r>
            <a:r>
              <a:rPr lang="cs-CZ" b="1" dirty="0"/>
              <a:t>(</a:t>
            </a:r>
            <a:r>
              <a:rPr lang="cs-CZ" b="1" dirty="0" err="1"/>
              <a:t>faith</a:t>
            </a:r>
            <a:r>
              <a:rPr lang="cs-CZ" b="1" dirty="0"/>
              <a:t>) </a:t>
            </a:r>
            <a:r>
              <a:rPr lang="cs-CZ" dirty="0"/>
              <a:t>=</a:t>
            </a:r>
            <a:r>
              <a:rPr lang="en-US" dirty="0"/>
              <a:t> trust, reliability, credibility</a:t>
            </a:r>
          </a:p>
          <a:p>
            <a:pPr lvl="0"/>
            <a:endParaRPr lang="cs-CZ" b="1" dirty="0"/>
          </a:p>
          <a:p>
            <a:pPr lvl="0"/>
            <a:r>
              <a:rPr lang="en-US" dirty="0" err="1"/>
              <a:t>Fiduciant</a:t>
            </a:r>
            <a:r>
              <a:rPr lang="en-US" dirty="0"/>
              <a:t> transfers to fiduciary</a:t>
            </a:r>
            <a:r>
              <a:rPr lang="cs-CZ" dirty="0"/>
              <a:t> </a:t>
            </a:r>
            <a:r>
              <a:rPr lang="en-US" dirty="0"/>
              <a:t>(</a:t>
            </a:r>
            <a:r>
              <a:rPr lang="en-US" dirty="0" err="1"/>
              <a:t>Quiritary</a:t>
            </a:r>
            <a:r>
              <a:rPr lang="en-US" dirty="0"/>
              <a:t>) ownership of a thing</a:t>
            </a:r>
            <a:r>
              <a:rPr lang="cs-CZ" dirty="0"/>
              <a:t> </a:t>
            </a:r>
            <a:r>
              <a:rPr lang="en-US" dirty="0"/>
              <a:t>for the purpose of </a:t>
            </a:r>
            <a:r>
              <a:rPr lang="en-US" dirty="0" err="1"/>
              <a:t>pledg</a:t>
            </a:r>
            <a:r>
              <a:rPr lang="cs-CZ" dirty="0" err="1"/>
              <a:t>ing</a:t>
            </a:r>
            <a:r>
              <a:rPr lang="en-US" dirty="0"/>
              <a:t>, safekeeping, use, or any </a:t>
            </a:r>
            <a:r>
              <a:rPr lang="cs-CZ" dirty="0" err="1"/>
              <a:t>dispositoon</a:t>
            </a:r>
            <a:r>
              <a:rPr lang="cs-CZ" dirty="0"/>
              <a:t> </a:t>
            </a:r>
            <a:r>
              <a:rPr lang="cs-CZ" b="1" dirty="0" err="1"/>
              <a:t>solely</a:t>
            </a:r>
            <a:r>
              <a:rPr lang="en-US" b="1" dirty="0"/>
              <a:t> </a:t>
            </a:r>
            <a:r>
              <a:rPr lang="en-US" b="1" i="1" dirty="0" err="1"/>
              <a:t>fidi</a:t>
            </a:r>
            <a:r>
              <a:rPr lang="en-US" b="1" i="1" dirty="0"/>
              <a:t> fiduciae causa</a:t>
            </a:r>
            <a:r>
              <a:rPr lang="en-US" b="1" dirty="0"/>
              <a:t> </a:t>
            </a:r>
            <a:r>
              <a:rPr lang="en-US" dirty="0"/>
              <a:t>(</a:t>
            </a:r>
            <a:r>
              <a:rPr lang="cs-CZ" dirty="0"/>
              <a:t>= </a:t>
            </a:r>
            <a:r>
              <a:rPr lang="en-US" dirty="0"/>
              <a:t>with </a:t>
            </a:r>
            <a:r>
              <a:rPr lang="cs-CZ" dirty="0" err="1"/>
              <a:t>the</a:t>
            </a:r>
            <a:r>
              <a:rPr lang="cs-CZ" dirty="0"/>
              <a:t> </a:t>
            </a:r>
            <a:r>
              <a:rPr lang="en-US" dirty="0"/>
              <a:t>agreement that the thing will be re-transferred </a:t>
            </a:r>
            <a:r>
              <a:rPr lang="cs-CZ" dirty="0" err="1"/>
              <a:t>back</a:t>
            </a:r>
            <a:r>
              <a:rPr lang="cs-CZ" dirty="0"/>
              <a:t> </a:t>
            </a:r>
            <a:r>
              <a:rPr lang="en-US" dirty="0"/>
              <a:t>after the purpose </a:t>
            </a:r>
            <a:r>
              <a:rPr lang="cs-CZ" dirty="0"/>
              <a:t>has </a:t>
            </a:r>
            <a:r>
              <a:rPr lang="cs-CZ" dirty="0" err="1"/>
              <a:t>been</a:t>
            </a:r>
            <a:r>
              <a:rPr lang="en-US" dirty="0"/>
              <a:t> fulfilled)</a:t>
            </a:r>
            <a:endParaRPr lang="cs-CZ" dirty="0"/>
          </a:p>
        </p:txBody>
      </p:sp>
    </p:spTree>
    <p:extLst>
      <p:ext uri="{BB962C8B-B14F-4D97-AF65-F5344CB8AC3E}">
        <p14:creationId xmlns:p14="http://schemas.microsoft.com/office/powerpoint/2010/main" val="153721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8DFE-BDF5-F401-3503-AF71FAF81C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B5A1457-0F14-BB1D-BDA8-F9759FC0DF06}"/>
              </a:ext>
            </a:extLst>
          </p:cNvPr>
          <p:cNvSpPr>
            <a:spLocks noGrp="1"/>
          </p:cNvSpPr>
          <p:nvPr>
            <p:ph type="title"/>
          </p:nvPr>
        </p:nvSpPr>
        <p:spPr>
          <a:xfrm>
            <a:off x="838200" y="1036717"/>
            <a:ext cx="10515600" cy="992057"/>
          </a:xfrm>
        </p:spPr>
        <p:txBody>
          <a:bodyPr/>
          <a:lstStyle/>
          <a:p>
            <a:r>
              <a:rPr lang="en-US" dirty="0"/>
              <a:t>Fiducia, </a:t>
            </a:r>
            <a:r>
              <a:rPr lang="en-US" dirty="0" err="1"/>
              <a:t>Treuhand</a:t>
            </a:r>
            <a:r>
              <a:rPr lang="cs-CZ" dirty="0"/>
              <a:t> and</a:t>
            </a:r>
            <a:r>
              <a:rPr lang="en-US" dirty="0"/>
              <a:t> Trust</a:t>
            </a:r>
            <a:endParaRPr lang="cs-CZ" dirty="0"/>
          </a:p>
        </p:txBody>
      </p:sp>
      <p:sp>
        <p:nvSpPr>
          <p:cNvPr id="4" name="Zástupný text 3">
            <a:extLst>
              <a:ext uri="{FF2B5EF4-FFF2-40B4-BE49-F238E27FC236}">
                <a16:creationId xmlns:a16="http://schemas.microsoft.com/office/drawing/2014/main" id="{A11CD9BA-A741-5EC4-17F4-3111BCD5350D}"/>
              </a:ext>
            </a:extLst>
          </p:cNvPr>
          <p:cNvSpPr>
            <a:spLocks noGrp="1"/>
          </p:cNvSpPr>
          <p:nvPr>
            <p:ph sz="quarter" idx="13"/>
          </p:nvPr>
        </p:nvSpPr>
        <p:spPr>
          <a:xfrm>
            <a:off x="838200" y="2212429"/>
            <a:ext cx="10515600" cy="3964534"/>
          </a:xfrm>
        </p:spPr>
        <p:txBody>
          <a:bodyPr>
            <a:normAutofit/>
          </a:bodyPr>
          <a:lstStyle/>
          <a:p>
            <a:pPr lvl="0"/>
            <a:r>
              <a:rPr lang="en-US" b="1" dirty="0"/>
              <a:t>Roman law: </a:t>
            </a:r>
            <a:r>
              <a:rPr lang="cs-CZ" b="1" dirty="0"/>
              <a:t>F</a:t>
            </a:r>
            <a:r>
              <a:rPr lang="en-US" b="1" dirty="0" err="1"/>
              <a:t>iducia</a:t>
            </a:r>
            <a:endParaRPr lang="en-US" b="1" dirty="0"/>
          </a:p>
          <a:p>
            <a:pPr lvl="0"/>
            <a:endParaRPr lang="cs-CZ" b="1" dirty="0"/>
          </a:p>
          <a:p>
            <a:pPr lvl="0"/>
            <a:r>
              <a:rPr lang="en-US" b="1" dirty="0"/>
              <a:t>The fiduciary is the owner</a:t>
            </a:r>
          </a:p>
          <a:p>
            <a:r>
              <a:rPr lang="cs-CZ" dirty="0"/>
              <a:t> i</a:t>
            </a:r>
            <a:r>
              <a:rPr lang="en-US" dirty="0"/>
              <a:t>f </a:t>
            </a:r>
            <a:r>
              <a:rPr lang="cs-CZ" dirty="0" err="1"/>
              <a:t>fiduciary</a:t>
            </a:r>
            <a:r>
              <a:rPr lang="cs-CZ" dirty="0"/>
              <a:t> </a:t>
            </a:r>
            <a:r>
              <a:rPr lang="en-US" dirty="0"/>
              <a:t>dispose</a:t>
            </a:r>
            <a:r>
              <a:rPr lang="cs-CZ" dirty="0"/>
              <a:t>s</a:t>
            </a:r>
            <a:r>
              <a:rPr lang="en-US" dirty="0"/>
              <a:t> of the thing, they do so in their own name</a:t>
            </a:r>
          </a:p>
          <a:p>
            <a:pPr lvl="0"/>
            <a:endParaRPr lang="cs-CZ" b="1" dirty="0"/>
          </a:p>
          <a:p>
            <a:pPr lvl="0"/>
            <a:r>
              <a:rPr lang="cs-CZ" b="1" dirty="0"/>
              <a:t>but </a:t>
            </a:r>
            <a:r>
              <a:rPr lang="cs-CZ" b="1" dirty="0" err="1"/>
              <a:t>solely</a:t>
            </a:r>
            <a:r>
              <a:rPr lang="cs-CZ" b="1" dirty="0"/>
              <a:t> </a:t>
            </a:r>
            <a:r>
              <a:rPr lang="cs-CZ" b="1" i="1" dirty="0" err="1"/>
              <a:t>fidi</a:t>
            </a:r>
            <a:r>
              <a:rPr lang="cs-CZ" b="1" i="1" dirty="0"/>
              <a:t> </a:t>
            </a:r>
            <a:r>
              <a:rPr lang="cs-CZ" b="1" i="1" dirty="0" err="1"/>
              <a:t>fiduciae</a:t>
            </a:r>
            <a:r>
              <a:rPr lang="cs-CZ" b="1" i="1" dirty="0"/>
              <a:t> causa </a:t>
            </a:r>
            <a:r>
              <a:rPr lang="cs-CZ" b="1" dirty="0"/>
              <a:t>(</a:t>
            </a:r>
            <a:r>
              <a:rPr lang="cs-CZ" b="1" dirty="0" err="1"/>
              <a:t>solely</a:t>
            </a:r>
            <a:r>
              <a:rPr lang="cs-CZ" b="1" dirty="0"/>
              <a:t> </a:t>
            </a:r>
            <a:r>
              <a:rPr lang="cs-CZ" b="1" i="1" dirty="0"/>
              <a:t>„to a </a:t>
            </a:r>
            <a:r>
              <a:rPr lang="cs-CZ" b="1" i="1" dirty="0" err="1"/>
              <a:t>faithful</a:t>
            </a:r>
            <a:r>
              <a:rPr lang="cs-CZ" b="1" i="1" dirty="0"/>
              <a:t> hand“</a:t>
            </a:r>
            <a:r>
              <a:rPr lang="cs-CZ" b="1" dirty="0"/>
              <a:t>)</a:t>
            </a:r>
            <a:endParaRPr lang="en-US" b="1" dirty="0"/>
          </a:p>
          <a:p>
            <a:pPr lvl="0"/>
            <a:endParaRPr lang="cs-CZ" b="1" dirty="0"/>
          </a:p>
          <a:p>
            <a:pPr lvl="0"/>
            <a:r>
              <a:rPr lang="en-US" b="1" dirty="0"/>
              <a:t>► </a:t>
            </a:r>
            <a:r>
              <a:rPr lang="cs-CZ" b="1" dirty="0" err="1"/>
              <a:t>The</a:t>
            </a:r>
            <a:r>
              <a:rPr lang="cs-CZ" b="1" dirty="0"/>
              <a:t> </a:t>
            </a:r>
            <a:r>
              <a:rPr lang="cs-CZ" b="1" dirty="0" err="1"/>
              <a:t>fiduciary</a:t>
            </a:r>
            <a:r>
              <a:rPr lang="cs-CZ" b="1" dirty="0"/>
              <a:t> </a:t>
            </a:r>
            <a:r>
              <a:rPr lang="cs-CZ" b="1" dirty="0" err="1"/>
              <a:t>is</a:t>
            </a:r>
            <a:r>
              <a:rPr lang="cs-CZ" b="1" dirty="0"/>
              <a:t> b</a:t>
            </a:r>
            <a:r>
              <a:rPr lang="en-US" b="1" dirty="0" err="1"/>
              <a:t>ound</a:t>
            </a:r>
            <a:r>
              <a:rPr lang="en-US" b="1" dirty="0"/>
              <a:t> by an obligation to re-transfer the thing</a:t>
            </a:r>
            <a:endParaRPr lang="cs-CZ" b="1" dirty="0"/>
          </a:p>
          <a:p>
            <a:pPr lvl="0"/>
            <a:endParaRPr lang="cs-CZ" b="1" dirty="0"/>
          </a:p>
          <a:p>
            <a:pPr lvl="0"/>
            <a:r>
              <a:rPr lang="en-US" b="1" dirty="0">
                <a:solidFill>
                  <a:srgbClr val="FF0000"/>
                </a:solidFill>
              </a:rPr>
              <a:t>► Not </a:t>
            </a:r>
            <a:r>
              <a:rPr lang="cs-CZ" b="1" dirty="0">
                <a:solidFill>
                  <a:srgbClr val="FF0000"/>
                </a:solidFill>
              </a:rPr>
              <a:t>a </a:t>
            </a:r>
            <a:r>
              <a:rPr lang="cs-CZ" b="1" dirty="0" err="1">
                <a:solidFill>
                  <a:srgbClr val="FF0000"/>
                </a:solidFill>
              </a:rPr>
              <a:t>kind</a:t>
            </a:r>
            <a:r>
              <a:rPr lang="cs-CZ" b="1" dirty="0">
                <a:solidFill>
                  <a:srgbClr val="FF0000"/>
                </a:solidFill>
              </a:rPr>
              <a:t> </a:t>
            </a:r>
            <a:r>
              <a:rPr lang="cs-CZ" b="1" dirty="0" err="1">
                <a:solidFill>
                  <a:srgbClr val="FF0000"/>
                </a:solidFill>
              </a:rPr>
              <a:t>of</a:t>
            </a:r>
            <a:r>
              <a:rPr lang="cs-CZ" b="1" dirty="0">
                <a:solidFill>
                  <a:srgbClr val="FF0000"/>
                </a:solidFill>
              </a:rPr>
              <a:t> </a:t>
            </a:r>
            <a:r>
              <a:rPr lang="en-US" b="1" dirty="0">
                <a:solidFill>
                  <a:srgbClr val="FF0000"/>
                </a:solidFill>
              </a:rPr>
              <a:t>representation</a:t>
            </a:r>
            <a:endParaRPr lang="cs-CZ" dirty="0">
              <a:solidFill>
                <a:srgbClr val="FF0000"/>
              </a:solidFill>
            </a:endParaRPr>
          </a:p>
        </p:txBody>
      </p:sp>
    </p:spTree>
    <p:extLst>
      <p:ext uri="{BB962C8B-B14F-4D97-AF65-F5344CB8AC3E}">
        <p14:creationId xmlns:p14="http://schemas.microsoft.com/office/powerpoint/2010/main" val="368827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07CBD-6792-6E04-6642-EB01F85A3E5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055B64-FDDE-1C06-E046-45A9FC112830}"/>
              </a:ext>
            </a:extLst>
          </p:cNvPr>
          <p:cNvSpPr>
            <a:spLocks noGrp="1"/>
          </p:cNvSpPr>
          <p:nvPr>
            <p:ph type="title"/>
          </p:nvPr>
        </p:nvSpPr>
        <p:spPr>
          <a:xfrm>
            <a:off x="838200" y="1036717"/>
            <a:ext cx="10515600" cy="992057"/>
          </a:xfrm>
        </p:spPr>
        <p:txBody>
          <a:bodyPr/>
          <a:lstStyle/>
          <a:p>
            <a:r>
              <a:rPr lang="en-US" dirty="0"/>
              <a:t>Fiducia, </a:t>
            </a:r>
            <a:r>
              <a:rPr lang="en-US" dirty="0" err="1"/>
              <a:t>Treuhand</a:t>
            </a:r>
            <a:r>
              <a:rPr lang="cs-CZ" dirty="0"/>
              <a:t> and</a:t>
            </a:r>
            <a:r>
              <a:rPr lang="en-US" dirty="0"/>
              <a:t> Trust</a:t>
            </a:r>
            <a:endParaRPr lang="cs-CZ" dirty="0"/>
          </a:p>
        </p:txBody>
      </p:sp>
      <p:sp>
        <p:nvSpPr>
          <p:cNvPr id="4" name="Zástupný text 3">
            <a:extLst>
              <a:ext uri="{FF2B5EF4-FFF2-40B4-BE49-F238E27FC236}">
                <a16:creationId xmlns:a16="http://schemas.microsoft.com/office/drawing/2014/main" id="{7EFCAAC9-AB7D-FFF2-0BF1-744D9D6373FD}"/>
              </a:ext>
            </a:extLst>
          </p:cNvPr>
          <p:cNvSpPr>
            <a:spLocks noGrp="1"/>
          </p:cNvSpPr>
          <p:nvPr>
            <p:ph sz="quarter" idx="13"/>
          </p:nvPr>
        </p:nvSpPr>
        <p:spPr>
          <a:xfrm>
            <a:off x="838200" y="2212429"/>
            <a:ext cx="10515600" cy="3964534"/>
          </a:xfrm>
        </p:spPr>
        <p:txBody>
          <a:bodyPr>
            <a:normAutofit/>
          </a:bodyPr>
          <a:lstStyle/>
          <a:p>
            <a:pPr lvl="0"/>
            <a:r>
              <a:rPr lang="en-US" b="1" dirty="0" err="1"/>
              <a:t>Treuhand</a:t>
            </a:r>
            <a:r>
              <a:rPr lang="en-US" b="1" dirty="0"/>
              <a:t> </a:t>
            </a:r>
            <a:r>
              <a:rPr lang="en-US" i="1" dirty="0"/>
              <a:t>(</a:t>
            </a:r>
            <a:r>
              <a:rPr lang="en-US" i="1" dirty="0" err="1"/>
              <a:t>Treuhandverhältnis</a:t>
            </a:r>
            <a:r>
              <a:rPr lang="en-US" i="1" dirty="0"/>
              <a:t>, </a:t>
            </a:r>
            <a:r>
              <a:rPr lang="en-US" i="1" dirty="0" err="1"/>
              <a:t>zu</a:t>
            </a:r>
            <a:r>
              <a:rPr lang="en-US" i="1" dirty="0"/>
              <a:t> </a:t>
            </a:r>
            <a:r>
              <a:rPr lang="en-US" i="1" dirty="0" err="1"/>
              <a:t>treuen</a:t>
            </a:r>
            <a:r>
              <a:rPr lang="en-US" i="1" dirty="0"/>
              <a:t> </a:t>
            </a:r>
            <a:r>
              <a:rPr lang="en-US" i="1" dirty="0" err="1"/>
              <a:t>Händen</a:t>
            </a:r>
            <a:r>
              <a:rPr lang="en-US" i="1" dirty="0"/>
              <a:t>)</a:t>
            </a:r>
          </a:p>
          <a:p>
            <a:pPr lvl="0"/>
            <a:endParaRPr lang="cs-CZ" b="1" dirty="0"/>
          </a:p>
          <a:p>
            <a:pPr lvl="0"/>
            <a:r>
              <a:rPr lang="en-US" b="1" dirty="0"/>
              <a:t>Trustee </a:t>
            </a:r>
            <a:r>
              <a:rPr lang="en-US" b="1" i="1" dirty="0"/>
              <a:t>(</a:t>
            </a:r>
            <a:r>
              <a:rPr lang="en-US" b="1" i="1" dirty="0" err="1"/>
              <a:t>Treuhänder</a:t>
            </a:r>
            <a:r>
              <a:rPr lang="en-US" b="1" i="1" dirty="0"/>
              <a:t>)</a:t>
            </a:r>
            <a:r>
              <a:rPr lang="en-US" dirty="0"/>
              <a:t> </a:t>
            </a:r>
            <a:r>
              <a:rPr lang="cs-CZ" dirty="0" err="1"/>
              <a:t>is</a:t>
            </a:r>
            <a:r>
              <a:rPr lang="cs-CZ" dirty="0"/>
              <a:t> </a:t>
            </a:r>
            <a:r>
              <a:rPr lang="en-US" dirty="0"/>
              <a:t>limited e.g., by a resolutive condition or time clause</a:t>
            </a:r>
          </a:p>
          <a:p>
            <a:pPr lvl="0"/>
            <a:endParaRPr lang="cs-CZ" b="1" dirty="0"/>
          </a:p>
          <a:p>
            <a:pPr lvl="0"/>
            <a:endParaRPr lang="cs-CZ" b="1" dirty="0"/>
          </a:p>
          <a:p>
            <a:pPr lvl="0"/>
            <a:r>
              <a:rPr lang="en-US" b="1" dirty="0" err="1"/>
              <a:t>Treuhänder</a:t>
            </a:r>
            <a:r>
              <a:rPr lang="en-US" b="1" dirty="0"/>
              <a:t> exercises their own right</a:t>
            </a:r>
          </a:p>
          <a:p>
            <a:pPr lvl="0"/>
            <a:r>
              <a:rPr lang="en-US" b="1" dirty="0">
                <a:solidFill>
                  <a:srgbClr val="FF0000"/>
                </a:solidFill>
              </a:rPr>
              <a:t>► Not </a:t>
            </a:r>
            <a:r>
              <a:rPr lang="cs-CZ" b="1" dirty="0">
                <a:solidFill>
                  <a:srgbClr val="FF0000"/>
                </a:solidFill>
              </a:rPr>
              <a:t>a </a:t>
            </a:r>
            <a:r>
              <a:rPr lang="cs-CZ" b="1" dirty="0" err="1">
                <a:solidFill>
                  <a:srgbClr val="FF0000"/>
                </a:solidFill>
              </a:rPr>
              <a:t>kind</a:t>
            </a:r>
            <a:r>
              <a:rPr lang="cs-CZ" b="1" dirty="0">
                <a:solidFill>
                  <a:srgbClr val="FF0000"/>
                </a:solidFill>
              </a:rPr>
              <a:t> </a:t>
            </a:r>
            <a:r>
              <a:rPr lang="cs-CZ" b="1" dirty="0" err="1">
                <a:solidFill>
                  <a:srgbClr val="FF0000"/>
                </a:solidFill>
              </a:rPr>
              <a:t>of</a:t>
            </a:r>
            <a:r>
              <a:rPr lang="cs-CZ" b="1" dirty="0">
                <a:solidFill>
                  <a:srgbClr val="FF0000"/>
                </a:solidFill>
              </a:rPr>
              <a:t> </a:t>
            </a:r>
            <a:r>
              <a:rPr lang="en-US" b="1" dirty="0">
                <a:solidFill>
                  <a:srgbClr val="FF0000"/>
                </a:solidFill>
              </a:rPr>
              <a:t>representation</a:t>
            </a:r>
            <a:endParaRPr lang="cs-CZ" b="1" dirty="0">
              <a:solidFill>
                <a:srgbClr val="FF0000"/>
              </a:solidFill>
            </a:endParaRPr>
          </a:p>
          <a:p>
            <a:pPr lvl="0"/>
            <a:endParaRPr lang="cs-CZ" b="1" dirty="0">
              <a:solidFill>
                <a:srgbClr val="FF0000"/>
              </a:solidFill>
            </a:endParaRPr>
          </a:p>
          <a:p>
            <a:pPr lvl="0"/>
            <a:r>
              <a:rPr lang="cs-CZ" i="1" dirty="0"/>
              <a:t>(Not </a:t>
            </a:r>
            <a:r>
              <a:rPr lang="cs-CZ" i="1" dirty="0" err="1"/>
              <a:t>expressly</a:t>
            </a:r>
            <a:r>
              <a:rPr lang="cs-CZ" i="1" dirty="0"/>
              <a:t> </a:t>
            </a:r>
            <a:r>
              <a:rPr lang="cs-CZ" i="1" dirty="0" err="1"/>
              <a:t>stipulated</a:t>
            </a:r>
            <a:r>
              <a:rPr lang="cs-CZ" i="1" dirty="0"/>
              <a:t> in BGB)</a:t>
            </a:r>
          </a:p>
        </p:txBody>
      </p:sp>
    </p:spTree>
    <p:extLst>
      <p:ext uri="{BB962C8B-B14F-4D97-AF65-F5344CB8AC3E}">
        <p14:creationId xmlns:p14="http://schemas.microsoft.com/office/powerpoint/2010/main" val="2934353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1CA9A-220B-03FD-EAFA-BE66818FE66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A6B7603-2E81-AAFA-C41B-8F543099E5E7}"/>
              </a:ext>
            </a:extLst>
          </p:cNvPr>
          <p:cNvSpPr>
            <a:spLocks noGrp="1"/>
          </p:cNvSpPr>
          <p:nvPr>
            <p:ph type="title"/>
          </p:nvPr>
        </p:nvSpPr>
        <p:spPr>
          <a:xfrm>
            <a:off x="838200" y="1036717"/>
            <a:ext cx="10515600" cy="992057"/>
          </a:xfrm>
        </p:spPr>
        <p:txBody>
          <a:bodyPr/>
          <a:lstStyle/>
          <a:p>
            <a:r>
              <a:rPr lang="en-US" dirty="0"/>
              <a:t>Fiducia, </a:t>
            </a:r>
            <a:r>
              <a:rPr lang="en-US" dirty="0" err="1"/>
              <a:t>Treuhand</a:t>
            </a:r>
            <a:r>
              <a:rPr lang="cs-CZ" dirty="0"/>
              <a:t> and</a:t>
            </a:r>
            <a:r>
              <a:rPr lang="en-US" dirty="0"/>
              <a:t> Trust</a:t>
            </a:r>
            <a:endParaRPr lang="cs-CZ" dirty="0"/>
          </a:p>
        </p:txBody>
      </p:sp>
      <p:sp>
        <p:nvSpPr>
          <p:cNvPr id="4" name="Zástupný text 3">
            <a:extLst>
              <a:ext uri="{FF2B5EF4-FFF2-40B4-BE49-F238E27FC236}">
                <a16:creationId xmlns:a16="http://schemas.microsoft.com/office/drawing/2014/main" id="{97E52EAF-E86C-078E-EB68-EB2D5C68C6D8}"/>
              </a:ext>
            </a:extLst>
          </p:cNvPr>
          <p:cNvSpPr>
            <a:spLocks noGrp="1"/>
          </p:cNvSpPr>
          <p:nvPr>
            <p:ph sz="quarter" idx="13"/>
          </p:nvPr>
        </p:nvSpPr>
        <p:spPr>
          <a:xfrm>
            <a:off x="838200" y="2212429"/>
            <a:ext cx="10515600" cy="3964534"/>
          </a:xfrm>
        </p:spPr>
        <p:txBody>
          <a:bodyPr>
            <a:normAutofit/>
          </a:bodyPr>
          <a:lstStyle/>
          <a:p>
            <a:pPr lvl="0"/>
            <a:r>
              <a:rPr lang="en-US" b="1" dirty="0"/>
              <a:t>Trust (common law, equity)</a:t>
            </a:r>
          </a:p>
          <a:p>
            <a:pPr lvl="0"/>
            <a:endParaRPr lang="cs-CZ" b="1" dirty="0"/>
          </a:p>
          <a:p>
            <a:pPr lvl="0"/>
            <a:r>
              <a:rPr lang="en-US" b="1" dirty="0"/>
              <a:t>Settlor </a:t>
            </a:r>
            <a:r>
              <a:rPr lang="en-US" dirty="0"/>
              <a:t>transfers legal title </a:t>
            </a:r>
            <a:r>
              <a:rPr lang="cs-CZ" dirty="0" err="1"/>
              <a:t>of</a:t>
            </a:r>
            <a:r>
              <a:rPr lang="cs-CZ" dirty="0"/>
              <a:t> </a:t>
            </a:r>
            <a:r>
              <a:rPr lang="cs-CZ" dirty="0" err="1"/>
              <a:t>ownership</a:t>
            </a:r>
            <a:r>
              <a:rPr lang="cs-CZ" dirty="0"/>
              <a:t> </a:t>
            </a:r>
            <a:r>
              <a:rPr lang="en-US" dirty="0"/>
              <a:t>to </a:t>
            </a:r>
            <a:r>
              <a:rPr lang="en-US" b="1" dirty="0"/>
              <a:t>trustee </a:t>
            </a:r>
            <a:r>
              <a:rPr lang="en-US" dirty="0"/>
              <a:t>to manage property (corpus, trust property) for the benefit of another</a:t>
            </a:r>
            <a:r>
              <a:rPr lang="en-US" b="1" dirty="0"/>
              <a:t> (beneficiary)</a:t>
            </a:r>
          </a:p>
          <a:p>
            <a:pPr lvl="0"/>
            <a:endParaRPr lang="cs-CZ" b="1" dirty="0"/>
          </a:p>
          <a:p>
            <a:pPr lvl="0"/>
            <a:r>
              <a:rPr lang="en-US" b="1" dirty="0"/>
              <a:t>Trustee exercises their own right</a:t>
            </a:r>
          </a:p>
          <a:p>
            <a:pPr lvl="0"/>
            <a:r>
              <a:rPr lang="en-US" b="1" dirty="0">
                <a:solidFill>
                  <a:srgbClr val="FF0000"/>
                </a:solidFill>
              </a:rPr>
              <a:t>► Not </a:t>
            </a:r>
            <a:r>
              <a:rPr lang="cs-CZ" b="1" dirty="0">
                <a:solidFill>
                  <a:srgbClr val="FF0000"/>
                </a:solidFill>
              </a:rPr>
              <a:t>a </a:t>
            </a:r>
            <a:r>
              <a:rPr lang="cs-CZ" b="1" dirty="0" err="1">
                <a:solidFill>
                  <a:srgbClr val="FF0000"/>
                </a:solidFill>
              </a:rPr>
              <a:t>kind</a:t>
            </a:r>
            <a:r>
              <a:rPr lang="cs-CZ" b="1" dirty="0">
                <a:solidFill>
                  <a:srgbClr val="FF0000"/>
                </a:solidFill>
              </a:rPr>
              <a:t> </a:t>
            </a:r>
            <a:r>
              <a:rPr lang="cs-CZ" b="1" dirty="0" err="1">
                <a:solidFill>
                  <a:srgbClr val="FF0000"/>
                </a:solidFill>
              </a:rPr>
              <a:t>of</a:t>
            </a:r>
            <a:r>
              <a:rPr lang="cs-CZ" b="1" dirty="0">
                <a:solidFill>
                  <a:srgbClr val="FF0000"/>
                </a:solidFill>
              </a:rPr>
              <a:t> </a:t>
            </a:r>
            <a:r>
              <a:rPr lang="en-US" b="1" dirty="0">
                <a:solidFill>
                  <a:srgbClr val="FF0000"/>
                </a:solidFill>
              </a:rPr>
              <a:t>representation</a:t>
            </a:r>
            <a:endParaRPr lang="cs-CZ" b="1" dirty="0">
              <a:solidFill>
                <a:srgbClr val="FF0000"/>
              </a:solidFill>
            </a:endParaRPr>
          </a:p>
        </p:txBody>
      </p:sp>
    </p:spTree>
    <p:extLst>
      <p:ext uri="{BB962C8B-B14F-4D97-AF65-F5344CB8AC3E}">
        <p14:creationId xmlns:p14="http://schemas.microsoft.com/office/powerpoint/2010/main" val="2387856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C746-58FF-0D5C-F787-573602BADE6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4BDEB8F-A8CD-A50B-D780-45AE04731BFC}"/>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8</a:t>
            </a:r>
            <a:endParaRPr lang="en-US" dirty="0"/>
          </a:p>
          <a:p>
            <a:r>
              <a:rPr lang="cs-CZ" dirty="0"/>
              <a:t>Performance </a:t>
            </a:r>
            <a:r>
              <a:rPr lang="cs-CZ" dirty="0" err="1"/>
              <a:t>through</a:t>
            </a:r>
            <a:r>
              <a:rPr lang="cs-CZ" dirty="0"/>
              <a:t> </a:t>
            </a:r>
            <a:r>
              <a:rPr lang="cs-CZ" dirty="0" err="1"/>
              <a:t>another</a:t>
            </a:r>
            <a:r>
              <a:rPr lang="cs-CZ" dirty="0"/>
              <a:t> person</a:t>
            </a:r>
          </a:p>
        </p:txBody>
      </p:sp>
    </p:spTree>
    <p:extLst>
      <p:ext uri="{BB962C8B-B14F-4D97-AF65-F5344CB8AC3E}">
        <p14:creationId xmlns:p14="http://schemas.microsoft.com/office/powerpoint/2010/main" val="2224970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9204-D8B2-4975-C420-3E4C459A49E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490AEF9-1A48-9CB2-F704-C5327C4929B0}"/>
              </a:ext>
            </a:extLst>
          </p:cNvPr>
          <p:cNvSpPr>
            <a:spLocks noGrp="1"/>
          </p:cNvSpPr>
          <p:nvPr>
            <p:ph type="title"/>
          </p:nvPr>
        </p:nvSpPr>
        <p:spPr>
          <a:xfrm>
            <a:off x="838200" y="1036717"/>
            <a:ext cx="10515600" cy="992057"/>
          </a:xfrm>
        </p:spPr>
        <p:txBody>
          <a:bodyPr/>
          <a:lstStyle/>
          <a:p>
            <a:r>
              <a:rPr lang="cs-CZ" dirty="0"/>
              <a:t>Performance </a:t>
            </a:r>
            <a:r>
              <a:rPr lang="cs-CZ" dirty="0" err="1"/>
              <a:t>through</a:t>
            </a:r>
            <a:r>
              <a:rPr lang="cs-CZ" dirty="0"/>
              <a:t> </a:t>
            </a:r>
            <a:r>
              <a:rPr lang="cs-CZ" dirty="0" err="1"/>
              <a:t>another</a:t>
            </a:r>
            <a:r>
              <a:rPr lang="cs-CZ" dirty="0"/>
              <a:t> person</a:t>
            </a:r>
          </a:p>
        </p:txBody>
      </p:sp>
      <p:sp>
        <p:nvSpPr>
          <p:cNvPr id="4" name="Zástupný text 3">
            <a:extLst>
              <a:ext uri="{FF2B5EF4-FFF2-40B4-BE49-F238E27FC236}">
                <a16:creationId xmlns:a16="http://schemas.microsoft.com/office/drawing/2014/main" id="{16CDAD3D-4091-5858-CA56-19CB919AB4F2}"/>
              </a:ext>
            </a:extLst>
          </p:cNvPr>
          <p:cNvSpPr>
            <a:spLocks noGrp="1"/>
          </p:cNvSpPr>
          <p:nvPr>
            <p:ph sz="quarter" idx="13"/>
          </p:nvPr>
        </p:nvSpPr>
        <p:spPr>
          <a:xfrm>
            <a:off x="838200" y="2212429"/>
            <a:ext cx="10515600" cy="3964534"/>
          </a:xfrm>
        </p:spPr>
        <p:txBody>
          <a:bodyPr>
            <a:normAutofit/>
          </a:bodyPr>
          <a:lstStyle/>
          <a:p>
            <a:pPr lvl="0"/>
            <a:r>
              <a:rPr lang="en-US" dirty="0"/>
              <a:t>If a debtor performs through another person, the debtor is liable in the same way as if he performed himself. </a:t>
            </a:r>
            <a:r>
              <a:rPr lang="cs-CZ" dirty="0"/>
              <a:t>(</a:t>
            </a:r>
            <a:r>
              <a:rPr lang="cs-CZ" dirty="0" err="1"/>
              <a:t>Sect</a:t>
            </a:r>
            <a:r>
              <a:rPr lang="cs-CZ" dirty="0"/>
              <a:t>. 1935)</a:t>
            </a:r>
          </a:p>
          <a:p>
            <a:pPr lvl="0"/>
            <a:endParaRPr lang="cs-CZ" dirty="0"/>
          </a:p>
          <a:p>
            <a:pPr lvl="0"/>
            <a:r>
              <a:rPr lang="cs-CZ" b="1" dirty="0"/>
              <a:t>= </a:t>
            </a:r>
            <a:r>
              <a:rPr lang="cs-CZ" b="1" dirty="0" err="1"/>
              <a:t>adiectus</a:t>
            </a:r>
            <a:r>
              <a:rPr lang="cs-CZ" b="1" dirty="0"/>
              <a:t> </a:t>
            </a:r>
            <a:r>
              <a:rPr lang="cs-CZ" b="1" dirty="0" err="1"/>
              <a:t>solutionis</a:t>
            </a:r>
            <a:r>
              <a:rPr lang="cs-CZ" b="1" dirty="0"/>
              <a:t> causa</a:t>
            </a:r>
          </a:p>
          <a:p>
            <a:pPr lvl="0"/>
            <a:endParaRPr lang="cs-CZ" b="1" dirty="0"/>
          </a:p>
          <a:p>
            <a:pPr lvl="0"/>
            <a:r>
              <a:rPr lang="en-US" dirty="0"/>
              <a:t>may (but need not) be a representative within the meaning of </a:t>
            </a:r>
            <a:r>
              <a:rPr lang="cs-CZ" dirty="0" err="1"/>
              <a:t>Sect</a:t>
            </a:r>
            <a:r>
              <a:rPr lang="cs-CZ" dirty="0"/>
              <a:t>.</a:t>
            </a:r>
            <a:r>
              <a:rPr lang="en-US" dirty="0"/>
              <a:t> 436 et seq.</a:t>
            </a:r>
            <a:r>
              <a:rPr lang="cs-CZ" dirty="0"/>
              <a:t> on </a:t>
            </a:r>
            <a:r>
              <a:rPr lang="cs-CZ" dirty="0" err="1"/>
              <a:t>representation</a:t>
            </a:r>
            <a:endParaRPr lang="en-US" dirty="0"/>
          </a:p>
          <a:p>
            <a:pPr lvl="0"/>
            <a:endParaRPr lang="cs-CZ" b="1" dirty="0"/>
          </a:p>
        </p:txBody>
      </p:sp>
    </p:spTree>
    <p:extLst>
      <p:ext uri="{BB962C8B-B14F-4D97-AF65-F5344CB8AC3E}">
        <p14:creationId xmlns:p14="http://schemas.microsoft.com/office/powerpoint/2010/main" val="1504487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0403-5211-52FF-3D1D-9F284F3026B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6B800A6-B3F8-62F3-118D-8A41647EFCD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9</a:t>
            </a:r>
            <a:endParaRPr lang="en-US" dirty="0"/>
          </a:p>
          <a:p>
            <a:r>
              <a:rPr lang="cs-CZ" dirty="0" err="1"/>
              <a:t>Representation</a:t>
            </a:r>
            <a:r>
              <a:rPr lang="cs-CZ" dirty="0"/>
              <a:t> in Civil </a:t>
            </a:r>
            <a:r>
              <a:rPr lang="cs-CZ" dirty="0" err="1"/>
              <a:t>Procedure</a:t>
            </a:r>
            <a:endParaRPr lang="cs-CZ" dirty="0"/>
          </a:p>
        </p:txBody>
      </p:sp>
    </p:spTree>
    <p:extLst>
      <p:ext uri="{BB962C8B-B14F-4D97-AF65-F5344CB8AC3E}">
        <p14:creationId xmlns:p14="http://schemas.microsoft.com/office/powerpoint/2010/main" val="70732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03DC2-3DC2-2C43-58DF-97E7AD1E56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C70C7E3-AF6D-D044-34BE-93AE366926D6}"/>
              </a:ext>
            </a:extLst>
          </p:cNvPr>
          <p:cNvSpPr>
            <a:spLocks noGrp="1"/>
          </p:cNvSpPr>
          <p:nvPr>
            <p:ph type="title"/>
          </p:nvPr>
        </p:nvSpPr>
        <p:spPr>
          <a:xfrm>
            <a:off x="838200" y="1036717"/>
            <a:ext cx="10515600" cy="992057"/>
          </a:xfrm>
        </p:spPr>
        <p:txBody>
          <a:bodyPr/>
          <a:lstStyle/>
          <a:p>
            <a:r>
              <a:rPr lang="cs-CZ" dirty="0" err="1"/>
              <a:t>Representation</a:t>
            </a:r>
            <a:r>
              <a:rPr lang="cs-CZ" dirty="0"/>
              <a:t> in Civil </a:t>
            </a:r>
            <a:r>
              <a:rPr lang="cs-CZ" dirty="0" err="1"/>
              <a:t>Procedure</a:t>
            </a:r>
            <a:endParaRPr lang="cs-CZ" dirty="0"/>
          </a:p>
        </p:txBody>
      </p:sp>
      <p:sp>
        <p:nvSpPr>
          <p:cNvPr id="4" name="Zástupný text 3">
            <a:extLst>
              <a:ext uri="{FF2B5EF4-FFF2-40B4-BE49-F238E27FC236}">
                <a16:creationId xmlns:a16="http://schemas.microsoft.com/office/drawing/2014/main" id="{CA514B51-B73D-9FEC-35CF-36F9318896AB}"/>
              </a:ext>
            </a:extLst>
          </p:cNvPr>
          <p:cNvSpPr>
            <a:spLocks noGrp="1"/>
          </p:cNvSpPr>
          <p:nvPr>
            <p:ph sz="quarter" idx="13"/>
          </p:nvPr>
        </p:nvSpPr>
        <p:spPr>
          <a:xfrm>
            <a:off x="838200" y="2212429"/>
            <a:ext cx="10515600" cy="3964534"/>
          </a:xfrm>
        </p:spPr>
        <p:txBody>
          <a:bodyPr>
            <a:normAutofit/>
          </a:bodyPr>
          <a:lstStyle/>
          <a:p>
            <a:pPr lvl="0"/>
            <a:r>
              <a:rPr lang="en-US" b="1" dirty="0"/>
              <a:t>Representation of a party in </a:t>
            </a:r>
            <a:r>
              <a:rPr lang="cs-CZ" b="1" dirty="0"/>
              <a:t>civil </a:t>
            </a:r>
            <a:r>
              <a:rPr lang="en-US" b="1" dirty="0"/>
              <a:t>proceedings </a:t>
            </a:r>
            <a:endParaRPr lang="cs-CZ" b="1" dirty="0"/>
          </a:p>
          <a:p>
            <a:pPr lvl="0"/>
            <a:r>
              <a:rPr lang="en-US" dirty="0"/>
              <a:t>(</a:t>
            </a:r>
            <a:r>
              <a:rPr lang="cs-CZ" dirty="0" err="1"/>
              <a:t>Sect</a:t>
            </a:r>
            <a:r>
              <a:rPr lang="cs-CZ" dirty="0"/>
              <a:t>.</a:t>
            </a:r>
            <a:r>
              <a:rPr lang="en-US" dirty="0"/>
              <a:t> 22 et seq. Civil Procedure Code</a:t>
            </a:r>
            <a:r>
              <a:rPr lang="cs-CZ" dirty="0"/>
              <a:t> - CPC</a:t>
            </a:r>
            <a:r>
              <a:rPr lang="en-US" dirty="0"/>
              <a:t>)</a:t>
            </a:r>
          </a:p>
          <a:p>
            <a:pPr lvl="0"/>
            <a:endParaRPr lang="cs-CZ" b="1" dirty="0"/>
          </a:p>
          <a:p>
            <a:pPr lvl="0"/>
            <a:r>
              <a:rPr lang="en-US" b="1" dirty="0"/>
              <a:t>a) </a:t>
            </a:r>
            <a:r>
              <a:rPr lang="cs-CZ" b="1" dirty="0" err="1"/>
              <a:t>based</a:t>
            </a:r>
            <a:r>
              <a:rPr lang="cs-CZ" b="1" dirty="0"/>
              <a:t> on a statute</a:t>
            </a:r>
          </a:p>
          <a:p>
            <a:pPr lvl="0"/>
            <a:endParaRPr lang="cs-CZ" b="1" dirty="0"/>
          </a:p>
          <a:p>
            <a:pPr lvl="0"/>
            <a:r>
              <a:rPr lang="en-US" b="1" dirty="0"/>
              <a:t>b) </a:t>
            </a:r>
            <a:r>
              <a:rPr lang="cs-CZ" b="1" dirty="0" err="1"/>
              <a:t>based</a:t>
            </a:r>
            <a:r>
              <a:rPr lang="cs-CZ" b="1" dirty="0"/>
              <a:t> on a p</a:t>
            </a:r>
            <a:r>
              <a:rPr lang="en-US" b="1" dirty="0" err="1"/>
              <a:t>ower</a:t>
            </a:r>
            <a:r>
              <a:rPr lang="en-US" b="1" dirty="0"/>
              <a:t> of attorney</a:t>
            </a:r>
            <a:r>
              <a:rPr lang="cs-CZ" b="1" dirty="0"/>
              <a:t> (</a:t>
            </a:r>
            <a:r>
              <a:rPr lang="cs-CZ" b="1" dirty="0" err="1"/>
              <a:t>based</a:t>
            </a:r>
            <a:r>
              <a:rPr lang="cs-CZ" b="1" dirty="0"/>
              <a:t> on a </a:t>
            </a:r>
            <a:r>
              <a:rPr lang="cs-CZ" b="1" dirty="0" err="1"/>
              <a:t>contract</a:t>
            </a:r>
            <a:r>
              <a:rPr lang="cs-CZ" b="1" dirty="0"/>
              <a:t>)</a:t>
            </a:r>
            <a:endParaRPr lang="en-US" b="1" dirty="0"/>
          </a:p>
          <a:p>
            <a:pPr lvl="0"/>
            <a:r>
              <a:rPr lang="en-US" dirty="0"/>
              <a:t>A party may always appoint an attorney. An attorney may only be granted a power of attorney for the entire proceedings (a “</a:t>
            </a:r>
            <a:r>
              <a:rPr lang="en-US" b="1" dirty="0">
                <a:solidFill>
                  <a:schemeClr val="accent1"/>
                </a:solidFill>
              </a:rPr>
              <a:t>procedural power of attorney</a:t>
            </a:r>
            <a:r>
              <a:rPr lang="en-US" dirty="0"/>
              <a:t>”)</a:t>
            </a:r>
            <a:r>
              <a:rPr lang="cs-CZ" dirty="0"/>
              <a:t>.</a:t>
            </a:r>
          </a:p>
          <a:p>
            <a:pPr lvl="0"/>
            <a:r>
              <a:rPr lang="en-US" dirty="0"/>
              <a:t>(</a:t>
            </a:r>
            <a:r>
              <a:rPr lang="cs-CZ" dirty="0" err="1"/>
              <a:t>Sect</a:t>
            </a:r>
            <a:r>
              <a:rPr lang="cs-CZ" dirty="0"/>
              <a:t>. </a:t>
            </a:r>
            <a:r>
              <a:rPr lang="en-US" dirty="0"/>
              <a:t> 25</a:t>
            </a:r>
            <a:r>
              <a:rPr lang="cs-CZ" dirty="0"/>
              <a:t> para 1 </a:t>
            </a:r>
            <a:r>
              <a:rPr lang="en-US" dirty="0"/>
              <a:t>CPC)</a:t>
            </a:r>
          </a:p>
          <a:p>
            <a:pPr lvl="0"/>
            <a:endParaRPr lang="cs-CZ" b="1" dirty="0"/>
          </a:p>
          <a:p>
            <a:pPr lvl="0"/>
            <a:r>
              <a:rPr lang="en-US" b="1" dirty="0"/>
              <a:t>c) </a:t>
            </a:r>
            <a:r>
              <a:rPr lang="cs-CZ" b="1" dirty="0" err="1"/>
              <a:t>based</a:t>
            </a:r>
            <a:r>
              <a:rPr lang="cs-CZ" b="1" dirty="0"/>
              <a:t> on</a:t>
            </a:r>
            <a:r>
              <a:rPr lang="en-US" b="1" dirty="0"/>
              <a:t> </a:t>
            </a:r>
            <a:r>
              <a:rPr lang="cs-CZ" b="1" dirty="0"/>
              <a:t>a </a:t>
            </a:r>
            <a:r>
              <a:rPr lang="en-US" b="1" dirty="0"/>
              <a:t>court decision</a:t>
            </a:r>
            <a:endParaRPr lang="cs-CZ" dirty="0"/>
          </a:p>
        </p:txBody>
      </p:sp>
    </p:spTree>
    <p:extLst>
      <p:ext uri="{BB962C8B-B14F-4D97-AF65-F5344CB8AC3E}">
        <p14:creationId xmlns:p14="http://schemas.microsoft.com/office/powerpoint/2010/main" val="3270472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a:t>Direct and </a:t>
            </a:r>
            <a:r>
              <a:rPr lang="cs-CZ" dirty="0" err="1"/>
              <a:t>Indirect</a:t>
            </a:r>
            <a:r>
              <a:rPr lang="cs-CZ" dirty="0"/>
              <a:t> </a:t>
            </a:r>
            <a:r>
              <a:rPr lang="cs-CZ" dirty="0" err="1"/>
              <a:t>Representation</a:t>
            </a:r>
            <a:endParaRPr lang="cs-CZ" dirty="0"/>
          </a:p>
        </p:txBody>
      </p:sp>
    </p:spTree>
    <p:extLst>
      <p:ext uri="{BB962C8B-B14F-4D97-AF65-F5344CB8AC3E}">
        <p14:creationId xmlns:p14="http://schemas.microsoft.com/office/powerpoint/2010/main" val="2828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0B13-245A-1592-CB09-07C89BF4D1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48CA1F-64BA-79CF-F0E3-72AA8D31C4B9}"/>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90747321-C54A-A4D4-256F-F01B9D34AA73}"/>
              </a:ext>
            </a:extLst>
          </p:cNvPr>
          <p:cNvSpPr>
            <a:spLocks noGrp="1"/>
          </p:cNvSpPr>
          <p:nvPr>
            <p:ph sz="quarter" idx="13"/>
          </p:nvPr>
        </p:nvSpPr>
        <p:spPr>
          <a:xfrm>
            <a:off x="838200" y="2212429"/>
            <a:ext cx="10515600" cy="3964534"/>
          </a:xfrm>
        </p:spPr>
        <p:txBody>
          <a:bodyPr>
            <a:normAutofit/>
          </a:bodyPr>
          <a:lstStyle/>
          <a:p>
            <a:r>
              <a:rPr lang="cs-CZ" b="1" dirty="0">
                <a:solidFill>
                  <a:schemeClr val="accent1"/>
                </a:solidFill>
              </a:rPr>
              <a:t>Direct:</a:t>
            </a:r>
            <a:r>
              <a:rPr lang="cs-CZ" dirty="0"/>
              <a:t> </a:t>
            </a:r>
            <a:r>
              <a:rPr lang="en-US" dirty="0"/>
              <a:t>Representative acts </a:t>
            </a:r>
            <a:r>
              <a:rPr lang="en-US" b="1" dirty="0">
                <a:solidFill>
                  <a:schemeClr val="accent1"/>
                </a:solidFill>
              </a:rPr>
              <a:t>in the name and on behalf of the </a:t>
            </a:r>
            <a:r>
              <a:rPr lang="cs-CZ" b="1" dirty="0">
                <a:solidFill>
                  <a:schemeClr val="accent1"/>
                </a:solidFill>
              </a:rPr>
              <a:t>person </a:t>
            </a:r>
            <a:r>
              <a:rPr lang="en-US" b="1" dirty="0">
                <a:solidFill>
                  <a:schemeClr val="accent1"/>
                </a:solidFill>
              </a:rPr>
              <a:t>represented</a:t>
            </a:r>
          </a:p>
          <a:p>
            <a:endParaRPr lang="cs-CZ" dirty="0"/>
          </a:p>
          <a:p>
            <a:r>
              <a:rPr lang="cs-CZ" b="1" dirty="0">
                <a:solidFill>
                  <a:schemeClr val="accent1"/>
                </a:solidFill>
              </a:rPr>
              <a:t>X</a:t>
            </a:r>
            <a:endParaRPr lang="en-US" b="1" dirty="0">
              <a:solidFill>
                <a:schemeClr val="accent1"/>
              </a:solidFill>
            </a:endParaRPr>
          </a:p>
          <a:p>
            <a:endParaRPr lang="cs-CZ" dirty="0"/>
          </a:p>
          <a:p>
            <a:r>
              <a:rPr lang="cs-CZ" b="1" dirty="0" err="1">
                <a:solidFill>
                  <a:srgbClr val="00B0F0"/>
                </a:solidFill>
              </a:rPr>
              <a:t>Indirect</a:t>
            </a:r>
            <a:r>
              <a:rPr lang="cs-CZ" b="1" dirty="0">
                <a:solidFill>
                  <a:srgbClr val="00B0F0"/>
                </a:solidFill>
              </a:rPr>
              <a:t>:</a:t>
            </a:r>
            <a:r>
              <a:rPr lang="cs-CZ" dirty="0">
                <a:solidFill>
                  <a:srgbClr val="00B0F0"/>
                </a:solidFill>
              </a:rPr>
              <a:t> </a:t>
            </a:r>
            <a:r>
              <a:rPr lang="en-US" dirty="0"/>
              <a:t>Representative acts </a:t>
            </a:r>
            <a:r>
              <a:rPr lang="en-US" b="1" dirty="0">
                <a:solidFill>
                  <a:srgbClr val="00B0F0"/>
                </a:solidFill>
              </a:rPr>
              <a:t>in their own name (not the </a:t>
            </a:r>
            <a:r>
              <a:rPr lang="cs-CZ" b="1" dirty="0">
                <a:solidFill>
                  <a:srgbClr val="00B0F0"/>
                </a:solidFill>
              </a:rPr>
              <a:t>person </a:t>
            </a:r>
            <a:r>
              <a:rPr lang="en-US" b="1" dirty="0">
                <a:solidFill>
                  <a:srgbClr val="00B0F0"/>
                </a:solidFill>
              </a:rPr>
              <a:t>represented) </a:t>
            </a:r>
            <a:r>
              <a:rPr lang="en-US" b="1" dirty="0">
                <a:solidFill>
                  <a:schemeClr val="accent1"/>
                </a:solidFill>
              </a:rPr>
              <a:t>but on behalf of the </a:t>
            </a:r>
            <a:r>
              <a:rPr lang="cs-CZ" b="1" dirty="0">
                <a:solidFill>
                  <a:schemeClr val="accent1"/>
                </a:solidFill>
              </a:rPr>
              <a:t>person </a:t>
            </a:r>
            <a:r>
              <a:rPr lang="en-US" b="1" dirty="0">
                <a:solidFill>
                  <a:schemeClr val="accent1"/>
                </a:solidFill>
              </a:rPr>
              <a:t>represented</a:t>
            </a:r>
          </a:p>
          <a:p>
            <a:endParaRPr lang="cs-CZ" dirty="0"/>
          </a:p>
          <a:p>
            <a:r>
              <a:rPr lang="cs-CZ" b="1" dirty="0">
                <a:solidFill>
                  <a:schemeClr val="accent1"/>
                </a:solidFill>
              </a:rPr>
              <a:t>X</a:t>
            </a:r>
            <a:endParaRPr lang="en-US" b="1" dirty="0">
              <a:solidFill>
                <a:schemeClr val="accent1"/>
              </a:solidFill>
            </a:endParaRPr>
          </a:p>
          <a:p>
            <a:r>
              <a:rPr lang="en-US" dirty="0"/>
              <a:t>Representative </a:t>
            </a:r>
            <a:r>
              <a:rPr lang="en-US" b="1" dirty="0"/>
              <a:t>always expresses their own will</a:t>
            </a:r>
          </a:p>
          <a:p>
            <a:r>
              <a:rPr lang="en-US" dirty="0"/>
              <a:t>Civil Code does not use this terminology explicitly, except e.g. § 1681</a:t>
            </a:r>
            <a:endParaRPr lang="cs-CZ" i="1" dirty="0"/>
          </a:p>
        </p:txBody>
      </p:sp>
    </p:spTree>
    <p:extLst>
      <p:ext uri="{BB962C8B-B14F-4D97-AF65-F5344CB8AC3E}">
        <p14:creationId xmlns:p14="http://schemas.microsoft.com/office/powerpoint/2010/main" val="335851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F5ED-89E2-3EFE-BA29-63EB15F1D76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0DD1C25-221B-14C2-7DD9-48891BB836D4}"/>
              </a:ext>
            </a:extLst>
          </p:cNvPr>
          <p:cNvSpPr>
            <a:spLocks noGrp="1"/>
          </p:cNvSpPr>
          <p:nvPr>
            <p:ph type="title"/>
          </p:nvPr>
        </p:nvSpPr>
        <p:spPr>
          <a:xfrm>
            <a:off x="838200" y="1036717"/>
            <a:ext cx="10515600" cy="992057"/>
          </a:xfrm>
        </p:spPr>
        <p:txBody>
          <a:bodyPr/>
          <a:lstStyle/>
          <a:p>
            <a:r>
              <a:rPr lang="cs-CZ" dirty="0"/>
              <a:t>Direct and </a:t>
            </a:r>
            <a:r>
              <a:rPr lang="cs-CZ" dirty="0" err="1"/>
              <a:t>Indirect</a:t>
            </a:r>
            <a:r>
              <a:rPr lang="cs-CZ" dirty="0"/>
              <a:t> </a:t>
            </a:r>
            <a:r>
              <a:rPr lang="cs-CZ" dirty="0" err="1"/>
              <a:t>Representation</a:t>
            </a:r>
            <a:endParaRPr lang="cs-CZ" dirty="0"/>
          </a:p>
        </p:txBody>
      </p:sp>
      <p:sp>
        <p:nvSpPr>
          <p:cNvPr id="4" name="Zástupný text 3">
            <a:extLst>
              <a:ext uri="{FF2B5EF4-FFF2-40B4-BE49-F238E27FC236}">
                <a16:creationId xmlns:a16="http://schemas.microsoft.com/office/drawing/2014/main" id="{74966656-9A3A-7ADC-A633-6FBE0C79DB95}"/>
              </a:ext>
            </a:extLst>
          </p:cNvPr>
          <p:cNvSpPr>
            <a:spLocks noGrp="1"/>
          </p:cNvSpPr>
          <p:nvPr>
            <p:ph sz="quarter" idx="13"/>
          </p:nvPr>
        </p:nvSpPr>
        <p:spPr>
          <a:xfrm>
            <a:off x="838200" y="2212429"/>
            <a:ext cx="10515600" cy="3964534"/>
          </a:xfrm>
        </p:spPr>
        <p:txBody>
          <a:bodyPr>
            <a:normAutofit lnSpcReduction="10000"/>
          </a:bodyPr>
          <a:lstStyle/>
          <a:p>
            <a:r>
              <a:rPr lang="en-US" dirty="0"/>
              <a:t>Civil Code does not use this terminology explicitly, except e.g. </a:t>
            </a:r>
            <a:r>
              <a:rPr lang="cs-CZ" dirty="0" err="1"/>
              <a:t>Sect</a:t>
            </a:r>
            <a:r>
              <a:rPr lang="cs-CZ" dirty="0"/>
              <a:t>.</a:t>
            </a:r>
            <a:r>
              <a:rPr lang="en-US" dirty="0"/>
              <a:t> 1681</a:t>
            </a:r>
            <a:r>
              <a:rPr lang="cs-CZ" dirty="0"/>
              <a:t> para 1:</a:t>
            </a:r>
          </a:p>
          <a:p>
            <a:endParaRPr lang="cs-CZ" i="1" dirty="0"/>
          </a:p>
          <a:p>
            <a:r>
              <a:rPr lang="en-US" dirty="0"/>
              <a:t>If an heir assumes full administration of the decedent’s estate without being entitled to do so, the effects of a reservation as to estate inventory, where made by the heir, are cancelled with effect from the beginning. This applies even where it is proved that an heir has intentionally concealed the decedent’s property by mixing parts of the decedent’s estate with parts of his property making it impossible to distinguish what belongs to whom, unless this was already the case before the decedent’s death. The same effect with respect to the reservation as to estate inventory also occurs with respect to the heir who administered the decedent’s estate in this manner </a:t>
            </a:r>
            <a:r>
              <a:rPr lang="en-US" b="1" dirty="0"/>
              <a:t>being </a:t>
            </a:r>
            <a:r>
              <a:rPr lang="en-US" b="1" dirty="0">
                <a:solidFill>
                  <a:schemeClr val="accent1"/>
                </a:solidFill>
              </a:rPr>
              <a:t>directly</a:t>
            </a:r>
            <a:r>
              <a:rPr lang="en-US" b="1" dirty="0"/>
              <a:t> or </a:t>
            </a:r>
            <a:r>
              <a:rPr lang="en-US" b="1" dirty="0">
                <a:solidFill>
                  <a:srgbClr val="00B0F0"/>
                </a:solidFill>
              </a:rPr>
              <a:t>indirectly</a:t>
            </a:r>
            <a:r>
              <a:rPr lang="en-US" b="1" dirty="0"/>
              <a:t> represented </a:t>
            </a:r>
            <a:r>
              <a:rPr lang="en-US" dirty="0"/>
              <a:t>by someone else. If the decedent’s estate is administered in this manner by a close person of the heir, the person is presumed to also act as his representative. </a:t>
            </a:r>
            <a:endParaRPr lang="cs-CZ" i="1" dirty="0"/>
          </a:p>
        </p:txBody>
      </p:sp>
    </p:spTree>
    <p:extLst>
      <p:ext uri="{BB962C8B-B14F-4D97-AF65-F5344CB8AC3E}">
        <p14:creationId xmlns:p14="http://schemas.microsoft.com/office/powerpoint/2010/main" val="2220062135"/>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A5D6B-700C-42BB-86C4-A32B7E87A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1632</TotalTime>
  <Words>4791</Words>
  <Application>Microsoft Office PowerPoint</Application>
  <PresentationFormat>Širokoúhlá obrazovka</PresentationFormat>
  <Paragraphs>539</Paragraphs>
  <Slides>69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Arial</vt:lpstr>
      <vt:lpstr>Aptos</vt:lpstr>
      <vt:lpstr>Univerzita Karlova</vt:lpstr>
      <vt:lpstr>Prezentace aplikace PowerPoint</vt:lpstr>
      <vt:lpstr>Content</vt:lpstr>
      <vt:lpstr>Prezentace aplikace PowerPoint</vt:lpstr>
      <vt:lpstr>Concept of Representation</vt:lpstr>
      <vt:lpstr>Concept of Representation</vt:lpstr>
      <vt:lpstr>Concept of Representation</vt:lpstr>
      <vt:lpstr>Prezentace aplikace PowerPoint</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Direct and Indirect Representation</vt:lpstr>
      <vt:lpstr>Prezentace aplikace PowerPoint</vt:lpstr>
      <vt:lpstr>Active and Passive Representation</vt:lpstr>
      <vt:lpstr>Active and Passive Representation</vt:lpstr>
      <vt:lpstr>Active and Passive Representation</vt:lpstr>
      <vt:lpstr>Prezentace aplikace PowerPoint</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Contractual vs. Non-Contractual Representation</vt:lpstr>
      <vt:lpstr>Prezentace aplikace PowerPoint</vt:lpstr>
      <vt:lpstr>Exclusively Personal Acts</vt:lpstr>
      <vt:lpstr>Exclusively Personal Acts</vt:lpstr>
      <vt:lpstr>Exclusively Personal Acts</vt:lpstr>
      <vt:lpstr>Exclusively Personal Acts</vt:lpstr>
      <vt:lpstr>Prezentace aplikace PowerPoint</vt:lpstr>
      <vt:lpstr>Messenger</vt:lpstr>
      <vt:lpstr>Prezentace aplikace PowerPoint</vt:lpstr>
      <vt:lpstr>Fiducia, Treuhand and Trust</vt:lpstr>
      <vt:lpstr>Fiducia, Treuhand and Trust</vt:lpstr>
      <vt:lpstr>Fiducia, Treuhand and Trust</vt:lpstr>
      <vt:lpstr>Fiducia, Treuhand and Trust</vt:lpstr>
      <vt:lpstr>Prezentace aplikace PowerPoint</vt:lpstr>
      <vt:lpstr>Performance through another person</vt:lpstr>
      <vt:lpstr>Prezentace aplikace PowerPoint</vt:lpstr>
      <vt:lpstr>Representation in Civil Procedure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630</cp:revision>
  <cp:lastPrinted>2024-09-10T18:18:32Z</cp:lastPrinted>
  <dcterms:created xsi:type="dcterms:W3CDTF">2025-07-07T19:06:51Z</dcterms:created>
  <dcterms:modified xsi:type="dcterms:W3CDTF">2025-11-25T16:14:40Z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