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8" r:id="rId3"/>
    <p:sldId id="273" r:id="rId4"/>
    <p:sldId id="272" r:id="rId5"/>
    <p:sldId id="284" r:id="rId6"/>
    <p:sldId id="274" r:id="rId7"/>
    <p:sldId id="280" r:id="rId8"/>
    <p:sldId id="279" r:id="rId9"/>
    <p:sldId id="275" r:id="rId10"/>
    <p:sldId id="283" r:id="rId11"/>
    <p:sldId id="281" r:id="rId12"/>
    <p:sldId id="282" r:id="rId13"/>
    <p:sldId id="27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5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4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5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4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3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9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40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19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8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3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A912-5C9F-4DDA-8029-FE9B18BC7B93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2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Ochrana klimatického systému 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2909483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Evropské právo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400" dirty="0" err="1"/>
              <a:t>klimaticko</a:t>
            </a:r>
            <a:r>
              <a:rPr lang="cs-CZ" sz="2400" dirty="0"/>
              <a:t> – energetický balíček 2030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b="1" dirty="0"/>
              <a:t>„Čistá energie pro všechny Evropany“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Nařízení o správě energetické unie (2018/1999)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Revize směrnice o energetické účinnosti (2018/2002)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Revize směrnice o podpoře využívání energie z obnovitelných zdrojů (2018/2001)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Revize směrnice o energetické náročnosti budov (2018/844)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Nařízení o rizikové připravenosti v odvětví elektroenergetiky (2019/941)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Nařízení, kterým se zřizuje Agentura Evropské Unie pro spolupráci energetických regulačních orgánů (2019/942)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Nařízení o vnitřním trhu s elektřinou (2019/943)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Směrnice o společných pravidlech pro vnitřní trh s elektřinou (2019/944)</a:t>
            </a:r>
          </a:p>
          <a:p>
            <a:pPr lvl="2">
              <a:buFont typeface="Wingdings" pitchFamily="2" charset="2"/>
              <a:buChar char="§"/>
            </a:pPr>
            <a:endParaRPr lang="cs-CZ" sz="1800" dirty="0"/>
          </a:p>
          <a:p>
            <a:pPr lvl="1">
              <a:buFont typeface="Wingdings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4236517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err="1"/>
              <a:t>Povolenkový</a:t>
            </a:r>
            <a:r>
              <a:rPr lang="cs-CZ" sz="2200" b="1" dirty="0"/>
              <a:t> systém</a:t>
            </a:r>
          </a:p>
          <a:p>
            <a:pPr marL="0" indent="0">
              <a:buNone/>
            </a:pPr>
            <a:endParaRPr lang="cs-CZ" sz="2200" b="1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obecně: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systém „cap and </a:t>
            </a:r>
            <a:r>
              <a:rPr lang="cs-CZ" sz="2200" dirty="0" err="1"/>
              <a:t>trade</a:t>
            </a:r>
            <a:r>
              <a:rPr lang="cs-CZ" sz="2200" dirty="0"/>
              <a:t>“ = vytvoří se nový systém, do něhož se zahrnou velcí provozovatelé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určí se množství povolenek, ty jsou následně rozděleny, využité jsou vyřazovány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přidělení: na základě historických fakt (</a:t>
            </a:r>
            <a:r>
              <a:rPr lang="cs-CZ" sz="2200" dirty="0" err="1"/>
              <a:t>grandfathering</a:t>
            </a:r>
            <a:r>
              <a:rPr lang="cs-CZ" sz="2200" dirty="0"/>
              <a:t>)/ na základě efektivity provozu (</a:t>
            </a:r>
            <a:r>
              <a:rPr lang="cs-CZ" sz="2200" dirty="0" err="1"/>
              <a:t>benchmarking</a:t>
            </a:r>
            <a:r>
              <a:rPr lang="cs-CZ" sz="2200" dirty="0"/>
              <a:t> – do určité míry efektivity provozu by měly bezplatné povolenky stačit)/ formou aukcí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směrnice 2003/87/ES, o vytvoření systému pro obchodování s povolenkami na emise skleníkových plynů, resp. Směrnice 2009/29/ES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reforma EU ETS: směrnice 2018/410 ze dne 14. března 2018, kterou se mění směrnice 2003/87/ES</a:t>
            </a:r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86899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err="1"/>
              <a:t>Povolenkový</a:t>
            </a:r>
            <a:r>
              <a:rPr lang="cs-CZ" sz="2200" b="1" dirty="0"/>
              <a:t> systém - ČR</a:t>
            </a:r>
          </a:p>
          <a:p>
            <a:pPr marL="0" indent="0">
              <a:buNone/>
            </a:pPr>
            <a:endParaRPr lang="cs-CZ" sz="2200" b="1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OTE s. r. o. – provozovatel národního rejstříku s povolenkami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bezplatná alokace (kromě elektřiny)/ bezplatná alokace (na elektřinu)/ aukce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2021 – 2030 čtvrté obchodovací období EU ETS (dvě alokační období)</a:t>
            </a:r>
          </a:p>
          <a:p>
            <a:pPr marL="0" indent="0">
              <a:buNone/>
            </a:pP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1473505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Koncepční nástroje - ČR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100" dirty="0"/>
              <a:t>Politika ochrany klimatu v ČR</a:t>
            </a:r>
          </a:p>
          <a:p>
            <a:pPr>
              <a:buFont typeface="Wingdings" pitchFamily="2" charset="2"/>
              <a:buChar char="§"/>
            </a:pPr>
            <a:r>
              <a:rPr lang="cs-CZ" sz="2100" dirty="0"/>
              <a:t>usnesení vlády ČR č. 861 ze dne 26. října 2015, o Strategii přizpůsobení se změně klimatu v podmínkách ČR (= Adaptační strategie ČR)</a:t>
            </a:r>
          </a:p>
          <a:p>
            <a:pPr>
              <a:buFont typeface="Wingdings" pitchFamily="2" charset="2"/>
              <a:buChar char="§"/>
            </a:pPr>
            <a:r>
              <a:rPr lang="cs-CZ" sz="2100" dirty="0"/>
              <a:t>Národní akční plán adaptace na změnu klimatu</a:t>
            </a:r>
          </a:p>
          <a:p>
            <a:pPr>
              <a:buFont typeface="Wingdings" pitchFamily="2" charset="2"/>
              <a:buChar char="§"/>
            </a:pPr>
            <a:r>
              <a:rPr lang="cs-CZ" sz="2100" dirty="0"/>
              <a:t>usnesení č. 207 ze dne 22.3.2017, Politika ochrany klimatu ČR 2017 – 2030</a:t>
            </a:r>
          </a:p>
          <a:p>
            <a:pPr marL="0" indent="0">
              <a:buNone/>
            </a:pPr>
            <a:endParaRPr lang="cs-CZ" sz="2100" dirty="0"/>
          </a:p>
          <a:p>
            <a:pPr>
              <a:buFont typeface="Wingdings" pitchFamily="2" charset="2"/>
              <a:buChar char="§"/>
            </a:pPr>
            <a:r>
              <a:rPr lang="cs-CZ" sz="2100" dirty="0"/>
              <a:t>Národní inventarizační systém (NIS) – inventarizace v souladu s Rámcovou úmluvou o změně klimatu - ČHMÚ</a:t>
            </a:r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408733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Ochrana klimatického systému 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adaptační opatření (adaptace na změnu klimatu)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err="1"/>
              <a:t>mitigační</a:t>
            </a:r>
            <a:r>
              <a:rPr lang="cs-CZ" sz="2000" dirty="0"/>
              <a:t> opatření (zmírňování dopadů, snižování množství skleníkových plynů)</a:t>
            </a:r>
          </a:p>
        </p:txBody>
      </p:sp>
    </p:spTree>
    <p:extLst>
      <p:ext uri="{BB962C8B-B14F-4D97-AF65-F5344CB8AC3E}">
        <p14:creationId xmlns:p14="http://schemas.microsoft.com/office/powerpoint/2010/main" val="392230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Ochrana klimatického systému - MP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Mezivládní panel pro změnu klimatu (IPCC)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COP (21, 23) = konference smluvních stran Rámcové úmluvy OSN o změně klimatu (UNFCCC)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COP 21 Pařížská dohoda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COP 24 Katovice – pravidla pro kontrolu dodržování pravidel Pařížské úmluvy</a:t>
            </a:r>
          </a:p>
        </p:txBody>
      </p:sp>
    </p:spTree>
    <p:extLst>
      <p:ext uri="{BB962C8B-B14F-4D97-AF65-F5344CB8AC3E}">
        <p14:creationId xmlns:p14="http://schemas.microsoft.com/office/powerpoint/2010/main" val="287993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Koncepční nástroje – mezinárodní právo</a:t>
            </a:r>
          </a:p>
          <a:p>
            <a:pPr>
              <a:buFont typeface="Wingdings" pitchFamily="2" charset="2"/>
              <a:buChar char="§"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Rámcová úmluva OSN o změně </a:t>
            </a:r>
            <a:r>
              <a:rPr lang="cs-CZ" sz="2400" dirty="0" smtClean="0"/>
              <a:t>klimatu 1992</a:t>
            </a: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Kjótský protokol 1997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Pařížská dohoda 2015 – nahradí Kjótský protokol</a:t>
            </a:r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104636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Kjótský protokol 1997</a:t>
            </a:r>
          </a:p>
          <a:p>
            <a:pPr>
              <a:buFont typeface="Wingdings" pitchFamily="2" charset="2"/>
              <a:buChar char="§"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</a:t>
            </a:r>
            <a:r>
              <a:rPr lang="cs-CZ" sz="2400" dirty="0" smtClean="0"/>
              <a:t>řipojila se pouze část zemí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/>
              <a:t>n</a:t>
            </a:r>
            <a:r>
              <a:rPr lang="cs-CZ" sz="2400" dirty="0" smtClean="0"/>
              <a:t>ezávazný pro rozvojov</a:t>
            </a:r>
            <a:r>
              <a:rPr lang="cs-CZ" sz="2400" dirty="0" smtClean="0"/>
              <a:t>é země a rozvíjející se ekonomiky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d</a:t>
            </a:r>
            <a:r>
              <a:rPr lang="cs-CZ" sz="2400" dirty="0" smtClean="0"/>
              <a:t>o roku 2020 o 20% snížit emise skleníkových plynů v porovnání s rokem 1990</a:t>
            </a:r>
            <a:endParaRPr lang="cs-CZ" sz="2400" dirty="0"/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98391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Koncepční nástroje – mezinárodní právo</a:t>
            </a:r>
          </a:p>
          <a:p>
            <a:pPr>
              <a:buFont typeface="Wingdings" pitchFamily="2" charset="2"/>
              <a:buChar char="§"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Pařížská dohoda (2015)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ratifikace: 10/2016, 4. 11. 2016 vstoupila v platnost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cíl: udržení nárůstu teploty alespoň pod hranicí 2°C ve srovnání před průmyslovou revolucí + usilování o udržení oteplení do 1,5°C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cíl: snížit množství skleníkových plynů, v druhé polovině století dosáhnout uhlíkové neutrality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metoda: vnitrostátní redukční příspěvky pro rozvinuté i pro </a:t>
            </a:r>
            <a:r>
              <a:rPr lang="cs-CZ" sz="2000" b="1" dirty="0"/>
              <a:t>rozvojové</a:t>
            </a:r>
            <a:r>
              <a:rPr lang="cs-CZ" sz="2000" dirty="0"/>
              <a:t> státy (</a:t>
            </a:r>
            <a:r>
              <a:rPr lang="cs-CZ" sz="2000" i="1" dirty="0" err="1"/>
              <a:t>nationally</a:t>
            </a:r>
            <a:r>
              <a:rPr lang="cs-CZ" sz="2000" i="1" dirty="0"/>
              <a:t> </a:t>
            </a:r>
            <a:r>
              <a:rPr lang="cs-CZ" sz="2000" i="1" dirty="0" err="1"/>
              <a:t>determined</a:t>
            </a:r>
            <a:r>
              <a:rPr lang="cs-CZ" sz="2000" i="1" dirty="0"/>
              <a:t> </a:t>
            </a:r>
            <a:r>
              <a:rPr lang="cs-CZ" sz="2000" i="1" dirty="0" err="1"/>
              <a:t>contributions</a:t>
            </a:r>
            <a:r>
              <a:rPr lang="cs-CZ" sz="2000" i="1" dirty="0"/>
              <a:t> </a:t>
            </a:r>
            <a:r>
              <a:rPr lang="cs-CZ" sz="2000" dirty="0"/>
              <a:t>= NDC), mají se každých 5 let obnovovat</a:t>
            </a: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770551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Koncepční nástroje – mezinárodní právo</a:t>
            </a:r>
          </a:p>
          <a:p>
            <a:pPr>
              <a:buFont typeface="Wingdings" pitchFamily="2" charset="2"/>
              <a:buChar char="§"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Pařížská dohoda (2015)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první revize tedy 2020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EU: snížit do roku 2030 množství emisí o 40% oproti roku 1990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EU: zvýšit do roku 2030 podíl obnovitelných zdrojů na 27%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EU: indikativní cíl do roku 2030 snížit spotřebu energie o 27%</a:t>
            </a:r>
          </a:p>
        </p:txBody>
      </p:sp>
    </p:spTree>
    <p:extLst>
      <p:ext uri="{BB962C8B-B14F-4D97-AF65-F5344CB8AC3E}">
        <p14:creationId xmlns:p14="http://schemas.microsoft.com/office/powerpoint/2010/main" val="11108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Evropské právo – koncepční nástroje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Rámec politiky v oblasti klimatu a energetiky do roku 2030</a:t>
            </a:r>
          </a:p>
          <a:p>
            <a:pPr lvl="1">
              <a:buFont typeface="Wingdings" pitchFamily="2" charset="2"/>
              <a:buChar char="§"/>
            </a:pPr>
            <a:r>
              <a:rPr lang="pl-PL" sz="1800" b="1" dirty="0"/>
              <a:t>snížit emise skleníkových plynů</a:t>
            </a:r>
            <a:r>
              <a:rPr lang="pl-PL" sz="1800" dirty="0"/>
              <a:t> do roku 2050 o 80–95 % oproti úrovni z roku 1990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b="1" dirty="0"/>
              <a:t>snížit závislost</a:t>
            </a:r>
            <a:r>
              <a:rPr lang="cs-CZ" sz="1800" dirty="0"/>
              <a:t> EU </a:t>
            </a:r>
            <a:r>
              <a:rPr lang="cs-CZ" sz="1800" b="1" dirty="0"/>
              <a:t>na dovozu energie</a:t>
            </a:r>
            <a:r>
              <a:rPr lang="cs-CZ" sz="1800" dirty="0"/>
              <a:t>, často z politicky nestabilních oblastí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/>
              <a:t>potřeba nahradit a modernizovat energetickou infrastrukturu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Adaptační strategie EU COM(2013)216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zvýšit odolnost členských států EU, jejich regionálních uskupení, regionů a měst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zlepšit informovanost pro rozhodování o problematice adaptace na změnu klimatu;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/>
              <a:t>zvýšit odolnost klíčových zranitelných sektorů vůči negativním dopadům změny klimatu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181994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Evropské právo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400" dirty="0" err="1"/>
              <a:t>klimaticko</a:t>
            </a:r>
            <a:r>
              <a:rPr lang="cs-CZ" sz="2400" dirty="0"/>
              <a:t> – energetický balíček 2030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b="1" dirty="0"/>
              <a:t>„Čistá energie pro všechny Evropany“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přechod ke uhlíkově neutrální energii (/ekonomice) (</a:t>
            </a:r>
            <a:r>
              <a:rPr lang="cs-CZ" sz="2000" dirty="0" err="1"/>
              <a:t>carbon</a:t>
            </a:r>
            <a:r>
              <a:rPr lang="cs-CZ" sz="2000" dirty="0"/>
              <a:t> free </a:t>
            </a:r>
            <a:r>
              <a:rPr lang="cs-CZ" sz="2000" dirty="0" err="1"/>
              <a:t>energy</a:t>
            </a:r>
            <a:r>
              <a:rPr lang="cs-CZ" sz="2000" dirty="0"/>
              <a:t>/</a:t>
            </a:r>
            <a:r>
              <a:rPr lang="cs-CZ" sz="2000" dirty="0" err="1"/>
              <a:t>economy</a:t>
            </a:r>
            <a:r>
              <a:rPr lang="cs-CZ" sz="20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u="sng" dirty="0"/>
              <a:t>směrnice o energetické účinnosti</a:t>
            </a:r>
            <a:r>
              <a:rPr lang="cs-CZ" sz="2000" dirty="0"/>
              <a:t> – nový cíl: zvýšení energetické účinnosti o 30% do roku 2030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úspora energie v každém státě. 1,5 % (zůstalo stejné)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snížení emisí o 40% oproti roku 1990 do roku 2030 /předtím o 20% do roku 2020/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u="sng" dirty="0"/>
              <a:t>směrnice o energetické náročnosti budov </a:t>
            </a:r>
            <a:r>
              <a:rPr lang="cs-CZ" sz="2000" dirty="0"/>
              <a:t>– snížení o 30% do roku 2030 /předtím o 20% do roku 2020/, měření chytrosti budov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úsporná </a:t>
            </a:r>
            <a:r>
              <a:rPr lang="cs-CZ" sz="2000" dirty="0" err="1"/>
              <a:t>elektromobilita</a:t>
            </a:r>
            <a:r>
              <a:rPr lang="cs-CZ" sz="2000" dirty="0"/>
              <a:t> – povinné stanice pro nabíjení elektromobilů</a:t>
            </a:r>
          </a:p>
          <a:p>
            <a:pPr>
              <a:buFont typeface="Wingdings" pitchFamily="2" charset="2"/>
              <a:buChar char="§"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</p:txBody>
      </p:sp>
    </p:spTree>
    <p:extLst>
      <p:ext uri="{BB962C8B-B14F-4D97-AF65-F5344CB8AC3E}">
        <p14:creationId xmlns:p14="http://schemas.microsoft.com/office/powerpoint/2010/main" val="763063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772</Words>
  <Application>Microsoft Office PowerPoint</Application>
  <PresentationFormat>Předvádění na obrazovce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</dc:creator>
  <cp:lastModifiedBy>User</cp:lastModifiedBy>
  <cp:revision>63</cp:revision>
  <dcterms:created xsi:type="dcterms:W3CDTF">2018-03-06T15:39:21Z</dcterms:created>
  <dcterms:modified xsi:type="dcterms:W3CDTF">2019-12-10T21:13:52Z</dcterms:modified>
</cp:coreProperties>
</file>