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8" r:id="rId3"/>
    <p:sldId id="259" r:id="rId4"/>
    <p:sldId id="260" r:id="rId5"/>
    <p:sldId id="281" r:id="rId6"/>
    <p:sldId id="261" r:id="rId7"/>
    <p:sldId id="262" r:id="rId8"/>
    <p:sldId id="263" r:id="rId9"/>
    <p:sldId id="264" r:id="rId10"/>
    <p:sldId id="265" r:id="rId11"/>
    <p:sldId id="266" r:id="rId12"/>
    <p:sldId id="269" r:id="rId13"/>
    <p:sldId id="267" r:id="rId14"/>
    <p:sldId id="279" r:id="rId15"/>
    <p:sldId id="270" r:id="rId16"/>
    <p:sldId id="282" r:id="rId17"/>
    <p:sldId id="272" r:id="rId18"/>
    <p:sldId id="280" r:id="rId19"/>
    <p:sldId id="276" r:id="rId20"/>
    <p:sldId id="277" r:id="rId21"/>
    <p:sldId id="278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>
      <p:cViewPr varScale="1">
        <p:scale>
          <a:sx n="88" d="100"/>
          <a:sy n="88" d="100"/>
        </p:scale>
        <p:origin x="133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A3A8D-A75C-4BD1-8288-5F53F9F23042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EA2C1F-491C-4FF9-AF89-4194761235E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406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EA2C1F-491C-4FF9-AF89-4194761235EF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501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352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4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57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0753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548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2631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3198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400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193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1980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534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29A912-5C9F-4DDA-8029-FE9B18BC7B93}" type="datetimeFigureOut">
              <a:rPr lang="cs-CZ" smtClean="0"/>
              <a:t>29.12.2019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5A420B-695E-4ECB-B820-EB5B4F01AD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4626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Právní úprava nakládání s odpady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Seminář IX.</a:t>
            </a:r>
          </a:p>
        </p:txBody>
      </p:sp>
    </p:spTree>
    <p:extLst>
      <p:ext uri="{BB962C8B-B14F-4D97-AF65-F5344CB8AC3E}">
        <p14:creationId xmlns:p14="http://schemas.microsoft.com/office/powerpoint/2010/main" val="18442572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Komunální odpad</a:t>
            </a:r>
          </a:p>
          <a:p>
            <a:pPr marL="0" indent="0">
              <a:buNone/>
            </a:pPr>
            <a:endParaRPr lang="cs-CZ" sz="23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místní poplatek za provoz systému </a:t>
            </a:r>
            <a:r>
              <a:rPr lang="cs-CZ" sz="2000" u="sng" dirty="0"/>
              <a:t>§10b zákona o místních poplatcích</a:t>
            </a:r>
          </a:p>
          <a:p>
            <a:pPr marL="799200" lvl="3">
              <a:buFont typeface="Wingdings" pitchFamily="2" charset="2"/>
              <a:buChar char="§"/>
            </a:pPr>
            <a:r>
              <a:rPr lang="cs-CZ" sz="2200" dirty="0"/>
              <a:t>za trvalý pobyt/ za rekreační pobyt (za nemovitost/ za hlavu)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poplatek za shromažďování odpadu </a:t>
            </a:r>
            <a:r>
              <a:rPr lang="cs-CZ" sz="2000" u="sng" dirty="0"/>
              <a:t>§17a zákona o odpadech</a:t>
            </a:r>
          </a:p>
          <a:p>
            <a:pPr marL="799200" lvl="3">
              <a:buFont typeface="Wingdings" pitchFamily="2" charset="2"/>
              <a:buChar char="§"/>
            </a:pPr>
            <a:r>
              <a:rPr lang="cs-CZ" sz="2200" dirty="0"/>
              <a:t>za popelnici – podle objemu a četnosti vyvážení</a:t>
            </a:r>
          </a:p>
          <a:p>
            <a:pPr marL="799200" lvl="3">
              <a:buFont typeface="Wingdings" pitchFamily="2" charset="2"/>
              <a:buChar char="§"/>
            </a:pPr>
            <a:r>
              <a:rPr lang="cs-CZ" sz="2200" dirty="0"/>
              <a:t>obecně závazná vyhláška 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úhrada za shromažďování na základě smlouvy (smluvní úhrada) </a:t>
            </a:r>
            <a:r>
              <a:rPr lang="cs-CZ" sz="2000" u="sng" dirty="0"/>
              <a:t>§17/6 zákona o odpadech</a:t>
            </a:r>
          </a:p>
          <a:p>
            <a:pPr marL="742050" lvl="2">
              <a:buFont typeface="Wingdings" pitchFamily="2" charset="2"/>
              <a:buChar char="§"/>
            </a:pPr>
            <a:r>
              <a:rPr lang="cs-CZ" sz="2200" dirty="0"/>
              <a:t>obce nemají povinnost poplatky vybírat</a:t>
            </a:r>
          </a:p>
          <a:p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59696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Nebezpečný odpad </a:t>
            </a:r>
            <a:r>
              <a:rPr lang="cs-CZ" sz="1600" dirty="0"/>
              <a:t>§ 4 odst. 1 a) + § 6</a:t>
            </a:r>
          </a:p>
          <a:p>
            <a:pPr marL="0" indent="0">
              <a:buNone/>
            </a:pPr>
            <a:endParaRPr lang="cs-CZ" sz="22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odpad vykazující jednu nebo více nebezpečných vlastností uvedených v příloze přímo použitelného předpisu Evropské unie o nebezpečných vlastnostech odpadů č. 1357/2014 (v Seznamu nebezpečných odpadů)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toxicita, </a:t>
            </a:r>
            <a:r>
              <a:rPr lang="cs-CZ" sz="2200" dirty="0" err="1"/>
              <a:t>karcinogenita</a:t>
            </a:r>
            <a:r>
              <a:rPr lang="cs-CZ" sz="2200" dirty="0"/>
              <a:t>, mutagenita, infekčnost, </a:t>
            </a:r>
            <a:r>
              <a:rPr lang="cs-CZ" sz="2200" dirty="0" err="1"/>
              <a:t>ekotoxicita</a:t>
            </a:r>
            <a:endParaRPr lang="cs-CZ" sz="2200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polychlorované bifenyly, infekční odpady ze zdravotnických zařízení, odpady obsahující rtuť…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hodnocení nebezpečných vlastností odpadů 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osvědčení o vyloučení nebezpečných vlastností odpadu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požadavky na označování a balení</a:t>
            </a:r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878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:\odpady\Pyramida_a_pop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170" y="404664"/>
            <a:ext cx="8859290" cy="5990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4837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Hierarchie odpadového hospodářství</a:t>
            </a:r>
            <a:r>
              <a:rPr lang="cs-CZ" sz="2300" dirty="0"/>
              <a:t> § 9a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r>
              <a:rPr lang="cs-CZ" sz="2400" dirty="0"/>
              <a:t>1) předcházení vzniku odpadů</a:t>
            </a:r>
          </a:p>
          <a:p>
            <a:pPr marL="0" indent="0">
              <a:buNone/>
            </a:pPr>
            <a:r>
              <a:rPr lang="cs-CZ" sz="2400" dirty="0"/>
              <a:t>2) příprava k opětovnému použití</a:t>
            </a:r>
          </a:p>
          <a:p>
            <a:pPr marL="0" indent="0">
              <a:buNone/>
            </a:pPr>
            <a:r>
              <a:rPr lang="cs-CZ" sz="2400" dirty="0"/>
              <a:t>3) recyklace odpadů</a:t>
            </a:r>
          </a:p>
          <a:p>
            <a:pPr marL="0" indent="0">
              <a:buNone/>
            </a:pPr>
            <a:r>
              <a:rPr lang="cs-CZ" sz="2400" dirty="0"/>
              <a:t>4) jiné využití odpadů, například energetické využití</a:t>
            </a:r>
          </a:p>
          <a:p>
            <a:pPr marL="0" indent="0">
              <a:buNone/>
            </a:pPr>
            <a:r>
              <a:rPr lang="cs-CZ" sz="2400" dirty="0"/>
              <a:t>5) odstranění odpadů</a:t>
            </a:r>
          </a:p>
          <a:p>
            <a:pPr marL="0" indent="0">
              <a:buNone/>
            </a:pPr>
            <a:endParaRPr lang="cs-CZ" sz="2400" dirty="0"/>
          </a:p>
          <a:p>
            <a:pPr>
              <a:buFont typeface="Wingdings" pitchFamily="2" charset="2"/>
              <a:buChar char="§"/>
            </a:pPr>
            <a:r>
              <a:rPr lang="cs-CZ" sz="2400" dirty="0"/>
              <a:t>odpadové hospodářství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= činnosti směřující k předcházení vzniku odpadů, k nakládání s nimi </a:t>
            </a:r>
          </a:p>
          <a:p>
            <a:pPr lvl="1">
              <a:buFont typeface="Wingdings" pitchFamily="2" charset="2"/>
              <a:buChar char="§"/>
            </a:pPr>
            <a:r>
              <a:rPr lang="cs-CZ" sz="2000" dirty="0"/>
              <a:t>až po jejich využití či odstranění, včetně péče o zařízení, která slouží k nakládání s nimi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6807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Subjekty účastnící se procesu nakládání s odpady</a:t>
            </a:r>
          </a:p>
          <a:p>
            <a:pPr marL="0" indent="0">
              <a:buNone/>
            </a:pPr>
            <a:endParaRPr lang="cs-CZ" sz="2300" b="1" dirty="0"/>
          </a:p>
          <a:p>
            <a:pPr marL="457200" indent="-457200">
              <a:buAutoNum type="arabicParenR"/>
            </a:pPr>
            <a:r>
              <a:rPr lang="cs-CZ" sz="2400" dirty="0"/>
              <a:t>původce odpadu</a:t>
            </a:r>
          </a:p>
          <a:p>
            <a:pPr marL="457200" indent="-457200">
              <a:buAutoNum type="arabicParenR"/>
            </a:pPr>
            <a:r>
              <a:rPr lang="cs-CZ" sz="2400" dirty="0"/>
              <a:t>provozovatel zařízení ke sběru a výkupu odpadů</a:t>
            </a:r>
          </a:p>
          <a:p>
            <a:pPr marL="457200" indent="-457200">
              <a:buAutoNum type="arabicParenR"/>
            </a:pPr>
            <a:r>
              <a:rPr lang="cs-CZ" sz="2400" dirty="0"/>
              <a:t>provozovatel zařízení k využívání odpadu</a:t>
            </a:r>
          </a:p>
          <a:p>
            <a:pPr marL="457200" indent="-457200">
              <a:buAutoNum type="arabicParenR"/>
            </a:pPr>
            <a:r>
              <a:rPr lang="cs-CZ" sz="2400" dirty="0"/>
              <a:t>provozovatel zařízení k odstraňování odpadu</a:t>
            </a:r>
          </a:p>
          <a:p>
            <a:pPr marL="457200" indent="-457200">
              <a:buAutoNum type="arabicParenR"/>
            </a:pPr>
            <a:r>
              <a:rPr lang="cs-CZ" sz="2400" dirty="0"/>
              <a:t>dopravce</a:t>
            </a:r>
          </a:p>
          <a:p>
            <a:pPr marL="0" indent="0">
              <a:buNone/>
            </a:pPr>
            <a:r>
              <a:rPr lang="cs-CZ" sz="2400" dirty="0">
                <a:sym typeface="Wingdings" pitchFamily="2" charset="2"/>
              </a:rPr>
              <a:t> oprávněné osoby = osoby oprávněné k nakládání s odpady </a:t>
            </a:r>
            <a:endParaRPr lang="cs-CZ" sz="2400" dirty="0"/>
          </a:p>
          <a:p>
            <a:pPr marL="457200" indent="-457200">
              <a:buAutoNum type="arabicParenR"/>
            </a:pPr>
            <a:endParaRPr lang="cs-CZ" sz="23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0595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Povinnosti při nakládání s odpady </a:t>
            </a:r>
            <a:r>
              <a:rPr lang="cs-CZ" sz="2300" dirty="0"/>
              <a:t>§ 12</a:t>
            </a:r>
          </a:p>
          <a:p>
            <a:pPr marL="342000" indent="0">
              <a:buNone/>
            </a:pPr>
            <a:endParaRPr lang="cs-CZ" sz="2300" b="1" dirty="0"/>
          </a:p>
          <a:p>
            <a:pPr marL="342000" lvl="1">
              <a:spcBef>
                <a:spcPts val="23"/>
              </a:spcBef>
              <a:buFont typeface="Wingdings" pitchFamily="2" charset="2"/>
              <a:buChar char="§"/>
            </a:pPr>
            <a:r>
              <a:rPr lang="cs-CZ" sz="2200" dirty="0"/>
              <a:t>každý je povinen nakládat s odpady a zbavovat se jich pouze způsobem stanoveným tímto zákonem a ostatními právními předpisy vydanými na ochranu životního prostředí</a:t>
            </a:r>
          </a:p>
          <a:p>
            <a:pPr marL="342000" lvl="1" indent="0">
              <a:spcBef>
                <a:spcPts val="23"/>
              </a:spcBef>
              <a:buNone/>
            </a:pPr>
            <a:endParaRPr lang="cs-CZ" sz="2200" dirty="0"/>
          </a:p>
          <a:p>
            <a:pPr marL="342000" lvl="1">
              <a:spcBef>
                <a:spcPts val="23"/>
              </a:spcBef>
              <a:buFont typeface="Wingdings" pitchFamily="2" charset="2"/>
              <a:buChar char="§"/>
            </a:pPr>
            <a:r>
              <a:rPr lang="cs-CZ" sz="2200" dirty="0"/>
              <a:t>s odpady lze nakládat jen ve speciálních zařízeních, nesmí být ohroženo lidské zdraví ani ohrožováno nebo poškozováno životní prostředí a nesmějí být překročeny limity znečišťování stanovené zvláštními právními předpisy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06617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/>
              <a:t> Povinnosti při nakládání s odpady </a:t>
            </a:r>
          </a:p>
          <a:p>
            <a:pPr marL="342000" lvl="1">
              <a:buFont typeface="Wingdings" pitchFamily="2" charset="2"/>
              <a:buChar char="§"/>
            </a:pPr>
            <a:endParaRPr lang="cs-CZ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povinnost předcházet vzniku odpadů </a:t>
            </a:r>
            <a:r>
              <a:rPr lang="cs-CZ" sz="2400" dirty="0"/>
              <a:t>(všeobecná) </a:t>
            </a:r>
            <a:r>
              <a:rPr lang="cs-CZ" sz="1900" dirty="0"/>
              <a:t>§ 10 odst. 1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cs-CZ" sz="2200" i="1" dirty="0"/>
              <a:t>„</a:t>
            </a:r>
            <a:r>
              <a:rPr lang="cs-CZ" sz="2200" b="1" i="1" u="sng" dirty="0"/>
              <a:t>Každý</a:t>
            </a:r>
            <a:r>
              <a:rPr lang="cs-CZ" sz="2200" i="1" dirty="0"/>
              <a:t> má při své činnosti nebo v rozsahu své působnosti </a:t>
            </a:r>
            <a:r>
              <a:rPr lang="cs-CZ" sz="2200" b="1" i="1" u="sng" dirty="0"/>
              <a:t>povinnost předcházet vzniku odpadů</a:t>
            </a:r>
            <a:r>
              <a:rPr lang="cs-CZ" sz="2200" i="1" dirty="0"/>
              <a:t>, </a:t>
            </a:r>
            <a:r>
              <a:rPr lang="cs-CZ" sz="2200" i="1" u="sng" dirty="0"/>
              <a:t>omezovat jejich </a:t>
            </a:r>
            <a:r>
              <a:rPr lang="cs-CZ" sz="2200" i="1" u="sng" dirty="0">
                <a:solidFill>
                  <a:srgbClr val="C00000"/>
                </a:solidFill>
              </a:rPr>
              <a:t>(1) </a:t>
            </a:r>
            <a:r>
              <a:rPr lang="cs-CZ" sz="2200" b="1" i="1" u="sng" dirty="0"/>
              <a:t>množství</a:t>
            </a:r>
            <a:r>
              <a:rPr lang="cs-CZ" sz="2200" i="1" u="sng" dirty="0"/>
              <a:t> a </a:t>
            </a:r>
            <a:r>
              <a:rPr lang="cs-CZ" sz="2200" i="1" u="sng" dirty="0">
                <a:solidFill>
                  <a:srgbClr val="C00000"/>
                </a:solidFill>
              </a:rPr>
              <a:t>(2) </a:t>
            </a:r>
            <a:r>
              <a:rPr lang="cs-CZ" sz="2200" b="1" i="1" u="sng" dirty="0"/>
              <a:t>nebezpečné vlastnosti</a:t>
            </a:r>
            <a:r>
              <a:rPr lang="cs-CZ" sz="2200" b="1" i="1" dirty="0"/>
              <a:t>;</a:t>
            </a:r>
            <a:r>
              <a:rPr lang="cs-CZ" sz="2200" i="1" dirty="0"/>
              <a:t> odpady, jejichž vzniku nelze zabránit, musí být </a:t>
            </a:r>
            <a:r>
              <a:rPr lang="cs-CZ" sz="2200" i="1" u="sng" dirty="0"/>
              <a:t>využity, případně odstraněny způsobem, který neohrožuje lidské zdraví a životní prostředí </a:t>
            </a:r>
            <a:r>
              <a:rPr lang="cs-CZ" sz="2200" i="1" dirty="0"/>
              <a:t>a který je v souladu s tímto zákonem a se zvláštními právními předpisy.“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cs-CZ" sz="2400" b="1" dirty="0"/>
              <a:t>povinnosti podnikatelské </a:t>
            </a:r>
            <a:r>
              <a:rPr lang="cs-CZ" sz="1900" dirty="0"/>
              <a:t>§ 10 odst. 2</a:t>
            </a:r>
            <a:endParaRPr lang="cs-CZ" sz="1900" b="1" dirty="0"/>
          </a:p>
          <a:p>
            <a:pPr marL="342000" lvl="1" algn="just">
              <a:spcBef>
                <a:spcPts val="576"/>
              </a:spcBef>
              <a:buFont typeface="Wingdings" pitchFamily="2" charset="2"/>
              <a:buChar char="§"/>
            </a:pPr>
            <a:r>
              <a:rPr lang="cs-CZ" sz="2200" i="1" dirty="0"/>
              <a:t>„Právnická osoba a fyzická osoba oprávněná k podnikání, která </a:t>
            </a:r>
            <a:r>
              <a:rPr lang="cs-CZ" sz="2200" b="1" i="1" u="sng" dirty="0"/>
              <a:t>vyrábí výrobky, je povinna</a:t>
            </a:r>
            <a:r>
              <a:rPr lang="cs-CZ" sz="2200" b="1" i="1" dirty="0"/>
              <a:t> </a:t>
            </a:r>
            <a:r>
              <a:rPr lang="cs-CZ" sz="2200" i="1" dirty="0"/>
              <a:t>tyto výrobky </a:t>
            </a:r>
            <a:r>
              <a:rPr lang="cs-CZ" sz="2200" b="1" i="1" u="sng" dirty="0"/>
              <a:t>vyrábět tak, aby omezila vznik nevyužitelných odpadů z těchto výrobků</a:t>
            </a:r>
            <a:r>
              <a:rPr lang="cs-CZ" sz="2200" i="1" dirty="0"/>
              <a:t>, zejména pak nebezpečných odpadů.“</a:t>
            </a:r>
          </a:p>
          <a:p>
            <a:pPr marL="342000" lvl="1" algn="just">
              <a:spcBef>
                <a:spcPts val="576"/>
              </a:spcBef>
              <a:buFont typeface="Wingdings" pitchFamily="2" charset="2"/>
              <a:buChar char="§"/>
            </a:pPr>
            <a:r>
              <a:rPr lang="cs-CZ" sz="2200" i="1" dirty="0"/>
              <a:t>„Právnická osoba a fyzická osoba oprávněná k podnikání, </a:t>
            </a:r>
            <a:r>
              <a:rPr lang="cs-CZ" sz="2200" b="1" i="1" dirty="0"/>
              <a:t>která uvádí na trh výrobky</a:t>
            </a:r>
            <a:r>
              <a:rPr lang="cs-CZ" sz="2200" i="1" dirty="0"/>
              <a:t>, je </a:t>
            </a:r>
            <a:r>
              <a:rPr lang="cs-CZ" sz="2200" b="1" i="1" dirty="0"/>
              <a:t>povinna</a:t>
            </a:r>
            <a:r>
              <a:rPr lang="cs-CZ" sz="2200" i="1" dirty="0"/>
              <a:t> uvádět v průvodní dokumentaci výrobku, na obalu, v návodu na použití nebo jinou vhodnou formou </a:t>
            </a:r>
            <a:r>
              <a:rPr lang="cs-CZ" sz="2200" b="1" i="1" dirty="0"/>
              <a:t>informace o způsobu využití nebo odstranění nespotřebovaných částí výrobků</a:t>
            </a:r>
            <a:r>
              <a:rPr lang="cs-CZ" sz="2200" i="1" dirty="0"/>
              <a:t>.“ </a:t>
            </a:r>
            <a:r>
              <a:rPr lang="cs-CZ" sz="1700" dirty="0"/>
              <a:t>§ 10 odst. 3</a:t>
            </a:r>
            <a:endParaRPr lang="cs-CZ" sz="1700" b="1" dirty="0"/>
          </a:p>
          <a:p>
            <a:pPr marL="342000" lvl="1" algn="just">
              <a:spcBef>
                <a:spcPts val="576"/>
              </a:spcBef>
              <a:buFont typeface="Wingdings" pitchFamily="2" charset="2"/>
              <a:buChar char="§"/>
            </a:pPr>
            <a:endParaRPr lang="cs-CZ" sz="2200" i="1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96137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300" b="1" dirty="0"/>
              <a:t>Povinnosti původce </a:t>
            </a:r>
            <a:r>
              <a:rPr lang="cs-CZ" sz="2300" dirty="0"/>
              <a:t>§ 16</a:t>
            </a:r>
          </a:p>
          <a:p>
            <a:pPr marL="0" indent="0">
              <a:buNone/>
            </a:pPr>
            <a:endParaRPr lang="cs-CZ" sz="23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zařazovat odpady podle druhů a kategorií, takto utříděné odpady shromažďovat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zajistit přednostní využití odpadů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ověřovat nebezpečné vlastnosti odpadů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nakládat s nimi podle skutečných vlastností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s nebezpečným odpadem nakládat jen se souhlasem KÚ/ORP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zabezpečit odpady před nežádoucím únikem či znehodnocením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vést evidenci odpadů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předat odpad pouze oprávněné osobě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ustanovit odpadového hospodáře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2478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Zařízení k nakládání s odpady </a:t>
            </a:r>
            <a:r>
              <a:rPr lang="cs-CZ" sz="2300" dirty="0"/>
              <a:t>§ 14</a:t>
            </a:r>
          </a:p>
          <a:p>
            <a:pPr marL="0" indent="0">
              <a:buNone/>
            </a:pPr>
            <a:endParaRPr lang="cs-CZ" sz="23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provoz je podmíněn souhlasem příslušného správního orgánu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současně schvalován provozní řád zařízení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1800" dirty="0"/>
              <a:t>§ 14/2 v zásadě situace, kdy odpad přestává být odpadem</a:t>
            </a:r>
          </a:p>
          <a:p>
            <a:pPr lvl="1">
              <a:buFont typeface="Wingdings" pitchFamily="2" charset="2"/>
              <a:buChar char="§"/>
            </a:pPr>
            <a:endParaRPr lang="cs-CZ" sz="22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4214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Koncepční nástroje</a:t>
            </a:r>
          </a:p>
          <a:p>
            <a:pPr marL="0" indent="0">
              <a:buNone/>
            </a:pPr>
            <a:endParaRPr lang="cs-CZ" sz="2200" b="1" dirty="0"/>
          </a:p>
          <a:p>
            <a:pPr marL="82800" lvl="1">
              <a:buFont typeface="Wingdings" pitchFamily="2" charset="2"/>
              <a:buChar char="§"/>
            </a:pPr>
            <a:r>
              <a:rPr lang="cs-CZ" sz="2200" dirty="0"/>
              <a:t>Plány odpadového hospodářství § 42 násl.</a:t>
            </a:r>
          </a:p>
          <a:p>
            <a:pPr marL="540000" lvl="3">
              <a:buFont typeface="Wingdings" pitchFamily="2" charset="2"/>
              <a:buChar char="§"/>
            </a:pPr>
            <a:r>
              <a:rPr lang="cs-CZ" sz="2200" dirty="0"/>
              <a:t>ministerstvo, kraje, obce</a:t>
            </a:r>
          </a:p>
          <a:p>
            <a:pPr marL="540000" lvl="3">
              <a:buFont typeface="Wingdings" pitchFamily="2" charset="2"/>
              <a:buChar char="§"/>
            </a:pPr>
            <a:r>
              <a:rPr lang="cs-CZ" sz="2200" dirty="0"/>
              <a:t>Plán odpadového hospodářství ČR – nařízení vlády</a:t>
            </a:r>
          </a:p>
          <a:p>
            <a:pPr marL="540000" lvl="3">
              <a:buFont typeface="Wingdings" pitchFamily="2" charset="2"/>
              <a:buChar char="§"/>
            </a:pPr>
            <a:r>
              <a:rPr lang="cs-CZ" sz="2200" dirty="0"/>
              <a:t>Plán odpadového hospodářství kraje</a:t>
            </a:r>
          </a:p>
          <a:p>
            <a:pPr marL="540000" lvl="3">
              <a:buFont typeface="Wingdings" pitchFamily="2" charset="2"/>
              <a:buChar char="§"/>
            </a:pPr>
            <a:r>
              <a:rPr lang="cs-CZ" sz="2200" dirty="0"/>
              <a:t>Plán odpadového hospodářství obce</a:t>
            </a:r>
          </a:p>
          <a:p>
            <a:pPr marL="82800" lvl="1">
              <a:buFont typeface="Wingdings" pitchFamily="2" charset="2"/>
              <a:buChar char="§"/>
            </a:pPr>
            <a:r>
              <a:rPr lang="cs-CZ" sz="2200" dirty="0"/>
              <a:t>Program předcházení vzniku odpadů ČR § 41a násl.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0393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Právní úprava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zákon o odpadech, zák. č. 185/2001 Sb.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nakládání se všemi odpady s výjimkou…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odpadní vody, radioaktivní odpady, výbušniny, těžební odpady, mrtvá těla zvířat, léčiva a návykové látky, …</a:t>
            </a:r>
          </a:p>
          <a:p>
            <a:pPr lvl="1">
              <a:buFont typeface="Wingdings" pitchFamily="2" charset="2"/>
              <a:buChar char="§"/>
            </a:pPr>
            <a:r>
              <a:rPr lang="cs-CZ" sz="2200" dirty="0"/>
              <a:t>nekontaminovaná zemina a jiný materiál  vytěžený při stavební činnosti, pokud bude využit na místě</a:t>
            </a:r>
          </a:p>
          <a:p>
            <a:pPr marL="457200" lvl="1" indent="0">
              <a:buNone/>
            </a:pPr>
            <a:endParaRPr lang="cs-CZ" sz="2200" dirty="0"/>
          </a:p>
          <a:p>
            <a:pPr marL="82800" lvl="1" indent="-342900">
              <a:buFont typeface="Wingdings" pitchFamily="2" charset="2"/>
              <a:buChar char="§"/>
            </a:pPr>
            <a:r>
              <a:rPr lang="cs-CZ" sz="2200" dirty="0"/>
              <a:t>„směrnice o odpadech“ (směrnice EP a Rady 2008/98/ES)</a:t>
            </a:r>
          </a:p>
          <a:p>
            <a:pPr marL="82800" lvl="1" indent="-342900">
              <a:buFont typeface="Wingdings" pitchFamily="2" charset="2"/>
              <a:buChar char="§"/>
            </a:pPr>
            <a:r>
              <a:rPr lang="cs-CZ" sz="2200" dirty="0"/>
              <a:t>zařízení k nakládání s odpady – skládky, spalovny</a:t>
            </a:r>
          </a:p>
          <a:p>
            <a:pPr marL="82800" lvl="1" indent="-342900">
              <a:buFont typeface="Wingdings" pitchFamily="2" charset="2"/>
              <a:buChar char="§"/>
            </a:pPr>
            <a:r>
              <a:rPr lang="cs-CZ" sz="2200" dirty="0"/>
              <a:t>nakládání s vybranými druhy výrobků a odpadů</a:t>
            </a:r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416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Ekonomické nástroje</a:t>
            </a:r>
          </a:p>
          <a:p>
            <a:pPr marL="342000" indent="0">
              <a:buNone/>
            </a:pPr>
            <a:endParaRPr lang="cs-CZ" sz="22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poplatek za ukládání odpadu na skládky § 45</a:t>
            </a:r>
          </a:p>
          <a:p>
            <a:pPr marL="342000" lvl="2">
              <a:buFont typeface="Wingdings" pitchFamily="2" charset="2"/>
              <a:buChar char="§"/>
            </a:pPr>
            <a:r>
              <a:rPr lang="cs-CZ" sz="2200" dirty="0"/>
              <a:t>poplatek za uložení  - platí se obci § 46</a:t>
            </a:r>
          </a:p>
          <a:p>
            <a:pPr marL="342000" lvl="2">
              <a:buFont typeface="Wingdings" pitchFamily="2" charset="2"/>
              <a:buChar char="§"/>
            </a:pPr>
            <a:r>
              <a:rPr lang="cs-CZ" sz="2200" dirty="0"/>
              <a:t>riziková složka – platí se SFŽP</a:t>
            </a:r>
          </a:p>
          <a:p>
            <a:pPr marL="342000" lvl="2">
              <a:buFont typeface="Wingdings" pitchFamily="2" charset="2"/>
              <a:buChar char="§"/>
            </a:pPr>
            <a:endParaRPr lang="cs-CZ" sz="2200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finanční zajištění provozu skládky § 48a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finanční rezerva pro rekultivaci a asanaci skládek </a:t>
            </a:r>
            <a:r>
              <a:rPr lang="cs-CZ" sz="2200"/>
              <a:t>§ 49</a:t>
            </a:r>
            <a:endParaRPr lang="cs-CZ" sz="2200" dirty="0"/>
          </a:p>
          <a:p>
            <a:pPr marL="342000" lvl="1">
              <a:buFont typeface="Wingdings" pitchFamily="2" charset="2"/>
              <a:buChar char="§"/>
            </a:pPr>
            <a:endParaRPr lang="cs-CZ" sz="22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240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Přeshraniční přeprava odpadů</a:t>
            </a:r>
          </a:p>
          <a:p>
            <a:pPr marL="0" indent="0">
              <a:buNone/>
            </a:pPr>
            <a:endParaRPr lang="cs-CZ" sz="22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evropská legislativa</a:t>
            </a:r>
          </a:p>
          <a:p>
            <a:pPr marL="799200" lvl="3">
              <a:buFont typeface="Wingdings" pitchFamily="2" charset="2"/>
              <a:buChar char="§"/>
            </a:pPr>
            <a:r>
              <a:rPr lang="cs-CZ" sz="1800" dirty="0"/>
              <a:t>nařízení č. 1013/2006 EP a Rady (ES) o přepravě odpadů</a:t>
            </a:r>
          </a:p>
          <a:p>
            <a:pPr marL="799200" lvl="3">
              <a:buFont typeface="Wingdings" pitchFamily="2" charset="2"/>
              <a:buChar char="§"/>
            </a:pPr>
            <a:r>
              <a:rPr lang="cs-CZ" sz="1800" dirty="0"/>
              <a:t>rozlišuje režim podle typu odpadu, účelu přepravy, států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Basilejská úmluva</a:t>
            </a:r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030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Principy odpadového hospodářství</a:t>
            </a:r>
          </a:p>
          <a:p>
            <a:pPr>
              <a:buFont typeface="Wingdings" pitchFamily="2" charset="2"/>
              <a:buChar char="§"/>
            </a:pPr>
            <a:endParaRPr lang="cs-CZ" sz="2200" b="1" dirty="0"/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princip prevence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princip odpovědnosti původce a výrobce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princip blízkosti</a:t>
            </a:r>
          </a:p>
          <a:p>
            <a:pPr>
              <a:buFont typeface="Wingdings" pitchFamily="2" charset="2"/>
              <a:buChar char="§"/>
            </a:pPr>
            <a:r>
              <a:rPr lang="cs-CZ" sz="2200" dirty="0"/>
              <a:t>princip soběstačnosti</a:t>
            </a:r>
          </a:p>
          <a:p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1524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300" b="1" dirty="0"/>
              <a:t>Odpad</a:t>
            </a:r>
          </a:p>
          <a:p>
            <a:pPr>
              <a:buFont typeface="Wingdings" pitchFamily="2" charset="2"/>
              <a:buChar char="§"/>
            </a:pPr>
            <a:endParaRPr lang="cs-CZ" sz="2000" b="1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pojem ODPAD </a:t>
            </a:r>
            <a:r>
              <a:rPr lang="cs-CZ" sz="1600" dirty="0"/>
              <a:t>§ 3 odst. 1</a:t>
            </a:r>
          </a:p>
          <a:p>
            <a:pPr marL="457200" lvl="1" indent="0">
              <a:buNone/>
            </a:pPr>
            <a:r>
              <a:rPr lang="cs-CZ" sz="2000" dirty="0"/>
              <a:t>= každá </a:t>
            </a:r>
            <a:r>
              <a:rPr lang="cs-CZ" sz="2000" u="sng" dirty="0"/>
              <a:t>movitá</a:t>
            </a:r>
            <a:r>
              <a:rPr lang="cs-CZ" sz="2000" dirty="0"/>
              <a:t> věc, které se osoba </a:t>
            </a:r>
            <a:r>
              <a:rPr lang="cs-CZ" sz="2000" u="sng" dirty="0"/>
              <a:t>zbavuje</a:t>
            </a:r>
            <a:r>
              <a:rPr lang="cs-CZ" sz="2000" dirty="0"/>
              <a:t> nebo má </a:t>
            </a:r>
            <a:r>
              <a:rPr lang="cs-CZ" sz="2000" u="sng" dirty="0"/>
              <a:t>úmysl</a:t>
            </a:r>
            <a:r>
              <a:rPr lang="cs-CZ" sz="2000" dirty="0"/>
              <a:t> nebo povinnost se jí zbavit</a:t>
            </a:r>
          </a:p>
          <a:p>
            <a:pPr marL="457200" lvl="1" indent="0">
              <a:buNone/>
            </a:pPr>
            <a:endParaRPr lang="cs-CZ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000" i="1" dirty="0"/>
              <a:t>Pro srov. ve směrnici: = jakákoli látka nebo předmět, kterých se držitel zbavuje nebo má v úmyslu se zbavit nebo se od něho požaduje, aby se jich zbavil;</a:t>
            </a:r>
          </a:p>
          <a:p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01023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300" b="1" dirty="0"/>
              <a:t>Odpad</a:t>
            </a:r>
          </a:p>
          <a:p>
            <a:pPr marL="457200" lvl="1" indent="0">
              <a:buNone/>
            </a:pPr>
            <a:endParaRPr lang="cs-CZ" sz="2000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pojem VEDLEJŠÍ PRODUKT </a:t>
            </a:r>
            <a:r>
              <a:rPr lang="cs-CZ" sz="1600" dirty="0"/>
              <a:t>§ 3 odst. 5</a:t>
            </a:r>
          </a:p>
          <a:p>
            <a:pPr marL="0" indent="0">
              <a:buNone/>
            </a:pPr>
            <a:r>
              <a:rPr lang="cs-CZ" sz="2000" u="sng" dirty="0"/>
              <a:t>Movitá věc, která vznikla při výrobě</a:t>
            </a:r>
            <a:r>
              <a:rPr lang="cs-CZ" sz="2000" dirty="0"/>
              <a:t>, jejímž </a:t>
            </a:r>
            <a:r>
              <a:rPr lang="cs-CZ" sz="2000" u="sng" dirty="0"/>
              <a:t>prvotním cílem není výroba </a:t>
            </a:r>
            <a:r>
              <a:rPr lang="cs-CZ" sz="2000" dirty="0"/>
              <a:t>nebo získání této věci, se nestává odpadem, ale je vedlejším produktem, pokud</a:t>
            </a:r>
          </a:p>
          <a:p>
            <a:pPr marL="0" indent="0">
              <a:buNone/>
            </a:pPr>
            <a:r>
              <a:rPr lang="cs-CZ" sz="2000" i="1" dirty="0"/>
              <a:t>a)</a:t>
            </a:r>
            <a:r>
              <a:rPr lang="cs-CZ" sz="2000" dirty="0"/>
              <a:t> vzniká jako nedílná součást výroby,</a:t>
            </a:r>
          </a:p>
          <a:p>
            <a:pPr marL="0" indent="0">
              <a:buNone/>
            </a:pPr>
            <a:r>
              <a:rPr lang="cs-CZ" sz="2000" i="1" dirty="0"/>
              <a:t>b)</a:t>
            </a:r>
            <a:r>
              <a:rPr lang="cs-CZ" sz="2000" dirty="0"/>
              <a:t> její další využití je zajištěno,</a:t>
            </a:r>
          </a:p>
          <a:p>
            <a:pPr marL="0" indent="0">
              <a:buNone/>
            </a:pPr>
            <a:r>
              <a:rPr lang="cs-CZ" sz="2000" i="1" dirty="0"/>
              <a:t>c)</a:t>
            </a:r>
            <a:r>
              <a:rPr lang="cs-CZ" sz="2000" dirty="0"/>
              <a:t> její další využití je možné bez dalšího zpracování způsobem jiným, než je běžná výrobní praxe, a</a:t>
            </a:r>
          </a:p>
          <a:p>
            <a:pPr marL="0" indent="0">
              <a:buNone/>
            </a:pPr>
            <a:r>
              <a:rPr lang="cs-CZ" sz="2000" i="1" dirty="0"/>
              <a:t>d)</a:t>
            </a:r>
            <a:r>
              <a:rPr lang="cs-CZ" sz="2000" dirty="0"/>
              <a:t> její další využití je v souladu se zvláštními právními předpisy</a:t>
            </a:r>
            <a:r>
              <a:rPr lang="cs-CZ" sz="2000" baseline="30000" dirty="0"/>
              <a:t> </a:t>
            </a:r>
            <a:r>
              <a:rPr lang="cs-CZ" sz="2000" dirty="0"/>
              <a:t>a nepovede k nepříznivým účinkům na životní prostředí nebo lidské zdraví.</a:t>
            </a:r>
          </a:p>
          <a:p>
            <a:pPr lvl="1"/>
            <a:endParaRPr lang="cs-CZ" sz="2000" dirty="0"/>
          </a:p>
          <a:p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563290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  <p:pic>
        <p:nvPicPr>
          <p:cNvPr id="4" name="Picture 2" descr="G:\odpady\OD1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0244" y="542263"/>
            <a:ext cx="6462116" cy="57729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9739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300" b="1" dirty="0"/>
              <a:t>Odpad</a:t>
            </a:r>
          </a:p>
          <a:p>
            <a:pPr marL="0" indent="0">
              <a:buNone/>
            </a:pPr>
            <a:endParaRPr lang="cs-CZ" sz="2300" b="1" dirty="0"/>
          </a:p>
          <a:p>
            <a:pPr>
              <a:buFont typeface="Wingdings" pitchFamily="2" charset="2"/>
              <a:buChar char="§"/>
            </a:pPr>
            <a:r>
              <a:rPr lang="cs-CZ" sz="2000" dirty="0"/>
              <a:t>§  3 odst. 6 „Některé druhy odpadu přestávají být odpadem, jestliže poté, co byl odpad předmětem některého ze způsobů využití, splňuje tyto podmínky:</a:t>
            </a:r>
          </a:p>
          <a:p>
            <a:pPr marL="0" indent="0">
              <a:buNone/>
            </a:pPr>
            <a:endParaRPr lang="cs-CZ" sz="2000" i="1" dirty="0"/>
          </a:p>
          <a:p>
            <a:pPr marL="0" indent="0">
              <a:buNone/>
            </a:pPr>
            <a:r>
              <a:rPr lang="cs-CZ" sz="2000" i="1" dirty="0"/>
              <a:t>a) věc se běžně využívá ke konkrétním účelům,</a:t>
            </a:r>
          </a:p>
          <a:p>
            <a:pPr marL="0" indent="0">
              <a:buNone/>
            </a:pPr>
            <a:r>
              <a:rPr lang="cs-CZ" sz="2000" i="1" dirty="0"/>
              <a:t>b) pro věc existuje trh nebo poptávka,</a:t>
            </a:r>
          </a:p>
          <a:p>
            <a:pPr marL="0" indent="0">
              <a:buNone/>
            </a:pPr>
            <a:r>
              <a:rPr lang="cs-CZ" sz="2000" i="1" dirty="0"/>
              <a:t>c) věc splňuje technické požadavky pro konkrétní účely stanovené zvláštními právními předpisy nebo normami použitelnými na výrobky,</a:t>
            </a:r>
          </a:p>
          <a:p>
            <a:pPr marL="0" indent="0">
              <a:buNone/>
            </a:pPr>
            <a:r>
              <a:rPr lang="cs-CZ" sz="2000" i="1" dirty="0"/>
              <a:t>d) využití věci je v souladu se zvláštními právními předpisy</a:t>
            </a:r>
            <a:r>
              <a:rPr lang="cs-CZ" sz="2000" i="1" baseline="30000" dirty="0"/>
              <a:t> </a:t>
            </a:r>
            <a:r>
              <a:rPr lang="cs-CZ" sz="2000" i="1" dirty="0"/>
              <a:t>a nepovede k nepříznivým dopadům na životní prostředí nebo lidské zdraví a</a:t>
            </a:r>
          </a:p>
          <a:p>
            <a:pPr marL="0" indent="0">
              <a:buNone/>
            </a:pPr>
            <a:r>
              <a:rPr lang="cs-CZ" sz="2000" i="1" dirty="0"/>
              <a:t>e) věc splňuje další kritéria, pokud jsou pro určitý typ odpadu stanovena přímo použitelným předpisem Evropské unie.“</a:t>
            </a:r>
          </a:p>
          <a:p>
            <a:endParaRPr lang="cs-CZ" sz="2000" dirty="0"/>
          </a:p>
          <a:p>
            <a:pPr lvl="1"/>
            <a:endParaRPr lang="cs-CZ" sz="2000" dirty="0"/>
          </a:p>
          <a:p>
            <a:endParaRPr lang="cs-CZ" sz="2000" dirty="0"/>
          </a:p>
          <a:p>
            <a:pPr lvl="1"/>
            <a:endParaRPr lang="cs-CZ" sz="2000" dirty="0"/>
          </a:p>
          <a:p>
            <a:pPr lvl="1"/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lvl="1"/>
            <a:endParaRPr lang="cs-CZ" sz="2000" dirty="0"/>
          </a:p>
          <a:p>
            <a:endParaRPr lang="cs-CZ" sz="20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endParaRPr lang="cs-CZ" sz="2000" b="1" dirty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328800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300" b="1" dirty="0"/>
              <a:t>Původce odpadů </a:t>
            </a:r>
            <a:r>
              <a:rPr lang="cs-CZ" sz="1800" dirty="0"/>
              <a:t>§ 4 odst. 1) písm. x + § 16</a:t>
            </a:r>
            <a:endParaRPr lang="cs-CZ" sz="1800" b="1" dirty="0"/>
          </a:p>
          <a:p>
            <a:pPr marL="342000">
              <a:buFont typeface="Wingdings" pitchFamily="2" charset="2"/>
              <a:buChar char="§"/>
            </a:pPr>
            <a:endParaRPr lang="cs-CZ" sz="22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u="sng" dirty="0"/>
              <a:t>právnická osoba nebo fyzická osoba oprávněná k podnikání</a:t>
            </a:r>
            <a:r>
              <a:rPr lang="cs-CZ" sz="2200" dirty="0"/>
              <a:t>, při jejichž činnosti vznikají odpady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nebo právnická osoba nebo fyzická osoba oprávněná k podnikání, které </a:t>
            </a:r>
            <a:r>
              <a:rPr lang="cs-CZ" sz="2200" u="sng" dirty="0"/>
              <a:t>provádějí úpravu </a:t>
            </a:r>
            <a:r>
              <a:rPr lang="cs-CZ" sz="2200" dirty="0"/>
              <a:t>odpadů nebo jiné činnosti, jejichž výsledkem je </a:t>
            </a:r>
            <a:r>
              <a:rPr lang="cs-CZ" sz="2200" u="sng" dirty="0"/>
              <a:t>změna povahy nebo složení odpadů</a:t>
            </a:r>
            <a:r>
              <a:rPr lang="cs-CZ" sz="2200" dirty="0"/>
              <a:t>, </a:t>
            </a:r>
          </a:p>
          <a:p>
            <a:pPr marL="342000" lvl="1">
              <a:buFont typeface="Wingdings" pitchFamily="2" charset="2"/>
              <a:buChar char="§"/>
            </a:pPr>
            <a:endParaRPr lang="cs-CZ" sz="2200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a dále obec od okamžiku, kdy </a:t>
            </a:r>
            <a:r>
              <a:rPr lang="cs-CZ" sz="2200" b="1" u="sng" dirty="0"/>
              <a:t>nepodnikající fyzická osoba </a:t>
            </a:r>
            <a:r>
              <a:rPr lang="cs-CZ" sz="2200" u="sng" dirty="0"/>
              <a:t>odpad odloží </a:t>
            </a:r>
            <a:r>
              <a:rPr lang="cs-CZ" sz="2200" b="1" u="sng" dirty="0"/>
              <a:t>na místě k tomu určeném</a:t>
            </a:r>
            <a:r>
              <a:rPr lang="cs-CZ" sz="2200" dirty="0"/>
              <a:t>; </a:t>
            </a:r>
            <a:r>
              <a:rPr lang="cs-CZ" sz="2200" b="1" dirty="0"/>
              <a:t>obec</a:t>
            </a:r>
            <a:r>
              <a:rPr lang="cs-CZ" sz="2200" dirty="0"/>
              <a:t> se </a:t>
            </a:r>
            <a:r>
              <a:rPr lang="cs-CZ" sz="2200" b="1" u="sng" dirty="0"/>
              <a:t>současně</a:t>
            </a:r>
            <a:r>
              <a:rPr lang="cs-CZ" sz="2200" dirty="0"/>
              <a:t> stane </a:t>
            </a:r>
            <a:r>
              <a:rPr lang="cs-CZ" sz="2200" b="1" dirty="0"/>
              <a:t>vlastníkem</a:t>
            </a:r>
            <a:r>
              <a:rPr lang="cs-CZ" sz="2200" dirty="0"/>
              <a:t> tohoto odpadu,</a:t>
            </a:r>
          </a:p>
          <a:p>
            <a:pPr marL="342000" lvl="1">
              <a:buFont typeface="Wingdings" pitchFamily="2" charset="2"/>
              <a:buChar char="§"/>
            </a:pPr>
            <a:endParaRPr lang="cs-CZ" sz="2200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pozn. oprávněná osoba = každá osoba, která je oprávněná k nakládání s odpady </a:t>
            </a:r>
            <a:r>
              <a:rPr lang="cs-CZ" sz="1600" dirty="0"/>
              <a:t>§ 4 odst. 1) písm. y </a:t>
            </a:r>
          </a:p>
          <a:p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2002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766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/>
              <a:t>Komunální odpad </a:t>
            </a:r>
          </a:p>
          <a:p>
            <a:pPr marL="0" indent="0">
              <a:buNone/>
            </a:pPr>
            <a:endParaRPr lang="cs-CZ" sz="2300" b="1" dirty="0"/>
          </a:p>
          <a:p>
            <a:pPr marL="342000" lvl="1">
              <a:buFont typeface="Wingdings" pitchFamily="2" charset="2"/>
              <a:buChar char="§"/>
            </a:pPr>
            <a:r>
              <a:rPr lang="cs-CZ" sz="2400" b="1" dirty="0"/>
              <a:t>veškerý odpad vznikající </a:t>
            </a:r>
            <a:r>
              <a:rPr lang="cs-CZ" sz="2400" b="1" u="sng" dirty="0"/>
              <a:t>na území obce</a:t>
            </a:r>
            <a:r>
              <a:rPr lang="cs-CZ" sz="2400" b="1" dirty="0"/>
              <a:t> při činnosti </a:t>
            </a:r>
            <a:r>
              <a:rPr lang="cs-CZ" sz="2400" b="1" u="sng" dirty="0"/>
              <a:t>fyzických</a:t>
            </a:r>
            <a:r>
              <a:rPr lang="cs-CZ" sz="2400" b="1" dirty="0"/>
              <a:t> osob   </a:t>
            </a:r>
            <a:r>
              <a:rPr lang="cs-CZ" sz="1700" dirty="0"/>
              <a:t>§ 4 odst. 1 písm. b)</a:t>
            </a:r>
            <a:endParaRPr lang="cs-CZ" sz="1700" u="sng" dirty="0"/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uveden jako komunální odpad v Katalogu odpadů </a:t>
            </a:r>
            <a:r>
              <a:rPr lang="cs-CZ" sz="1700" dirty="0"/>
              <a:t>§ 4 odst. 1 písm. b)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200" dirty="0"/>
              <a:t>s výjimkou odpadů vznikajících u právnických osob nebo fyzických osob oprávněných k podnikání </a:t>
            </a:r>
            <a:r>
              <a:rPr lang="cs-CZ" sz="1700" dirty="0"/>
              <a:t>§ 4 odst. 1 písm. b)</a:t>
            </a:r>
          </a:p>
          <a:p>
            <a:pPr marL="56250" lvl="1" indent="0">
              <a:buNone/>
            </a:pPr>
            <a:endParaRPr lang="cs-CZ" sz="2400" dirty="0"/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X </a:t>
            </a:r>
            <a:r>
              <a:rPr lang="cs-CZ" sz="2400" b="1" dirty="0"/>
              <a:t>odpad podobný komunálnímu odpadu </a:t>
            </a:r>
            <a:r>
              <a:rPr lang="cs-CZ" sz="2400" dirty="0"/>
              <a:t>– z činnosti PO a FO oprávněných k podnikání (písemná SMLOUVA o případném využití složek) </a:t>
            </a:r>
            <a:r>
              <a:rPr lang="cs-CZ" sz="1700" dirty="0"/>
              <a:t>§ 4 odst. 1 písm. c)</a:t>
            </a:r>
          </a:p>
          <a:p>
            <a:pPr marL="342000" lvl="1">
              <a:buFont typeface="Wingdings" pitchFamily="2" charset="2"/>
              <a:buChar char="§"/>
            </a:pPr>
            <a:endParaRPr lang="cs-CZ" sz="2400" dirty="0"/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původcem komunálního odpadu je obec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obecně závazná vyhláška </a:t>
            </a:r>
            <a:r>
              <a:rPr lang="cs-CZ" sz="1900" dirty="0"/>
              <a:t>§ 17 odst. 2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obec je povinna zajistit místa k odkládání veškerého komunálního odpadu na jejím katastrálním území </a:t>
            </a:r>
            <a:r>
              <a:rPr lang="cs-CZ" sz="1900" dirty="0"/>
              <a:t>§ 17 odst. 3</a:t>
            </a:r>
          </a:p>
          <a:p>
            <a:pPr marL="342000" lvl="1">
              <a:buFont typeface="Wingdings" pitchFamily="2" charset="2"/>
              <a:buChar char="§"/>
            </a:pPr>
            <a:r>
              <a:rPr lang="cs-CZ" sz="2400" dirty="0"/>
              <a:t>povinna zajistit místa pro oddělování složek odpadu – nebezpečné odpady, sklo, papír, plast, kovy, biologicky rozložitelné odpady</a:t>
            </a:r>
          </a:p>
          <a:p>
            <a:endParaRPr lang="cs-CZ" sz="2400" dirty="0"/>
          </a:p>
          <a:p>
            <a:pPr marL="457200" lvl="1" indent="0">
              <a:buNone/>
            </a:pPr>
            <a:endParaRPr lang="cs-CZ" sz="2000" dirty="0"/>
          </a:p>
          <a:p>
            <a:pPr marL="0" indent="0">
              <a:buNone/>
            </a:pPr>
            <a:endParaRPr lang="cs-CZ" sz="2300" b="1" dirty="0"/>
          </a:p>
          <a:p>
            <a:pPr marL="0" indent="0">
              <a:buNone/>
            </a:pPr>
            <a:endParaRPr lang="cs-CZ" sz="23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13952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1297</Words>
  <Application>Microsoft Office PowerPoint</Application>
  <PresentationFormat>Předvádění na obrazovce (4:3)</PresentationFormat>
  <Paragraphs>245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5" baseType="lpstr">
      <vt:lpstr>Arial</vt:lpstr>
      <vt:lpstr>Calibri</vt:lpstr>
      <vt:lpstr>Wingdings</vt:lpstr>
      <vt:lpstr>Motiv systému Office</vt:lpstr>
      <vt:lpstr>Právní úprava nakládání s odpady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Metrostav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</dc:creator>
  <cp:lastModifiedBy>User</cp:lastModifiedBy>
  <cp:revision>67</cp:revision>
  <dcterms:created xsi:type="dcterms:W3CDTF">2018-03-06T15:39:21Z</dcterms:created>
  <dcterms:modified xsi:type="dcterms:W3CDTF">2019-12-29T09:24:46Z</dcterms:modified>
</cp:coreProperties>
</file>