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73"/>
  </p:notesMasterIdLst>
  <p:handoutMasterIdLst>
    <p:handoutMasterId r:id="rId74"/>
  </p:handoutMasterIdLst>
  <p:sldIdLst>
    <p:sldId id="274" r:id="rId5"/>
    <p:sldId id="297" r:id="rId6"/>
    <p:sldId id="268" r:id="rId7"/>
    <p:sldId id="262" r:id="rId8"/>
    <p:sldId id="357" r:id="rId9"/>
    <p:sldId id="358" r:id="rId10"/>
    <p:sldId id="359" r:id="rId11"/>
    <p:sldId id="360" r:id="rId12"/>
    <p:sldId id="361" r:id="rId13"/>
    <p:sldId id="362" r:id="rId14"/>
    <p:sldId id="363" r:id="rId15"/>
    <p:sldId id="298" r:id="rId16"/>
    <p:sldId id="299" r:id="rId17"/>
    <p:sldId id="364" r:id="rId18"/>
    <p:sldId id="365" r:id="rId19"/>
    <p:sldId id="366" r:id="rId20"/>
    <p:sldId id="340" r:id="rId21"/>
    <p:sldId id="332" r:id="rId22"/>
    <p:sldId id="367" r:id="rId23"/>
    <p:sldId id="368" r:id="rId24"/>
    <p:sldId id="369" r:id="rId25"/>
    <p:sldId id="300" r:id="rId26"/>
    <p:sldId id="303" r:id="rId27"/>
    <p:sldId id="370" r:id="rId28"/>
    <p:sldId id="371" r:id="rId29"/>
    <p:sldId id="372" r:id="rId30"/>
    <p:sldId id="373" r:id="rId31"/>
    <p:sldId id="374" r:id="rId32"/>
    <p:sldId id="375" r:id="rId33"/>
    <p:sldId id="304" r:id="rId34"/>
    <p:sldId id="305" r:id="rId35"/>
    <p:sldId id="376" r:id="rId36"/>
    <p:sldId id="377" r:id="rId37"/>
    <p:sldId id="378" r:id="rId38"/>
    <p:sldId id="306" r:id="rId39"/>
    <p:sldId id="349" r:id="rId40"/>
    <p:sldId id="379" r:id="rId41"/>
    <p:sldId id="341" r:id="rId42"/>
    <p:sldId id="350" r:id="rId43"/>
    <p:sldId id="380" r:id="rId44"/>
    <p:sldId id="381" r:id="rId45"/>
    <p:sldId id="382" r:id="rId46"/>
    <p:sldId id="383" r:id="rId47"/>
    <p:sldId id="384" r:id="rId48"/>
    <p:sldId id="385" r:id="rId49"/>
    <p:sldId id="386" r:id="rId50"/>
    <p:sldId id="387" r:id="rId51"/>
    <p:sldId id="388" r:id="rId52"/>
    <p:sldId id="389" r:id="rId53"/>
    <p:sldId id="348" r:id="rId54"/>
    <p:sldId id="351" r:id="rId55"/>
    <p:sldId id="347" r:id="rId56"/>
    <p:sldId id="352" r:id="rId57"/>
    <p:sldId id="390" r:id="rId58"/>
    <p:sldId id="346" r:id="rId59"/>
    <p:sldId id="353" r:id="rId60"/>
    <p:sldId id="391" r:id="rId61"/>
    <p:sldId id="345" r:id="rId62"/>
    <p:sldId id="354" r:id="rId63"/>
    <p:sldId id="344" r:id="rId64"/>
    <p:sldId id="355" r:id="rId65"/>
    <p:sldId id="343" r:id="rId66"/>
    <p:sldId id="356" r:id="rId67"/>
    <p:sldId id="392" r:id="rId68"/>
    <p:sldId id="342" r:id="rId69"/>
    <p:sldId id="307" r:id="rId70"/>
    <p:sldId id="393" r:id="rId71"/>
    <p:sldId id="272" r:id="rId72"/>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BB06A-4A8E-4BBE-8EE6-28313FA4BC99}" v="10" dt="2025-07-08T08:15:03.295"/>
  </p1510:revLst>
</p1510:revInfo>
</file>

<file path=ppt/tableStyles.xml><?xml version="1.0" encoding="utf-8"?>
<a:tblStyleLst xmlns:a="http://schemas.openxmlformats.org/drawingml/2006/main" def="{B301B821-A1FF-4177-AEE7-76D212191A09}">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0" autoAdjust="0"/>
    <p:restoredTop sz="96327" autoAdjust="0"/>
  </p:normalViewPr>
  <p:slideViewPr>
    <p:cSldViewPr snapToGrid="0">
      <p:cViewPr varScale="1">
        <p:scale>
          <a:sx n="113" d="100"/>
          <a:sy n="113" d="100"/>
        </p:scale>
        <p:origin x="486" y="5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5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Smotlachová" userId="a24695e9-6a13-4e1e-8e04-16c3c92f1c35" providerId="ADAL" clId="{DDBBB06A-4A8E-4BBE-8EE6-28313FA4BC99}"/>
    <pc:docChg chg="undo custSel delSld modSld">
      <pc:chgData name="Ilona Smotlachová" userId="a24695e9-6a13-4e1e-8e04-16c3c92f1c35" providerId="ADAL" clId="{DDBBB06A-4A8E-4BBE-8EE6-28313FA4BC99}" dt="2025-07-08T08:31:48.139" v="441" actId="20577"/>
      <pc:docMkLst>
        <pc:docMk/>
      </pc:docMkLst>
      <pc:sldChg chg="del">
        <pc:chgData name="Ilona Smotlachová" userId="a24695e9-6a13-4e1e-8e04-16c3c92f1c35" providerId="ADAL" clId="{DDBBB06A-4A8E-4BBE-8EE6-28313FA4BC99}" dt="2025-07-08T07:43:54.833" v="1" actId="47"/>
        <pc:sldMkLst>
          <pc:docMk/>
          <pc:sldMk cId="4250323239" sldId="266"/>
        </pc:sldMkLst>
      </pc:sldChg>
      <pc:sldChg chg="addSp delSp modSp mod">
        <pc:chgData name="Ilona Smotlachová" userId="a24695e9-6a13-4e1e-8e04-16c3c92f1c35" providerId="ADAL" clId="{DDBBB06A-4A8E-4BBE-8EE6-28313FA4BC99}" dt="2025-07-08T08:31:48.139" v="441" actId="20577"/>
        <pc:sldMkLst>
          <pc:docMk/>
          <pc:sldMk cId="3959570316" sldId="272"/>
        </pc:sldMkLst>
        <pc:spChg chg="add del mod">
          <ac:chgData name="Ilona Smotlachová" userId="a24695e9-6a13-4e1e-8e04-16c3c92f1c35" providerId="ADAL" clId="{DDBBB06A-4A8E-4BBE-8EE6-28313FA4BC99}" dt="2025-07-08T08:31:48.139" v="441" actId="20577"/>
          <ac:spMkLst>
            <pc:docMk/>
            <pc:sldMk cId="3959570316" sldId="272"/>
            <ac:spMk id="3" creationId="{28E4E2F9-AFDE-1798-38B0-567DD303A4EB}"/>
          </ac:spMkLst>
        </pc:spChg>
        <pc:spChg chg="add del mod">
          <ac:chgData name="Ilona Smotlachová" userId="a24695e9-6a13-4e1e-8e04-16c3c92f1c35" providerId="ADAL" clId="{DDBBB06A-4A8E-4BBE-8EE6-28313FA4BC99}" dt="2025-07-08T08:09:31.392" v="259" actId="478"/>
          <ac:spMkLst>
            <pc:docMk/>
            <pc:sldMk cId="3959570316" sldId="272"/>
            <ac:spMk id="4" creationId="{6E052C70-53AB-EA16-D376-666565BCD1A2}"/>
          </ac:spMkLst>
        </pc:spChg>
        <pc:spChg chg="add del">
          <ac:chgData name="Ilona Smotlachová" userId="a24695e9-6a13-4e1e-8e04-16c3c92f1c35" providerId="ADAL" clId="{DDBBB06A-4A8E-4BBE-8EE6-28313FA4BC99}" dt="2025-07-08T08:19:43.192" v="426" actId="478"/>
          <ac:spMkLst>
            <pc:docMk/>
            <pc:sldMk cId="3959570316" sldId="272"/>
            <ac:spMk id="5" creationId="{72D82587-8B96-EFDE-1D17-9CD94A589708}"/>
          </ac:spMkLst>
        </pc:spChg>
        <pc:spChg chg="add mod">
          <ac:chgData name="Ilona Smotlachová" userId="a24695e9-6a13-4e1e-8e04-16c3c92f1c35" providerId="ADAL" clId="{DDBBB06A-4A8E-4BBE-8EE6-28313FA4BC99}" dt="2025-07-08T08:09:27.357" v="252" actId="20577"/>
          <ac:spMkLst>
            <pc:docMk/>
            <pc:sldMk cId="3959570316" sldId="272"/>
            <ac:spMk id="6" creationId="{323364B0-19BB-B2CB-40F8-7982BFDFF2B2}"/>
          </ac:spMkLst>
        </pc:spChg>
        <pc:spChg chg="add del mod">
          <ac:chgData name="Ilona Smotlachová" userId="a24695e9-6a13-4e1e-8e04-16c3c92f1c35" providerId="ADAL" clId="{DDBBB06A-4A8E-4BBE-8EE6-28313FA4BC99}" dt="2025-07-08T08:19:45.790" v="427" actId="478"/>
          <ac:spMkLst>
            <pc:docMk/>
            <pc:sldMk cId="3959570316" sldId="272"/>
            <ac:spMk id="8" creationId="{D76B0A75-67D9-EBA2-560C-F419A0E4A9FE}"/>
          </ac:spMkLst>
        </pc:spChg>
        <pc:spChg chg="mod">
          <ac:chgData name="Ilona Smotlachová" userId="a24695e9-6a13-4e1e-8e04-16c3c92f1c35" providerId="ADAL" clId="{DDBBB06A-4A8E-4BBE-8EE6-28313FA4BC99}" dt="2025-07-08T08:28:00.613" v="433" actId="20577"/>
          <ac:spMkLst>
            <pc:docMk/>
            <pc:sldMk cId="3959570316" sldId="272"/>
            <ac:spMk id="13" creationId="{C166810D-D05B-E3B1-E81D-C01D908F28F5}"/>
          </ac:spMkLst>
        </pc:spChg>
        <pc:picChg chg="mod">
          <ac:chgData name="Ilona Smotlachová" userId="a24695e9-6a13-4e1e-8e04-16c3c92f1c35" providerId="ADAL" clId="{DDBBB06A-4A8E-4BBE-8EE6-28313FA4BC99}" dt="2025-07-08T08:15:03.295" v="424"/>
          <ac:picMkLst>
            <pc:docMk/>
            <pc:sldMk cId="3959570316" sldId="272"/>
            <ac:picMk id="11" creationId="{65A66C3E-10C1-4D7E-D04D-C3ABE7DC0573}"/>
          </ac:picMkLst>
        </pc:picChg>
      </pc:sldChg>
      <pc:sldChg chg="del">
        <pc:chgData name="Ilona Smotlachová" userId="a24695e9-6a13-4e1e-8e04-16c3c92f1c35" providerId="ADAL" clId="{DDBBB06A-4A8E-4BBE-8EE6-28313FA4BC99}" dt="2025-07-08T07:44:03.920" v="2" actId="47"/>
        <pc:sldMkLst>
          <pc:docMk/>
          <pc:sldMk cId="1435666747" sldId="292"/>
        </pc:sldMkLst>
      </pc:sldChg>
      <pc:sldChg chg="del">
        <pc:chgData name="Ilona Smotlachová" userId="a24695e9-6a13-4e1e-8e04-16c3c92f1c35" providerId="ADAL" clId="{DDBBB06A-4A8E-4BBE-8EE6-28313FA4BC99}" dt="2025-07-08T07:43:41.362" v="0" actId="47"/>
        <pc:sldMkLst>
          <pc:docMk/>
          <pc:sldMk cId="2385374680"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C7E622C-D3C7-EE0F-C372-7315B87C153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id="{6A798361-7777-8E02-3842-8CDE3A456C33}"/>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9230AE7-D5F8-4798-8E12-0E1E54CFF6CF}" type="datetimeFigureOut">
              <a:rPr lang="cs-CZ" smtClean="0"/>
              <a:t>02.12.2025</a:t>
            </a:fld>
            <a:endParaRPr lang="cs-CZ"/>
          </a:p>
        </p:txBody>
      </p:sp>
      <p:sp>
        <p:nvSpPr>
          <p:cNvPr id="4" name="Zástupný symbol pro zápatí 3">
            <a:extLst>
              <a:ext uri="{FF2B5EF4-FFF2-40B4-BE49-F238E27FC236}">
                <a16:creationId xmlns:a16="http://schemas.microsoft.com/office/drawing/2014/main" id="{2C1C5C1F-5BD7-90F1-0A49-E4AE045D49AF}"/>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id="{8451B2FB-67F9-ACD0-772A-81A8EA3C72F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D67AC72-4478-4D7A-BC80-C9A6B86758DB}" type="slidenum">
              <a:rPr lang="cs-CZ" smtClean="0"/>
              <a:t>‹#›</a:t>
            </a:fld>
            <a:endParaRPr lang="cs-CZ"/>
          </a:p>
        </p:txBody>
      </p:sp>
    </p:spTree>
    <p:extLst>
      <p:ext uri="{BB962C8B-B14F-4D97-AF65-F5344CB8AC3E}">
        <p14:creationId xmlns:p14="http://schemas.microsoft.com/office/powerpoint/2010/main" val="151208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8767F06-6495-4671-ADB9-06F27E57F1A1}" type="datetimeFigureOut">
              <a:rPr lang="cs-CZ" smtClean="0"/>
              <a:t>02.12.2025</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4BD3FC-29FB-435D-995C-AC2E92281474}" type="slidenum">
              <a:rPr lang="cs-CZ" smtClean="0"/>
              <a:t>‹#›</a:t>
            </a:fld>
            <a:endParaRPr lang="cs-CZ"/>
          </a:p>
        </p:txBody>
      </p:sp>
    </p:spTree>
    <p:extLst>
      <p:ext uri="{BB962C8B-B14F-4D97-AF65-F5344CB8AC3E}">
        <p14:creationId xmlns:p14="http://schemas.microsoft.com/office/powerpoint/2010/main" val="39107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slide" Target="../slides/sl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jednoduchý s logy">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7ACEE47-C3F7-23FC-F32B-A9841C1ED981}"/>
              </a:ext>
            </a:extLst>
          </p:cNvPr>
          <p:cNvSpPr/>
          <p:nvPr userDrawn="1"/>
        </p:nvSpPr>
        <p:spPr>
          <a:xfrm>
            <a:off x="1" y="0"/>
            <a:ext cx="12192000" cy="4939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2"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19" name="Obrázek 18" descr="Obsah obrázku snímek obrazovky, Elektricky modrá, Písmo, Výrazná modrá&#10;&#10;Popis byl vytvořen automaticky">
            <a:extLst>
              <a:ext uri="{FF2B5EF4-FFF2-40B4-BE49-F238E27FC236}">
                <a16:creationId xmlns:a16="http://schemas.microsoft.com/office/drawing/2014/main" id="{6686C00E-79F9-9547-F94E-511BFA70F9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22" name="Obrázek 21" descr="Obsah obrázku Písmo, text, logo, Grafika&#10;&#10;Popis byl vytvořen automaticky">
            <a:extLst>
              <a:ext uri="{FF2B5EF4-FFF2-40B4-BE49-F238E27FC236}">
                <a16:creationId xmlns:a16="http://schemas.microsoft.com/office/drawing/2014/main" id="{A25CE7A4-409D-51DA-679F-CE77E1C899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27" name="Obrázek 26" descr="Obsah obrázku text, Písmo, logo, Grafika&#10;&#10;Popis byl vytvořen automaticky">
            <a:extLst>
              <a:ext uri="{FF2B5EF4-FFF2-40B4-BE49-F238E27FC236}">
                <a16:creationId xmlns:a16="http://schemas.microsoft.com/office/drawing/2014/main" id="{6F2A3BD5-5FD7-50B2-49FF-D0380302DB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33105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ýrazný s pozadím">
    <p:bg>
      <p:bgRef idx="1001">
        <a:schemeClr val="bg1"/>
      </p:bgRef>
    </p:bg>
    <p:spTree>
      <p:nvGrpSpPr>
        <p:cNvPr id="1" name=""/>
        <p:cNvGrpSpPr/>
        <p:nvPr/>
      </p:nvGrpSpPr>
      <p:grpSpPr>
        <a:xfrm>
          <a:off x="0" y="0"/>
          <a:ext cx="0" cy="0"/>
          <a:chOff x="0" y="0"/>
          <a:chExt cx="0" cy="0"/>
        </a:xfrm>
      </p:grpSpPr>
      <p:pic>
        <p:nvPicPr>
          <p:cNvPr id="2" name="Obrázek 1" descr="Obsah obrázku budova, venku, okno, kov&#10;&#10;Popis byl vytvořen automaticky">
            <a:extLst>
              <a:ext uri="{FF2B5EF4-FFF2-40B4-BE49-F238E27FC236}">
                <a16:creationId xmlns:a16="http://schemas.microsoft.com/office/drawing/2014/main" id="{79BEA5BF-AC6B-8B3A-7B31-AA8F8AF0F2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1095411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1" name="Zástupný symbol pro datum 10">
            <a:extLst>
              <a:ext uri="{FF2B5EF4-FFF2-40B4-BE49-F238E27FC236}">
                <a16:creationId xmlns:a16="http://schemas.microsoft.com/office/drawing/2014/main" id="{697CC953-0C05-B7CE-7011-5B0D5C7A8550}"/>
              </a:ext>
            </a:extLst>
          </p:cNvPr>
          <p:cNvSpPr>
            <a:spLocks noGrp="1"/>
          </p:cNvSpPr>
          <p:nvPr>
            <p:ph type="dt" sz="half" idx="10"/>
          </p:nvPr>
        </p:nvSpPr>
        <p:spPr/>
        <p:txBody>
          <a:bodyPr/>
          <a:lstStyle/>
          <a:p>
            <a:r>
              <a:rPr lang="cs-CZ"/>
              <a:t>06.10.2024</a:t>
            </a:r>
            <a:endParaRPr lang="cs-CZ" dirty="0"/>
          </a:p>
        </p:txBody>
      </p:sp>
      <p:sp>
        <p:nvSpPr>
          <p:cNvPr id="12" name="Zástupný symbol pro zápatí 11">
            <a:extLst>
              <a:ext uri="{FF2B5EF4-FFF2-40B4-BE49-F238E27FC236}">
                <a16:creationId xmlns:a16="http://schemas.microsoft.com/office/drawing/2014/main" id="{7A81C3BF-D414-5FC0-1F27-97597B026B4D}"/>
              </a:ext>
            </a:extLst>
          </p:cNvPr>
          <p:cNvSpPr>
            <a:spLocks noGrp="1"/>
          </p:cNvSpPr>
          <p:nvPr>
            <p:ph type="ftr" sz="quarter" idx="11"/>
          </p:nvPr>
        </p:nvSpPr>
        <p:spPr/>
        <p:txBody>
          <a:bodyPr/>
          <a:lstStyle/>
          <a:p>
            <a:endParaRPr lang="cs-CZ" dirty="0"/>
          </a:p>
        </p:txBody>
      </p:sp>
      <p:sp>
        <p:nvSpPr>
          <p:cNvPr id="13" name="Zástupný symbol pro číslo snímku 12">
            <a:extLst>
              <a:ext uri="{FF2B5EF4-FFF2-40B4-BE49-F238E27FC236}">
                <a16:creationId xmlns:a16="http://schemas.microsoft.com/office/drawing/2014/main" id="{7DFD97F8-F81C-AF42-656A-019ED6C5746E}"/>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5" name="Nadpis 4">
            <a:extLst>
              <a:ext uri="{FF2B5EF4-FFF2-40B4-BE49-F238E27FC236}">
                <a16:creationId xmlns:a16="http://schemas.microsoft.com/office/drawing/2014/main" id="{91F539E0-C7A4-0AE7-6F63-C867D500C3E5}"/>
              </a:ext>
            </a:extLst>
          </p:cNvPr>
          <p:cNvSpPr>
            <a:spLocks noGrp="1"/>
          </p:cNvSpPr>
          <p:nvPr>
            <p:ph type="title"/>
          </p:nvPr>
        </p:nvSpPr>
        <p:spPr/>
        <p:txBody>
          <a:bodyPr/>
          <a:lstStyle/>
          <a:p>
            <a:r>
              <a:rPr lang="cs-CZ"/>
              <a:t>Kliknutím lze upravit styl.</a:t>
            </a:r>
            <a:endParaRPr lang="cs-CZ" dirty="0"/>
          </a:p>
        </p:txBody>
      </p:sp>
      <p:sp>
        <p:nvSpPr>
          <p:cNvPr id="7" name="Zástupný obsah 2">
            <a:extLst>
              <a:ext uri="{FF2B5EF4-FFF2-40B4-BE49-F238E27FC236}">
                <a16:creationId xmlns:a16="http://schemas.microsoft.com/office/drawing/2014/main" id="{0896FEE9-8A2B-90C3-3BF1-5A89795213F1}"/>
              </a:ext>
            </a:extLst>
          </p:cNvPr>
          <p:cNvSpPr>
            <a:spLocks noGrp="1"/>
          </p:cNvSpPr>
          <p:nvPr>
            <p:ph sz="half" idx="1"/>
          </p:nvPr>
        </p:nvSpPr>
        <p:spPr>
          <a:xfrm>
            <a:off x="838200" y="2212428"/>
            <a:ext cx="5181600" cy="3964535"/>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obsah 3">
            <a:extLst>
              <a:ext uri="{FF2B5EF4-FFF2-40B4-BE49-F238E27FC236}">
                <a16:creationId xmlns:a16="http://schemas.microsoft.com/office/drawing/2014/main" id="{05A476DD-BCA1-A85E-B008-A160ED4C7DE3}"/>
              </a:ext>
            </a:extLst>
          </p:cNvPr>
          <p:cNvSpPr>
            <a:spLocks noGrp="1"/>
          </p:cNvSpPr>
          <p:nvPr>
            <p:ph sz="half" idx="2"/>
          </p:nvPr>
        </p:nvSpPr>
        <p:spPr>
          <a:xfrm>
            <a:off x="6172200" y="2212428"/>
            <a:ext cx="5181600" cy="396453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1677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1177801B-4378-A2FB-7970-2A041DA767FD}"/>
              </a:ext>
            </a:extLst>
          </p:cNvPr>
          <p:cNvSpPr>
            <a:spLocks noGrp="1"/>
          </p:cNvSpPr>
          <p:nvPr>
            <p:ph type="body" idx="1"/>
          </p:nvPr>
        </p:nvSpPr>
        <p:spPr>
          <a:xfrm>
            <a:off x="838200" y="2221282"/>
            <a:ext cx="5157787"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67337E8-05A2-49DC-B2EB-AB77FDDAAC5E}"/>
              </a:ext>
            </a:extLst>
          </p:cNvPr>
          <p:cNvSpPr>
            <a:spLocks noGrp="1"/>
          </p:cNvSpPr>
          <p:nvPr>
            <p:ph sz="half" idx="2"/>
          </p:nvPr>
        </p:nvSpPr>
        <p:spPr>
          <a:xfrm>
            <a:off x="839788" y="2744487"/>
            <a:ext cx="5157787"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text 4">
            <a:extLst>
              <a:ext uri="{FF2B5EF4-FFF2-40B4-BE49-F238E27FC236}">
                <a16:creationId xmlns:a16="http://schemas.microsoft.com/office/drawing/2014/main" id="{00A721B7-8779-B62C-9FD8-0ADA23713551}"/>
              </a:ext>
            </a:extLst>
          </p:cNvPr>
          <p:cNvSpPr>
            <a:spLocks noGrp="1"/>
          </p:cNvSpPr>
          <p:nvPr>
            <p:ph type="body" sz="quarter" idx="3"/>
          </p:nvPr>
        </p:nvSpPr>
        <p:spPr>
          <a:xfrm>
            <a:off x="6170612" y="2221282"/>
            <a:ext cx="5183188"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C071DEB-88CA-8F0F-5AC9-4809DB8FEBBB}"/>
              </a:ext>
            </a:extLst>
          </p:cNvPr>
          <p:cNvSpPr>
            <a:spLocks noGrp="1"/>
          </p:cNvSpPr>
          <p:nvPr>
            <p:ph sz="quarter" idx="4"/>
          </p:nvPr>
        </p:nvSpPr>
        <p:spPr>
          <a:xfrm>
            <a:off x="6172200" y="2744487"/>
            <a:ext cx="5183188"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datum 12">
            <a:extLst>
              <a:ext uri="{FF2B5EF4-FFF2-40B4-BE49-F238E27FC236}">
                <a16:creationId xmlns:a16="http://schemas.microsoft.com/office/drawing/2014/main" id="{7825EE7C-7BE2-D0DB-EA79-ABF44AF06078}"/>
              </a:ext>
            </a:extLst>
          </p:cNvPr>
          <p:cNvSpPr>
            <a:spLocks noGrp="1"/>
          </p:cNvSpPr>
          <p:nvPr>
            <p:ph type="dt" sz="half" idx="10"/>
          </p:nvPr>
        </p:nvSpPr>
        <p:spPr/>
        <p:txBody>
          <a:bodyPr/>
          <a:lstStyle/>
          <a:p>
            <a:r>
              <a:rPr lang="cs-CZ"/>
              <a:t>06.10.2024</a:t>
            </a:r>
            <a:endParaRPr lang="cs-CZ" dirty="0"/>
          </a:p>
        </p:txBody>
      </p:sp>
      <p:sp>
        <p:nvSpPr>
          <p:cNvPr id="14" name="Zástupný symbol pro zápatí 13">
            <a:extLst>
              <a:ext uri="{FF2B5EF4-FFF2-40B4-BE49-F238E27FC236}">
                <a16:creationId xmlns:a16="http://schemas.microsoft.com/office/drawing/2014/main" id="{368B85BF-50C1-7968-58A7-B93500B50D82}"/>
              </a:ext>
            </a:extLst>
          </p:cNvPr>
          <p:cNvSpPr>
            <a:spLocks noGrp="1"/>
          </p:cNvSpPr>
          <p:nvPr>
            <p:ph type="ftr" sz="quarter" idx="11"/>
          </p:nvPr>
        </p:nvSpPr>
        <p:spPr/>
        <p:txBody>
          <a:bodyPr/>
          <a:lstStyle/>
          <a:p>
            <a:endParaRPr lang="cs-CZ" dirty="0"/>
          </a:p>
        </p:txBody>
      </p:sp>
      <p:sp>
        <p:nvSpPr>
          <p:cNvPr id="15" name="Zástupný symbol pro číslo snímku 14">
            <a:extLst>
              <a:ext uri="{FF2B5EF4-FFF2-40B4-BE49-F238E27FC236}">
                <a16:creationId xmlns:a16="http://schemas.microsoft.com/office/drawing/2014/main" id="{669CA748-6A96-8A2E-080B-54E4FE427DF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11" name="Nadpis 10">
            <a:extLst>
              <a:ext uri="{FF2B5EF4-FFF2-40B4-BE49-F238E27FC236}">
                <a16:creationId xmlns:a16="http://schemas.microsoft.com/office/drawing/2014/main" id="{594EE5F4-36CC-24F5-1AFB-5E4122BEF145}"/>
              </a:ext>
            </a:extLst>
          </p:cNvPr>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45271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dokument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numCol="2" spcCol="180000">
            <a:noAutofit/>
          </a:bodyPr>
          <a:lstStyle>
            <a:lvl1pPr marL="457200" indent="-457200">
              <a:spcBef>
                <a:spcPts val="1000"/>
              </a:spcBef>
              <a:buFont typeface="+mj-lt"/>
              <a:buAutoNum type="arabicPeriod"/>
              <a:defRPr sz="2000"/>
            </a:lvl1pPr>
            <a:lvl2pPr marL="914400" indent="-457200">
              <a:spcBef>
                <a:spcPts val="1000"/>
              </a:spcBef>
              <a:buFont typeface="+mj-lt"/>
              <a:buAutoNum type="arabicPeriod"/>
              <a:defRPr sz="2000"/>
            </a:lvl2pPr>
            <a:lvl3pPr marL="579438" indent="0">
              <a:buNone/>
              <a:defRPr/>
            </a:lvl3pPr>
          </a:lstStyle>
          <a:p>
            <a:pPr lvl="0"/>
            <a:r>
              <a:rPr lang="cs-CZ"/>
              <a:t>Po kliknutí můžete upravovat styly textu v předloze.</a:t>
            </a:r>
          </a:p>
          <a:p>
            <a:pPr lvl="1"/>
            <a:r>
              <a:rPr lang="cs-CZ"/>
              <a:t>Druhá úroveň</a:t>
            </a:r>
          </a:p>
        </p:txBody>
      </p:sp>
      <p:sp>
        <p:nvSpPr>
          <p:cNvPr id="10" name="Zástupný symbol pro datum 9">
            <a:extLst>
              <a:ext uri="{FF2B5EF4-FFF2-40B4-BE49-F238E27FC236}">
                <a16:creationId xmlns:a16="http://schemas.microsoft.com/office/drawing/2014/main" id="{F7414C12-E88B-86D4-1E04-E2602722F204}"/>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1843905-A76A-229E-18CE-68C69B96CD43}"/>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F73C651-2D79-5C40-42B6-F1E1FA63EE90}"/>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618CF19B-B0B5-0B38-A6B3-942D696EC714}"/>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426094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ávěrečný slide">
    <p:spTree>
      <p:nvGrpSpPr>
        <p:cNvPr id="1" name=""/>
        <p:cNvGrpSpPr/>
        <p:nvPr/>
      </p:nvGrpSpPr>
      <p:grpSpPr>
        <a:xfrm>
          <a:off x="0" y="0"/>
          <a:ext cx="0" cy="0"/>
          <a:chOff x="0" y="0"/>
          <a:chExt cx="0" cy="0"/>
        </a:xfrm>
      </p:grpSpPr>
      <p:pic>
        <p:nvPicPr>
          <p:cNvPr id="5" name="Picture 12" descr="A circular red and black logo&#10;&#10;Description automatically generated">
            <a:extLst>
              <a:ext uri="{FF2B5EF4-FFF2-40B4-BE49-F238E27FC236}">
                <a16:creationId xmlns:a16="http://schemas.microsoft.com/office/drawing/2014/main" id="{83DDAF44-481B-B754-F2A1-0307CC391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728" y="807015"/>
            <a:ext cx="2174543" cy="2174543"/>
          </a:xfrm>
          <a:prstGeom prst="rect">
            <a:avLst/>
          </a:prstGeom>
        </p:spPr>
      </p:pic>
      <p:sp>
        <p:nvSpPr>
          <p:cNvPr id="7" name="Zástupný text 6">
            <a:extLst>
              <a:ext uri="{FF2B5EF4-FFF2-40B4-BE49-F238E27FC236}">
                <a16:creationId xmlns:a16="http://schemas.microsoft.com/office/drawing/2014/main" id="{91C59178-D929-BC6D-5554-AD2F448649B3}"/>
              </a:ext>
            </a:extLst>
          </p:cNvPr>
          <p:cNvSpPr>
            <a:spLocks noGrp="1"/>
          </p:cNvSpPr>
          <p:nvPr>
            <p:ph type="body" sz="quarter" idx="13"/>
          </p:nvPr>
        </p:nvSpPr>
        <p:spPr>
          <a:xfrm>
            <a:off x="3008194" y="3284226"/>
            <a:ext cx="6175612" cy="2002149"/>
          </a:xfrm>
          <a:prstGeom prst="rect">
            <a:avLst/>
          </a:prstGeom>
        </p:spPr>
        <p:txBody>
          <a:bodyPr>
            <a:noAutofit/>
          </a:bodyPr>
          <a:lstStyle>
            <a:lvl1pPr marL="0" indent="0" algn="ctr">
              <a:lnSpc>
                <a:spcPct val="100000"/>
              </a:lnSpc>
              <a:buNone/>
              <a:defRPr sz="5400" b="1">
                <a:solidFill>
                  <a:schemeClr val="tx2"/>
                </a:solidFill>
                <a:latin typeface="+mj-lt"/>
              </a:defRPr>
            </a:lvl1pPr>
          </a:lstStyle>
          <a:p>
            <a:pPr lvl="0"/>
            <a:r>
              <a:rPr lang="cs-CZ"/>
              <a:t>Po kliknutí můžete upravovat styly textu v předloze.</a:t>
            </a:r>
          </a:p>
        </p:txBody>
      </p:sp>
      <p:pic>
        <p:nvPicPr>
          <p:cNvPr id="8" name="Picture 8" descr="A black and red pattern with squares and circles&#10;&#10;Description automatically generated">
            <a:extLst>
              <a:ext uri="{FF2B5EF4-FFF2-40B4-BE49-F238E27FC236}">
                <a16:creationId xmlns:a16="http://schemas.microsoft.com/office/drawing/2014/main" id="{3DCFAC5B-3301-6D0C-644B-CE444DF2C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048" y="5973166"/>
            <a:ext cx="1996751" cy="884834"/>
          </a:xfrm>
          <a:prstGeom prst="rect">
            <a:avLst/>
          </a:prstGeom>
        </p:spPr>
      </p:pic>
      <p:sp>
        <p:nvSpPr>
          <p:cNvPr id="12" name="Zástupný text 11">
            <a:extLst>
              <a:ext uri="{FF2B5EF4-FFF2-40B4-BE49-F238E27FC236}">
                <a16:creationId xmlns:a16="http://schemas.microsoft.com/office/drawing/2014/main" id="{B2DED986-CB74-E37C-7EFE-811753E89C1A}"/>
              </a:ext>
            </a:extLst>
          </p:cNvPr>
          <p:cNvSpPr>
            <a:spLocks noGrp="1"/>
          </p:cNvSpPr>
          <p:nvPr>
            <p:ph type="body" sz="quarter" idx="14" hasCustomPrompt="1"/>
          </p:nvPr>
        </p:nvSpPr>
        <p:spPr>
          <a:xfrm>
            <a:off x="9356723" y="4734734"/>
            <a:ext cx="1997075" cy="621774"/>
          </a:xfrm>
          <a:prstGeom prst="rect">
            <a:avLst/>
          </a:prstGeom>
        </p:spPr>
        <p:txBody>
          <a:bodyPr lIns="90000" tIns="46800" rIns="90000" bIns="46800" anchor="b" anchorCtr="0">
            <a:spAutoFit/>
          </a:bodyPr>
          <a:lstStyle>
            <a:lvl1pPr marL="0" indent="0">
              <a:lnSpc>
                <a:spcPct val="100000"/>
              </a:lnSpc>
              <a:spcBef>
                <a:spcPts val="0"/>
              </a:spcBef>
              <a:buNone/>
              <a:defRPr sz="1100" b="1">
                <a:solidFill>
                  <a:schemeClr val="tx2"/>
                </a:solidFill>
              </a:defRPr>
            </a:lvl1pPr>
            <a:lvl2pPr marL="0" indent="0">
              <a:lnSpc>
                <a:spcPct val="100000"/>
              </a:lnSpc>
              <a:spcBef>
                <a:spcPts val="0"/>
              </a:spcBef>
              <a:buNone/>
              <a:defRPr sz="1100">
                <a:solidFill>
                  <a:schemeClr val="tx1"/>
                </a:solidFill>
              </a:defRPr>
            </a:lvl2pPr>
          </a:lstStyle>
          <a:p>
            <a:pPr lvl="0"/>
            <a:r>
              <a:rPr lang="cs-CZ" dirty="0"/>
              <a:t>Name</a:t>
            </a:r>
          </a:p>
          <a:p>
            <a:pPr lvl="1"/>
            <a:endParaRPr lang="cs-CZ" dirty="0"/>
          </a:p>
          <a:p>
            <a:pPr lvl="1"/>
            <a:r>
              <a:rPr lang="cs-CZ" dirty="0"/>
              <a:t>Job </a:t>
            </a:r>
            <a:r>
              <a:rPr lang="cs-CZ" dirty="0" err="1"/>
              <a:t>Title</a:t>
            </a:r>
            <a:endParaRPr lang="cs-CZ" dirty="0"/>
          </a:p>
        </p:txBody>
      </p:sp>
      <p:pic>
        <p:nvPicPr>
          <p:cNvPr id="6" name="Graphic 6">
            <a:hlinkClick r:id="rId4" action="ppaction://hlinksldjump"/>
            <a:extLst>
              <a:ext uri="{FF2B5EF4-FFF2-40B4-BE49-F238E27FC236}">
                <a16:creationId xmlns:a16="http://schemas.microsoft.com/office/drawing/2014/main" id="{0E64EF1F-E793-9457-C8A4-495F0C6928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71073" y="5468768"/>
            <a:ext cx="1968377" cy="392138"/>
          </a:xfrm>
          <a:prstGeom prst="rect">
            <a:avLst/>
          </a:prstGeom>
        </p:spPr>
      </p:pic>
    </p:spTree>
    <p:extLst>
      <p:ext uri="{BB962C8B-B14F-4D97-AF65-F5344CB8AC3E}">
        <p14:creationId xmlns:p14="http://schemas.microsoft.com/office/powerpoint/2010/main" val="378292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9" name="Zástupný symbol pro datum 8">
            <a:extLst>
              <a:ext uri="{FF2B5EF4-FFF2-40B4-BE49-F238E27FC236}">
                <a16:creationId xmlns:a16="http://schemas.microsoft.com/office/drawing/2014/main" id="{6AD1BD68-71DB-87B2-E75A-12878FB42C7E}"/>
              </a:ext>
            </a:extLst>
          </p:cNvPr>
          <p:cNvSpPr>
            <a:spLocks noGrp="1"/>
          </p:cNvSpPr>
          <p:nvPr>
            <p:ph type="dt" sz="half" idx="10"/>
          </p:nvPr>
        </p:nvSpPr>
        <p:spPr/>
        <p:txBody>
          <a:bodyPr/>
          <a:lstStyle/>
          <a:p>
            <a:r>
              <a:rPr lang="cs-CZ"/>
              <a:t>06.10.2024</a:t>
            </a:r>
            <a:endParaRPr lang="cs-CZ" dirty="0"/>
          </a:p>
        </p:txBody>
      </p:sp>
      <p:sp>
        <p:nvSpPr>
          <p:cNvPr id="10" name="Zástupný symbol pro zápatí 9">
            <a:extLst>
              <a:ext uri="{FF2B5EF4-FFF2-40B4-BE49-F238E27FC236}">
                <a16:creationId xmlns:a16="http://schemas.microsoft.com/office/drawing/2014/main" id="{A8A5B0FF-B787-2AEE-7C85-57CADFAAB1EC}"/>
              </a:ext>
            </a:extLst>
          </p:cNvPr>
          <p:cNvSpPr>
            <a:spLocks noGrp="1"/>
          </p:cNvSpPr>
          <p:nvPr>
            <p:ph type="ftr" sz="quarter" idx="11"/>
          </p:nvPr>
        </p:nvSpPr>
        <p:spPr/>
        <p:txBody>
          <a:bodyPr/>
          <a:lstStyle/>
          <a:p>
            <a:endParaRPr lang="cs-CZ" dirty="0"/>
          </a:p>
        </p:txBody>
      </p:sp>
      <p:sp>
        <p:nvSpPr>
          <p:cNvPr id="11" name="Zástupný symbol pro číslo snímku 10">
            <a:extLst>
              <a:ext uri="{FF2B5EF4-FFF2-40B4-BE49-F238E27FC236}">
                <a16:creationId xmlns:a16="http://schemas.microsoft.com/office/drawing/2014/main" id="{9E4DBE5C-B917-8448-3981-B8805D735FB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C3D61656-EB1C-A690-B13A-B59195CB6BE2}"/>
              </a:ext>
            </a:extLst>
          </p:cNvPr>
          <p:cNvSpPr>
            <a:spLocks noGrp="1"/>
          </p:cNvSpPr>
          <p:nvPr>
            <p:ph type="title" hasCustomPrompt="1"/>
          </p:nvPr>
        </p:nvSpPr>
        <p:spPr/>
        <p:txBody>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Tree>
    <p:extLst>
      <p:ext uri="{BB962C8B-B14F-4D97-AF65-F5344CB8AC3E}">
        <p14:creationId xmlns:p14="http://schemas.microsoft.com/office/powerpoint/2010/main" val="298743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AB5A5222-D23D-5C8C-8D7E-0905036AC1CB}"/>
              </a:ext>
            </a:extLst>
          </p:cNvPr>
          <p:cNvSpPr>
            <a:spLocks noGrp="1"/>
          </p:cNvSpPr>
          <p:nvPr>
            <p:ph type="dt" sz="half" idx="10"/>
          </p:nvPr>
        </p:nvSpPr>
        <p:spPr/>
        <p:txBody>
          <a:bodyPr/>
          <a:lstStyle/>
          <a:p>
            <a:r>
              <a:rPr lang="cs-CZ"/>
              <a:t>06.10.2024</a:t>
            </a:r>
            <a:endParaRPr lang="cs-CZ" dirty="0"/>
          </a:p>
        </p:txBody>
      </p:sp>
      <p:sp>
        <p:nvSpPr>
          <p:cNvPr id="9" name="Zástupný symbol pro zápatí 8">
            <a:extLst>
              <a:ext uri="{FF2B5EF4-FFF2-40B4-BE49-F238E27FC236}">
                <a16:creationId xmlns:a16="http://schemas.microsoft.com/office/drawing/2014/main" id="{F172D70B-9C2B-78BF-DC47-D8EC4D00CD98}"/>
              </a:ext>
            </a:extLst>
          </p:cNvPr>
          <p:cNvSpPr>
            <a:spLocks noGrp="1"/>
          </p:cNvSpPr>
          <p:nvPr>
            <p:ph type="ftr" sz="quarter" idx="11"/>
          </p:nvPr>
        </p:nvSpPr>
        <p:spPr/>
        <p:txBody>
          <a:bodyPr/>
          <a:lstStyle/>
          <a:p>
            <a:endParaRPr lang="cs-CZ" dirty="0"/>
          </a:p>
        </p:txBody>
      </p:sp>
      <p:sp>
        <p:nvSpPr>
          <p:cNvPr id="10" name="Zástupný symbol pro číslo snímku 9">
            <a:extLst>
              <a:ext uri="{FF2B5EF4-FFF2-40B4-BE49-F238E27FC236}">
                <a16:creationId xmlns:a16="http://schemas.microsoft.com/office/drawing/2014/main" id="{C675E202-95C3-3DB9-CDCD-5CAC3BEA5FD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Tree>
    <p:extLst>
      <p:ext uri="{BB962C8B-B14F-4D97-AF65-F5344CB8AC3E}">
        <p14:creationId xmlns:p14="http://schemas.microsoft.com/office/powerpoint/2010/main" val="307614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s pozadím">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07C3C0-6472-E03D-9591-8BF56D3E23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b="41124"/>
          <a:stretch/>
        </p:blipFill>
        <p:spPr>
          <a:xfrm>
            <a:off x="1284" y="0"/>
            <a:ext cx="12190716" cy="4939200"/>
          </a:xfrm>
          <a:prstGeom prst="rect">
            <a:avLst/>
          </a:prstGeom>
          <a:solidFill>
            <a:schemeClr val="tx2"/>
          </a:solidFill>
        </p:spPr>
      </p:pic>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3"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2" name="Obrázek 1" descr="Obsah obrázku snímek obrazovky, Elektricky modrá, Písmo, Výrazná modrá&#10;&#10;Popis byl vytvořen automaticky">
            <a:extLst>
              <a:ext uri="{FF2B5EF4-FFF2-40B4-BE49-F238E27FC236}">
                <a16:creationId xmlns:a16="http://schemas.microsoft.com/office/drawing/2014/main" id="{FAD4AC86-F71E-9A8F-9E11-E2057F05AC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4" name="Obrázek 3" descr="Obsah obrázku Písmo, text, logo, Grafika&#10;&#10;Popis byl vytvořen automaticky">
            <a:extLst>
              <a:ext uri="{FF2B5EF4-FFF2-40B4-BE49-F238E27FC236}">
                <a16:creationId xmlns:a16="http://schemas.microsoft.com/office/drawing/2014/main" id="{3972A5C3-0D31-D33E-D302-3816FF50B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5" name="Obrázek 4" descr="Obsah obrázku text, Písmo, logo, Grafika&#10;&#10;Popis byl vytvořen automaticky">
            <a:extLst>
              <a:ext uri="{FF2B5EF4-FFF2-40B4-BE49-F238E27FC236}">
                <a16:creationId xmlns:a16="http://schemas.microsoft.com/office/drawing/2014/main" id="{631DBE74-2E66-5CAA-408F-B2865124BE4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25608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detailní">
    <p:spTree>
      <p:nvGrpSpPr>
        <p:cNvPr id="1" name=""/>
        <p:cNvGrpSpPr/>
        <p:nvPr/>
      </p:nvGrpSpPr>
      <p:grpSpPr>
        <a:xfrm>
          <a:off x="0" y="0"/>
          <a:ext cx="0" cy="0"/>
          <a:chOff x="0" y="0"/>
          <a:chExt cx="0" cy="0"/>
        </a:xfrm>
      </p:grpSpPr>
      <p:sp>
        <p:nvSpPr>
          <p:cNvPr id="12" name="Zástupný symbol obrázku 10">
            <a:extLst>
              <a:ext uri="{FF2B5EF4-FFF2-40B4-BE49-F238E27FC236}">
                <a16:creationId xmlns:a16="http://schemas.microsoft.com/office/drawing/2014/main" id="{E679D543-9435-D1EB-C7A4-B81173A28C9B}"/>
              </a:ext>
            </a:extLst>
          </p:cNvPr>
          <p:cNvSpPr>
            <a:spLocks noGrp="1"/>
          </p:cNvSpPr>
          <p:nvPr>
            <p:ph type="pic" sz="quarter" idx="16"/>
          </p:nvPr>
        </p:nvSpPr>
        <p:spPr>
          <a:xfrm>
            <a:off x="6983153" y="0"/>
            <a:ext cx="5208847"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pic>
        <p:nvPicPr>
          <p:cNvPr id="34" name="object 5">
            <a:extLst>
              <a:ext uri="{FF2B5EF4-FFF2-40B4-BE49-F238E27FC236}">
                <a16:creationId xmlns:a16="http://schemas.microsoft.com/office/drawing/2014/main" id="{E2A84DE8-2E9A-AA09-CD09-69FE963B78BF}"/>
              </a:ext>
            </a:extLst>
          </p:cNvPr>
          <p:cNvPicPr>
            <a:picLocks noChangeAspect="1"/>
          </p:cNvPicPr>
          <p:nvPr userDrawn="1"/>
        </p:nvPicPr>
        <p:blipFill>
          <a:blip r:embed="rId2" cstate="print"/>
          <a:stretch>
            <a:fillRect/>
          </a:stretch>
        </p:blipFill>
        <p:spPr>
          <a:xfrm>
            <a:off x="0" y="2489769"/>
            <a:ext cx="851909" cy="2271505"/>
          </a:xfrm>
          <a:prstGeom prst="rect">
            <a:avLst/>
          </a:prstGeom>
        </p:spPr>
      </p:pic>
      <p:pic>
        <p:nvPicPr>
          <p:cNvPr id="35" name="object 5">
            <a:extLst>
              <a:ext uri="{FF2B5EF4-FFF2-40B4-BE49-F238E27FC236}">
                <a16:creationId xmlns:a16="http://schemas.microsoft.com/office/drawing/2014/main" id="{C389887F-833B-0C0C-3DB7-0987241132A7}"/>
              </a:ext>
            </a:extLst>
          </p:cNvPr>
          <p:cNvPicPr>
            <a:picLocks noChangeAspect="1"/>
          </p:cNvPicPr>
          <p:nvPr userDrawn="1"/>
        </p:nvPicPr>
        <p:blipFill>
          <a:blip r:embed="rId2" cstate="print"/>
          <a:stretch>
            <a:fillRect/>
          </a:stretch>
        </p:blipFill>
        <p:spPr>
          <a:xfrm>
            <a:off x="0" y="2489770"/>
            <a:ext cx="851909" cy="2271505"/>
          </a:xfrm>
          <a:prstGeom prst="rect">
            <a:avLst/>
          </a:prstGeom>
        </p:spPr>
      </p:pic>
      <p:sp>
        <p:nvSpPr>
          <p:cNvPr id="7" name="Zástupný text 2">
            <a:extLst>
              <a:ext uri="{FF2B5EF4-FFF2-40B4-BE49-F238E27FC236}">
                <a16:creationId xmlns:a16="http://schemas.microsoft.com/office/drawing/2014/main" id="{BA00DAD5-C5EC-EE9E-7DD7-587D3F17E03A}"/>
              </a:ext>
            </a:extLst>
          </p:cNvPr>
          <p:cNvSpPr>
            <a:spLocks noGrp="1"/>
          </p:cNvSpPr>
          <p:nvPr>
            <p:ph type="body" sz="quarter" idx="18" hasCustomPrompt="1"/>
          </p:nvPr>
        </p:nvSpPr>
        <p:spPr>
          <a:xfrm>
            <a:off x="1023663" y="2403764"/>
            <a:ext cx="5237437" cy="2452254"/>
          </a:xfrm>
          <a:prstGeom prst="rect">
            <a:avLst/>
          </a:prstGeom>
        </p:spPr>
        <p:txBody>
          <a:bodyPr lIns="90000" tIns="0" rIns="0" bIns="0" anchor="ctr">
            <a:noAutofit/>
          </a:bodyPr>
          <a:lstStyle>
            <a:lvl1pPr marL="0" indent="0">
              <a:lnSpc>
                <a:spcPct val="100000"/>
              </a:lnSpc>
              <a:spcBef>
                <a:spcPts val="0"/>
              </a:spcBef>
              <a:spcAft>
                <a:spcPts val="0"/>
              </a:spcAft>
              <a:buNone/>
              <a:defRPr sz="3600" b="1">
                <a:solidFill>
                  <a:schemeClr val="tx2"/>
                </a:solidFill>
              </a:defRPr>
            </a:lvl1pPr>
            <a:lvl2pPr marL="0" indent="0">
              <a:lnSpc>
                <a:spcPct val="100000"/>
              </a:lnSpc>
              <a:spcBef>
                <a:spcPts val="1200"/>
              </a:spcBef>
              <a:spcAft>
                <a:spcPts val="1800"/>
              </a:spcAft>
              <a:buNone/>
              <a:defRPr sz="1800" b="1">
                <a:solidFill>
                  <a:schemeClr val="accent1"/>
                </a:solidFill>
              </a:defRPr>
            </a:lvl2pPr>
            <a:lvl3pPr marL="0" indent="0">
              <a:lnSpc>
                <a:spcPct val="114000"/>
              </a:lnSpc>
              <a:spcBef>
                <a:spcPts val="0"/>
              </a:spcBef>
              <a:spcAft>
                <a:spcPts val="0"/>
              </a:spcAft>
              <a:buNone/>
              <a:defRPr sz="1600"/>
            </a:lvl3pPr>
          </a:lstStyle>
          <a:p>
            <a:pPr lvl="0"/>
            <a:r>
              <a:rPr lang="cs-CZ" dirty="0" err="1"/>
              <a:t>Title</a:t>
            </a:r>
            <a:endParaRPr lang="cs-CZ" dirty="0"/>
          </a:p>
          <a:p>
            <a:pPr lvl="1"/>
            <a:r>
              <a:rPr lang="cs-CZ" dirty="0"/>
              <a:t>Level 2 (</a:t>
            </a:r>
            <a:r>
              <a:rPr lang="cs-CZ" dirty="0" err="1"/>
              <a:t>subtitle</a:t>
            </a:r>
            <a:r>
              <a:rPr lang="cs-CZ" dirty="0"/>
              <a:t>)</a:t>
            </a:r>
          </a:p>
          <a:p>
            <a:pPr lvl="2"/>
            <a:r>
              <a:rPr lang="cs-CZ" dirty="0"/>
              <a:t>Level 3 (</a:t>
            </a:r>
            <a:r>
              <a:rPr lang="cs-CZ" dirty="0" err="1"/>
              <a:t>name</a:t>
            </a:r>
            <a:r>
              <a:rPr lang="cs-CZ" dirty="0"/>
              <a:t>/</a:t>
            </a:r>
            <a:r>
              <a:rPr lang="cs-CZ" dirty="0" err="1"/>
              <a:t>date</a:t>
            </a:r>
            <a:r>
              <a:rPr lang="cs-CZ" dirty="0"/>
              <a:t>)</a:t>
            </a:r>
          </a:p>
        </p:txBody>
      </p:sp>
      <p:pic>
        <p:nvPicPr>
          <p:cNvPr id="2" name="Grafický objekt 1">
            <a:extLst>
              <a:ext uri="{FF2B5EF4-FFF2-40B4-BE49-F238E27FC236}">
                <a16:creationId xmlns:a16="http://schemas.microsoft.com/office/drawing/2014/main" id="{EC76DD39-699B-695A-4B5D-7E0AAEDDC75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0432" y="282845"/>
            <a:ext cx="3404735" cy="1435102"/>
          </a:xfrm>
          <a:prstGeom prst="rect">
            <a:avLst/>
          </a:prstGeom>
        </p:spPr>
      </p:pic>
    </p:spTree>
    <p:extLst>
      <p:ext uri="{BB962C8B-B14F-4D97-AF65-F5344CB8AC3E}">
        <p14:creationId xmlns:p14="http://schemas.microsoft.com/office/powerpoint/2010/main" val="276311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10" name="Zástupný symbol pro datum 9">
            <a:extLst>
              <a:ext uri="{FF2B5EF4-FFF2-40B4-BE49-F238E27FC236}">
                <a16:creationId xmlns:a16="http://schemas.microsoft.com/office/drawing/2014/main" id="{CE508660-CE8B-661A-E165-C4FD3F9908EE}"/>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DC03DFB-550E-9950-D2A6-53E409BCF7B6}"/>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0C21FC6-5D7A-7AC6-CA4E-DED8018BD8BF}"/>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4A95A25F-F02F-8269-8142-EA5F6126AC35}"/>
              </a:ext>
            </a:extLst>
          </p:cNvPr>
          <p:cNvSpPr>
            <a:spLocks noGrp="1"/>
          </p:cNvSpPr>
          <p:nvPr>
            <p:ph type="title"/>
          </p:nvPr>
        </p:nvSpPr>
        <p:spPr/>
        <p:txBody>
          <a:bodyPr/>
          <a:lstStyle/>
          <a:p>
            <a:r>
              <a:rPr lang="cs-CZ"/>
              <a:t>Kliknutím lze upravit styl.</a:t>
            </a:r>
          </a:p>
        </p:txBody>
      </p:sp>
      <p:sp>
        <p:nvSpPr>
          <p:cNvPr id="14" name="Zástupný obsah 12">
            <a:extLst>
              <a:ext uri="{FF2B5EF4-FFF2-40B4-BE49-F238E27FC236}">
                <a16:creationId xmlns:a16="http://schemas.microsoft.com/office/drawing/2014/main" id="{D7161A02-876A-9505-3BBC-7C16D7C1AA5F}"/>
              </a:ext>
            </a:extLst>
          </p:cNvPr>
          <p:cNvSpPr>
            <a:spLocks noGrp="1"/>
          </p:cNvSpPr>
          <p:nvPr>
            <p:ph sz="quarter" idx="13"/>
          </p:nvPr>
        </p:nvSpPr>
        <p:spPr>
          <a:xfrm>
            <a:off x="838200" y="2212429"/>
            <a:ext cx="10515600"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2638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a obrázek">
    <p:spTree>
      <p:nvGrpSpPr>
        <p:cNvPr id="1" name=""/>
        <p:cNvGrpSpPr/>
        <p:nvPr/>
      </p:nvGrpSpPr>
      <p:grpSpPr>
        <a:xfrm>
          <a:off x="0" y="0"/>
          <a:ext cx="0" cy="0"/>
          <a:chOff x="0" y="0"/>
          <a:chExt cx="0" cy="0"/>
        </a:xfrm>
      </p:grpSpPr>
      <p:sp>
        <p:nvSpPr>
          <p:cNvPr id="7" name="Zástupný symbol obrázku 10">
            <a:extLst>
              <a:ext uri="{FF2B5EF4-FFF2-40B4-BE49-F238E27FC236}">
                <a16:creationId xmlns:a16="http://schemas.microsoft.com/office/drawing/2014/main" id="{52DD3B65-2E98-979E-257A-930671D9F466}"/>
              </a:ext>
            </a:extLst>
          </p:cNvPr>
          <p:cNvSpPr>
            <a:spLocks noGrp="1"/>
          </p:cNvSpPr>
          <p:nvPr>
            <p:ph type="pic" sz="quarter" idx="16"/>
          </p:nvPr>
        </p:nvSpPr>
        <p:spPr>
          <a:xfrm>
            <a:off x="-1" y="-1"/>
            <a:ext cx="4844955"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sp>
        <p:nvSpPr>
          <p:cNvPr id="10" name="Zástupný symbol pro datum 9">
            <a:extLst>
              <a:ext uri="{FF2B5EF4-FFF2-40B4-BE49-F238E27FC236}">
                <a16:creationId xmlns:a16="http://schemas.microsoft.com/office/drawing/2014/main" id="{9F0C2ABC-CC43-17AB-0104-6954B7A40C81}"/>
              </a:ext>
            </a:extLst>
          </p:cNvPr>
          <p:cNvSpPr>
            <a:spLocks noGrp="1"/>
          </p:cNvSpPr>
          <p:nvPr>
            <p:ph type="dt" sz="half" idx="17"/>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877017D7-CDF5-A943-CE98-B294DE548732}"/>
              </a:ext>
            </a:extLst>
          </p:cNvPr>
          <p:cNvSpPr>
            <a:spLocks noGrp="1"/>
          </p:cNvSpPr>
          <p:nvPr>
            <p:ph type="ftr" sz="quarter" idx="18"/>
          </p:nvPr>
        </p:nvSpPr>
        <p:spPr>
          <a:xfrm>
            <a:off x="5213446" y="6459484"/>
            <a:ext cx="4114800" cy="174660"/>
          </a:xfrm>
        </p:spPr>
        <p:txBody>
          <a:bodyPr/>
          <a:lstStyle/>
          <a:p>
            <a:endParaRPr lang="cs-CZ" dirty="0"/>
          </a:p>
        </p:txBody>
      </p:sp>
      <p:sp>
        <p:nvSpPr>
          <p:cNvPr id="13" name="Zástupný symbol pro číslo snímku 12">
            <a:extLst>
              <a:ext uri="{FF2B5EF4-FFF2-40B4-BE49-F238E27FC236}">
                <a16:creationId xmlns:a16="http://schemas.microsoft.com/office/drawing/2014/main" id="{EB20A5CB-336C-6312-4E22-E267FB9815E6}"/>
              </a:ext>
            </a:extLst>
          </p:cNvPr>
          <p:cNvSpPr>
            <a:spLocks noGrp="1"/>
          </p:cNvSpPr>
          <p:nvPr>
            <p:ph type="sldNum" sz="quarter" idx="19"/>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4BD12223-C07C-4A7F-57C6-8457BC9074D0}"/>
              </a:ext>
            </a:extLst>
          </p:cNvPr>
          <p:cNvSpPr>
            <a:spLocks noGrp="1"/>
          </p:cNvSpPr>
          <p:nvPr>
            <p:ph type="title"/>
          </p:nvPr>
        </p:nvSpPr>
        <p:spPr>
          <a:xfrm>
            <a:off x="5213444" y="1036717"/>
            <a:ext cx="6140355" cy="992057"/>
          </a:xfrm>
        </p:spPr>
        <p:txBody>
          <a:bodyPr/>
          <a:lstStyle/>
          <a:p>
            <a:r>
              <a:rPr lang="cs-CZ"/>
              <a:t>Kliknutím lze upravit styl.</a:t>
            </a:r>
            <a:endParaRPr lang="cs-CZ" dirty="0"/>
          </a:p>
        </p:txBody>
      </p:sp>
      <p:sp>
        <p:nvSpPr>
          <p:cNvPr id="6" name="Zástupný obsah 12">
            <a:extLst>
              <a:ext uri="{FF2B5EF4-FFF2-40B4-BE49-F238E27FC236}">
                <a16:creationId xmlns:a16="http://schemas.microsoft.com/office/drawing/2014/main" id="{B88CBFF7-77B9-8938-C427-DAFF49AFE8EF}"/>
              </a:ext>
            </a:extLst>
          </p:cNvPr>
          <p:cNvSpPr>
            <a:spLocks noGrp="1"/>
          </p:cNvSpPr>
          <p:nvPr>
            <p:ph sz="quarter" idx="13"/>
          </p:nvPr>
        </p:nvSpPr>
        <p:spPr>
          <a:xfrm>
            <a:off x="5213442" y="2212429"/>
            <a:ext cx="6140357"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192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obsah s pozadím">
    <p:spTree>
      <p:nvGrpSpPr>
        <p:cNvPr id="1" name=""/>
        <p:cNvGrpSpPr/>
        <p:nvPr/>
      </p:nvGrpSpPr>
      <p:grpSpPr>
        <a:xfrm>
          <a:off x="0" y="0"/>
          <a:ext cx="0" cy="0"/>
          <a:chOff x="0" y="0"/>
          <a:chExt cx="0" cy="0"/>
        </a:xfrm>
      </p:grpSpPr>
      <p:pic>
        <p:nvPicPr>
          <p:cNvPr id="7" name="Obrázek 6" descr="Obsah obrázku budova, venku, okno, kov&#10;&#10;Popis byl vytvořen automaticky">
            <a:extLst>
              <a:ext uri="{FF2B5EF4-FFF2-40B4-BE49-F238E27FC236}">
                <a16:creationId xmlns:a16="http://schemas.microsoft.com/office/drawing/2014/main" id="{6E7B9683-0DD8-D2D5-4CA2-33498A112F5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a:lstStyle>
            <a:lvl1pPr>
              <a:buClr>
                <a:schemeClr val="bg1"/>
              </a:buClr>
              <a:defRPr lang="cs-CZ" dirty="0">
                <a:solidFill>
                  <a:schemeClr val="bg1"/>
                </a:solidFill>
              </a:defRPr>
            </a:lvl1pPr>
            <a:lvl2pPr>
              <a:buClr>
                <a:schemeClr val="bg1"/>
              </a:buClr>
              <a:defRPr lang="cs-CZ" dirty="0">
                <a:solidFill>
                  <a:schemeClr val="bg1"/>
                </a:solidFill>
              </a:defRPr>
            </a:lvl2pPr>
            <a:lvl3pPr>
              <a:defRPr lang="cs-CZ" dirty="0">
                <a:solidFill>
                  <a:schemeClr val="bg1"/>
                </a:solidFill>
              </a:defRPr>
            </a:lvl3pPr>
            <a:lvl4pPr>
              <a:defRPr lang="cs-CZ" dirty="0">
                <a:solidFill>
                  <a:schemeClr val="bg1"/>
                </a:solidFill>
              </a:defRPr>
            </a:lvl4pPr>
            <a:lvl5pPr>
              <a:defRPr lang="cs-CZ" dirty="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datum 11">
            <a:extLst>
              <a:ext uri="{FF2B5EF4-FFF2-40B4-BE49-F238E27FC236}">
                <a16:creationId xmlns:a16="http://schemas.microsoft.com/office/drawing/2014/main" id="{DF13B1EA-6A1B-A69F-C5AD-FE5E74B30A7E}"/>
              </a:ext>
            </a:extLst>
          </p:cNvPr>
          <p:cNvSpPr>
            <a:spLocks noGrp="1"/>
          </p:cNvSpPr>
          <p:nvPr>
            <p:ph type="dt" sz="half" idx="10"/>
          </p:nvPr>
        </p:nvSpPr>
        <p:spPr/>
        <p:txBody>
          <a:bodyPr/>
          <a:lstStyle>
            <a:lvl1pPr>
              <a:defRPr>
                <a:solidFill>
                  <a:schemeClr val="bg1"/>
                </a:solidFill>
              </a:defRPr>
            </a:lvl1pPr>
          </a:lstStyle>
          <a:p>
            <a:r>
              <a:rPr lang="cs-CZ"/>
              <a:t>06.10.2024</a:t>
            </a:r>
            <a:endParaRPr lang="cs-CZ" dirty="0"/>
          </a:p>
        </p:txBody>
      </p:sp>
      <p:sp>
        <p:nvSpPr>
          <p:cNvPr id="13" name="Zástupný symbol pro zápatí 12">
            <a:extLst>
              <a:ext uri="{FF2B5EF4-FFF2-40B4-BE49-F238E27FC236}">
                <a16:creationId xmlns:a16="http://schemas.microsoft.com/office/drawing/2014/main" id="{9DBC1571-6985-29E1-22BA-D5FDCF54C027}"/>
              </a:ext>
            </a:extLst>
          </p:cNvPr>
          <p:cNvSpPr>
            <a:spLocks noGrp="1"/>
          </p:cNvSpPr>
          <p:nvPr>
            <p:ph type="ftr" sz="quarter" idx="11"/>
          </p:nvPr>
        </p:nvSpPr>
        <p:spPr/>
        <p:txBody>
          <a:bodyPr/>
          <a:lstStyle>
            <a:lvl1pPr>
              <a:defRPr>
                <a:solidFill>
                  <a:schemeClr val="bg1"/>
                </a:solidFill>
              </a:defRPr>
            </a:lvl1pPr>
          </a:lstStyle>
          <a:p>
            <a:endParaRPr lang="cs-CZ" dirty="0"/>
          </a:p>
        </p:txBody>
      </p:sp>
      <p:sp>
        <p:nvSpPr>
          <p:cNvPr id="14" name="Zástupný symbol pro číslo snímku 13">
            <a:extLst>
              <a:ext uri="{FF2B5EF4-FFF2-40B4-BE49-F238E27FC236}">
                <a16:creationId xmlns:a16="http://schemas.microsoft.com/office/drawing/2014/main" id="{62B0242F-09AF-4920-3955-22A7629F85B6}"/>
              </a:ext>
            </a:extLst>
          </p:cNvPr>
          <p:cNvSpPr>
            <a:spLocks noGrp="1"/>
          </p:cNvSpPr>
          <p:nvPr>
            <p:ph type="sldNum" sz="quarter" idx="12"/>
          </p:nvPr>
        </p:nvSpPr>
        <p:spPr/>
        <p:txBody>
          <a:bodyPr/>
          <a:lstStyle>
            <a:lvl1pPr>
              <a:defRPr>
                <a:solidFill>
                  <a:schemeClr val="bg1"/>
                </a:solidFill>
              </a:defRPr>
            </a:lvl1pPr>
          </a:lstStyle>
          <a:p>
            <a:fld id="{DD144762-C3B5-42E9-94DB-4A2AA3CF9556}" type="slidenum">
              <a:rPr lang="cs-CZ" smtClean="0"/>
              <a:pPr/>
              <a:t>‹#›</a:t>
            </a:fld>
            <a:endParaRPr lang="cs-CZ" dirty="0"/>
          </a:p>
        </p:txBody>
      </p:sp>
      <p:pic>
        <p:nvPicPr>
          <p:cNvPr id="4" name="Grafický objekt 3">
            <a:extLst>
              <a:ext uri="{FF2B5EF4-FFF2-40B4-BE49-F238E27FC236}">
                <a16:creationId xmlns:a16="http://schemas.microsoft.com/office/drawing/2014/main" id="{02791DE2-B3A3-499D-D0A3-89AF106B7CF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332209" y="142690"/>
            <a:ext cx="2182415" cy="919892"/>
          </a:xfrm>
          <a:prstGeom prst="rect">
            <a:avLst/>
          </a:prstGeom>
        </p:spPr>
      </p:pic>
      <p:sp>
        <p:nvSpPr>
          <p:cNvPr id="5" name="Nadpis 4">
            <a:extLst>
              <a:ext uri="{FF2B5EF4-FFF2-40B4-BE49-F238E27FC236}">
                <a16:creationId xmlns:a16="http://schemas.microsoft.com/office/drawing/2014/main" id="{34BFB616-19B4-4478-57BE-92FA61377057}"/>
              </a:ext>
            </a:extLst>
          </p:cNvPr>
          <p:cNvSpPr>
            <a:spLocks noGrp="1"/>
          </p:cNvSpPr>
          <p:nvPr>
            <p:ph type="title"/>
          </p:nvPr>
        </p:nvSpPr>
        <p:spPr/>
        <p:txBody>
          <a:bodyPr/>
          <a:lstStyle>
            <a:lvl1pPr>
              <a:defRPr>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17854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bg>
      <p:bgRef idx="1001">
        <a:schemeClr val="bg2"/>
      </p:bgRef>
    </p:bg>
    <p:spTree>
      <p:nvGrpSpPr>
        <p:cNvPr id="1" name=""/>
        <p:cNvGrpSpPr/>
        <p:nvPr/>
      </p:nvGrpSpPr>
      <p:grpSpPr>
        <a:xfrm>
          <a:off x="0" y="0"/>
          <a:ext cx="0" cy="0"/>
          <a:chOff x="0" y="0"/>
          <a:chExt cx="0" cy="0"/>
        </a:xfrm>
      </p:grpSpPr>
      <p:pic>
        <p:nvPicPr>
          <p:cNvPr id="11" name="object 5">
            <a:extLst>
              <a:ext uri="{FF2B5EF4-FFF2-40B4-BE49-F238E27FC236}">
                <a16:creationId xmlns:a16="http://schemas.microsoft.com/office/drawing/2014/main" id="{777E83E9-FBC3-41DB-D073-90CC8D29D110}"/>
              </a:ext>
            </a:extLst>
          </p:cNvPr>
          <p:cNvPicPr>
            <a:picLocks noChangeAspect="1"/>
          </p:cNvPicPr>
          <p:nvPr userDrawn="1"/>
        </p:nvPicPr>
        <p:blipFill>
          <a:blip r:embed="rId2" cstate="print"/>
          <a:stretch>
            <a:fillRect/>
          </a:stretch>
        </p:blipFill>
        <p:spPr>
          <a:xfrm>
            <a:off x="800710" y="2293248"/>
            <a:ext cx="851909" cy="2271505"/>
          </a:xfrm>
          <a:prstGeom prst="rect">
            <a:avLst/>
          </a:prstGeom>
        </p:spPr>
      </p:pic>
      <p:sp>
        <p:nvSpPr>
          <p:cNvPr id="14" name="Zástupný text 12">
            <a:extLst>
              <a:ext uri="{FF2B5EF4-FFF2-40B4-BE49-F238E27FC236}">
                <a16:creationId xmlns:a16="http://schemas.microsoft.com/office/drawing/2014/main" id="{1D52F6CD-9450-995B-7DC8-AC2D9DC47C98}"/>
              </a:ext>
            </a:extLst>
          </p:cNvPr>
          <p:cNvSpPr>
            <a:spLocks noGrp="1"/>
          </p:cNvSpPr>
          <p:nvPr>
            <p:ph type="body" sz="quarter" idx="13" hasCustomPrompt="1"/>
          </p:nvPr>
        </p:nvSpPr>
        <p:spPr>
          <a:xfrm>
            <a:off x="1866899" y="2293938"/>
            <a:ext cx="8856519" cy="2270125"/>
          </a:xfrm>
          <a:prstGeom prst="rect">
            <a:avLst/>
          </a:prstGeom>
        </p:spPr>
        <p:txBody>
          <a:bodyPr anchor="ctr"/>
          <a:lstStyle>
            <a:lvl1pPr marL="0" indent="0">
              <a:lnSpc>
                <a:spcPct val="100000"/>
              </a:lnSpc>
              <a:spcBef>
                <a:spcPts val="0"/>
              </a:spcBef>
              <a:buNone/>
              <a:defRPr sz="3600" b="1">
                <a:solidFill>
                  <a:schemeClr val="tx1"/>
                </a:solidFill>
                <a:latin typeface="+mj-lt"/>
              </a:defRPr>
            </a:lvl1pPr>
            <a:lvl2pPr marL="0" indent="0">
              <a:lnSpc>
                <a:spcPct val="100000"/>
              </a:lnSpc>
              <a:spcBef>
                <a:spcPts val="0"/>
              </a:spcBef>
              <a:spcAft>
                <a:spcPts val="1200"/>
              </a:spcAft>
              <a:buNone/>
              <a:defRPr sz="3200" b="1">
                <a:solidFill>
                  <a:schemeClr val="accent1"/>
                </a:solidFill>
              </a:defRPr>
            </a:lvl2pPr>
          </a:lstStyle>
          <a:p>
            <a:pPr lvl="0"/>
            <a:r>
              <a:rPr lang="cs-CZ" dirty="0" err="1"/>
              <a:t>Title</a:t>
            </a:r>
            <a:r>
              <a:rPr lang="cs-CZ" dirty="0"/>
              <a:t> </a:t>
            </a:r>
            <a:r>
              <a:rPr lang="cs-CZ" dirty="0" err="1"/>
              <a:t>of</a:t>
            </a:r>
            <a:r>
              <a:rPr lang="cs-CZ" dirty="0"/>
              <a:t> </a:t>
            </a:r>
            <a:r>
              <a:rPr lang="cs-CZ" dirty="0" err="1"/>
              <a:t>chapter</a:t>
            </a:r>
            <a:endParaRPr lang="cs-CZ" dirty="0"/>
          </a:p>
          <a:p>
            <a:pPr marL="0" marR="0" lvl="1"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cs-CZ" dirty="0"/>
              <a:t>#</a:t>
            </a:r>
          </a:p>
        </p:txBody>
      </p:sp>
    </p:spTree>
    <p:extLst>
      <p:ext uri="{BB962C8B-B14F-4D97-AF65-F5344CB8AC3E}">
        <p14:creationId xmlns:p14="http://schemas.microsoft.com/office/powerpoint/2010/main" val="324728687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ýrazný modrá">
    <p:bg>
      <p:bgRef idx="1001">
        <a:schemeClr val="bg2"/>
      </p:bgRef>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tx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0573343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ýrazný červená">
    <p:bg>
      <p:bgPr>
        <a:solidFill>
          <a:schemeClr val="accent1"/>
        </a:solidFill>
        <a:effectLst/>
      </p:bgPr>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421017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Zástupný text 13">
            <a:extLst>
              <a:ext uri="{FF2B5EF4-FFF2-40B4-BE49-F238E27FC236}">
                <a16:creationId xmlns:a16="http://schemas.microsoft.com/office/drawing/2014/main" id="{E7560C25-FF16-EA57-268C-2E6EC3A5E91A}"/>
              </a:ext>
            </a:extLst>
          </p:cNvPr>
          <p:cNvSpPr>
            <a:spLocks noGrp="1"/>
          </p:cNvSpPr>
          <p:nvPr>
            <p:ph type="body" idx="1"/>
          </p:nvPr>
        </p:nvSpPr>
        <p:spPr>
          <a:xfrm>
            <a:off x="838200" y="2212429"/>
            <a:ext cx="10515600" cy="3964534"/>
          </a:xfrm>
          <a:prstGeom prst="rect">
            <a:avLst/>
          </a:prstGeom>
        </p:spPr>
        <p:txBody>
          <a:bodyPr vert="horz" lIns="91440" tIns="45720" rIns="91440" bIns="45720" rtlCol="0">
            <a:normAutofit/>
          </a:bodyPr>
          <a:lstStyle/>
          <a:p>
            <a:pPr lvl="0"/>
            <a:r>
              <a:rPr lang="en-US" noProof="0"/>
              <a:t>Po </a:t>
            </a:r>
            <a:r>
              <a:rPr lang="en-US" noProof="0" dirty="0" err="1"/>
              <a:t>kliknutí</a:t>
            </a:r>
            <a:r>
              <a:rPr lang="en-US" noProof="0" dirty="0"/>
              <a:t> </a:t>
            </a:r>
            <a:r>
              <a:rPr lang="en-US" noProof="0" dirty="0" err="1"/>
              <a:t>můžete</a:t>
            </a:r>
            <a:r>
              <a:rPr lang="en-US" noProof="0" dirty="0"/>
              <a:t> </a:t>
            </a:r>
            <a:r>
              <a:rPr lang="en-US" noProof="0" dirty="0" err="1"/>
              <a:t>upravovat</a:t>
            </a:r>
            <a:r>
              <a:rPr lang="en-US" noProof="0" dirty="0"/>
              <a:t> </a:t>
            </a:r>
            <a:r>
              <a:rPr lang="en-US" noProof="0" dirty="0" err="1"/>
              <a:t>styly</a:t>
            </a:r>
            <a:r>
              <a:rPr lang="en-US" noProof="0" dirty="0"/>
              <a:t> </a:t>
            </a:r>
            <a:r>
              <a:rPr lang="en-US" noProof="0" dirty="0" err="1"/>
              <a:t>textu</a:t>
            </a:r>
            <a:r>
              <a:rPr lang="en-US" noProof="0" dirty="0"/>
              <a:t> v </a:t>
            </a:r>
            <a:r>
              <a:rPr lang="en-US" noProof="0" dirty="0" err="1"/>
              <a:t>předloze</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2" name="Zástupný nadpis 1">
            <a:extLst>
              <a:ext uri="{FF2B5EF4-FFF2-40B4-BE49-F238E27FC236}">
                <a16:creationId xmlns:a16="http://schemas.microsoft.com/office/drawing/2014/main" id="{FAA467EB-2D4A-28A5-CE3D-D26EBAD237BA}"/>
              </a:ext>
            </a:extLst>
          </p:cNvPr>
          <p:cNvSpPr>
            <a:spLocks noGrp="1"/>
          </p:cNvSpPr>
          <p:nvPr>
            <p:ph type="title"/>
          </p:nvPr>
        </p:nvSpPr>
        <p:spPr>
          <a:xfrm>
            <a:off x="838200" y="1036717"/>
            <a:ext cx="10515600" cy="992057"/>
          </a:xfrm>
          <a:prstGeom prst="rect">
            <a:avLst/>
          </a:prstGeom>
        </p:spPr>
        <p:txBody>
          <a:bodyPr vert="horz" lIns="91440" tIns="45720" rIns="91440" bIns="45720" rtlCol="0" anchor="b">
            <a:noAutofit/>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4" name="Zástupný symbol pro datum 3">
            <a:extLst>
              <a:ext uri="{FF2B5EF4-FFF2-40B4-BE49-F238E27FC236}">
                <a16:creationId xmlns:a16="http://schemas.microsoft.com/office/drawing/2014/main" id="{8BC2B9F5-70D3-A86C-2F85-E1E7ACBCD509}"/>
              </a:ext>
            </a:extLst>
          </p:cNvPr>
          <p:cNvSpPr>
            <a:spLocks noGrp="1"/>
          </p:cNvSpPr>
          <p:nvPr>
            <p:ph type="dt" sz="half" idx="2"/>
          </p:nvPr>
        </p:nvSpPr>
        <p:spPr>
          <a:xfrm>
            <a:off x="9499193" y="6459484"/>
            <a:ext cx="1558756" cy="174659"/>
          </a:xfrm>
          <a:custGeom>
            <a:avLst/>
            <a:gdLst>
              <a:gd name="connsiteX0" fmla="*/ 0 w 1558756"/>
              <a:gd name="connsiteY0" fmla="*/ 0 h 174659"/>
              <a:gd name="connsiteX1" fmla="*/ 550760 w 1558756"/>
              <a:gd name="connsiteY1" fmla="*/ 0 h 174659"/>
              <a:gd name="connsiteX2" fmla="*/ 1085933 w 1558756"/>
              <a:gd name="connsiteY2" fmla="*/ 0 h 174659"/>
              <a:gd name="connsiteX3" fmla="*/ 1558756 w 1558756"/>
              <a:gd name="connsiteY3" fmla="*/ 0 h 174659"/>
              <a:gd name="connsiteX4" fmla="*/ 1558756 w 1558756"/>
              <a:gd name="connsiteY4" fmla="*/ 174659 h 174659"/>
              <a:gd name="connsiteX5" fmla="*/ 1070346 w 1558756"/>
              <a:gd name="connsiteY5" fmla="*/ 174659 h 174659"/>
              <a:gd name="connsiteX6" fmla="*/ 550760 w 1558756"/>
              <a:gd name="connsiteY6" fmla="*/ 174659 h 174659"/>
              <a:gd name="connsiteX7" fmla="*/ 0 w 1558756"/>
              <a:gd name="connsiteY7" fmla="*/ 174659 h 174659"/>
              <a:gd name="connsiteX8" fmla="*/ 0 w 1558756"/>
              <a:gd name="connsiteY8" fmla="*/ 0 h 17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756" h="174659" fill="none" extrusionOk="0">
                <a:moveTo>
                  <a:pt x="0" y="0"/>
                </a:moveTo>
                <a:cubicBezTo>
                  <a:pt x="158379" y="-7461"/>
                  <a:pt x="307057" y="-39"/>
                  <a:pt x="550760" y="0"/>
                </a:cubicBezTo>
                <a:cubicBezTo>
                  <a:pt x="794463" y="39"/>
                  <a:pt x="908066" y="-23326"/>
                  <a:pt x="1085933" y="0"/>
                </a:cubicBezTo>
                <a:cubicBezTo>
                  <a:pt x="1263800" y="23326"/>
                  <a:pt x="1383637" y="20227"/>
                  <a:pt x="1558756" y="0"/>
                </a:cubicBezTo>
                <a:cubicBezTo>
                  <a:pt x="1562474" y="55725"/>
                  <a:pt x="1563918" y="91932"/>
                  <a:pt x="1558756" y="174659"/>
                </a:cubicBezTo>
                <a:cubicBezTo>
                  <a:pt x="1447545" y="187935"/>
                  <a:pt x="1213304" y="179498"/>
                  <a:pt x="1070346" y="174659"/>
                </a:cubicBezTo>
                <a:cubicBezTo>
                  <a:pt x="927388" y="169821"/>
                  <a:pt x="718659" y="179245"/>
                  <a:pt x="550760" y="174659"/>
                </a:cubicBezTo>
                <a:cubicBezTo>
                  <a:pt x="382861" y="170073"/>
                  <a:pt x="249841" y="201689"/>
                  <a:pt x="0" y="174659"/>
                </a:cubicBezTo>
                <a:cubicBezTo>
                  <a:pt x="-2573" y="109470"/>
                  <a:pt x="6316" y="64439"/>
                  <a:pt x="0" y="0"/>
                </a:cubicBezTo>
                <a:close/>
              </a:path>
              <a:path w="1558756" h="174659" stroke="0" extrusionOk="0">
                <a:moveTo>
                  <a:pt x="0" y="0"/>
                </a:moveTo>
                <a:cubicBezTo>
                  <a:pt x="143744" y="13055"/>
                  <a:pt x="300130" y="-6710"/>
                  <a:pt x="503998" y="0"/>
                </a:cubicBezTo>
                <a:cubicBezTo>
                  <a:pt x="707866" y="6710"/>
                  <a:pt x="812858" y="-17169"/>
                  <a:pt x="976820" y="0"/>
                </a:cubicBezTo>
                <a:cubicBezTo>
                  <a:pt x="1140782" y="17169"/>
                  <a:pt x="1424547" y="-25106"/>
                  <a:pt x="1558756" y="0"/>
                </a:cubicBezTo>
                <a:cubicBezTo>
                  <a:pt x="1566807" y="45952"/>
                  <a:pt x="1560869" y="93970"/>
                  <a:pt x="1558756" y="174659"/>
                </a:cubicBezTo>
                <a:cubicBezTo>
                  <a:pt x="1426223" y="192700"/>
                  <a:pt x="1308880" y="182251"/>
                  <a:pt x="1070346" y="174659"/>
                </a:cubicBezTo>
                <a:cubicBezTo>
                  <a:pt x="831812" y="167068"/>
                  <a:pt x="757869" y="165837"/>
                  <a:pt x="519585" y="174659"/>
                </a:cubicBezTo>
                <a:cubicBezTo>
                  <a:pt x="281301" y="183481"/>
                  <a:pt x="236045" y="193304"/>
                  <a:pt x="0" y="174659"/>
                </a:cubicBezTo>
                <a:cubicBezTo>
                  <a:pt x="198" y="109889"/>
                  <a:pt x="-2999" y="68040"/>
                  <a:pt x="0" y="0"/>
                </a:cubicBezTo>
                <a:close/>
              </a:path>
            </a:pathLst>
          </a:custGeom>
          <a:ln>
            <a:no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horz" lIns="0" tIns="0" rIns="0" bIns="0" rtlCol="0" anchor="ctr"/>
          <a:lstStyle>
            <a:lvl1pPr algn="r">
              <a:defRPr sz="1000">
                <a:solidFill>
                  <a:schemeClr val="tx2"/>
                </a:solidFill>
              </a:defRPr>
            </a:lvl1pPr>
          </a:lstStyle>
          <a:p>
            <a:r>
              <a:rPr lang="cs-CZ"/>
              <a:t>06.10.2024</a:t>
            </a:r>
            <a:endParaRPr lang="cs-CZ" dirty="0"/>
          </a:p>
        </p:txBody>
      </p:sp>
      <p:sp>
        <p:nvSpPr>
          <p:cNvPr id="5" name="Zástupný symbol pro zápatí 4">
            <a:extLst>
              <a:ext uri="{FF2B5EF4-FFF2-40B4-BE49-F238E27FC236}">
                <a16:creationId xmlns:a16="http://schemas.microsoft.com/office/drawing/2014/main" id="{916EC462-7E06-BE92-1FE5-AD9E9845E5D3}"/>
              </a:ext>
            </a:extLst>
          </p:cNvPr>
          <p:cNvSpPr>
            <a:spLocks noGrp="1"/>
          </p:cNvSpPr>
          <p:nvPr>
            <p:ph type="ftr" sz="quarter" idx="3"/>
          </p:nvPr>
        </p:nvSpPr>
        <p:spPr>
          <a:xfrm>
            <a:off x="838201" y="6459484"/>
            <a:ext cx="4114800" cy="174660"/>
          </a:xfrm>
          <a:prstGeom prst="rect">
            <a:avLst/>
          </a:prstGeom>
        </p:spPr>
        <p:txBody>
          <a:bodyPr vert="horz" lIns="0" tIns="0" rIns="0" bIns="0" rtlCol="0" anchor="ctr"/>
          <a:lstStyle>
            <a:lvl1pPr algn="l">
              <a:defRPr sz="1000">
                <a:solidFill>
                  <a:schemeClr val="tx2"/>
                </a:solidFill>
              </a:defRPr>
            </a:lvl1pPr>
          </a:lstStyle>
          <a:p>
            <a:endParaRPr lang="cs-CZ" dirty="0"/>
          </a:p>
        </p:txBody>
      </p:sp>
      <p:sp>
        <p:nvSpPr>
          <p:cNvPr id="6" name="Zástupný symbol pro číslo snímku 5">
            <a:extLst>
              <a:ext uri="{FF2B5EF4-FFF2-40B4-BE49-F238E27FC236}">
                <a16:creationId xmlns:a16="http://schemas.microsoft.com/office/drawing/2014/main" id="{7EC55B67-6AD2-82CA-4FD3-0D727D58B384}"/>
              </a:ext>
            </a:extLst>
          </p:cNvPr>
          <p:cNvSpPr>
            <a:spLocks noGrp="1"/>
          </p:cNvSpPr>
          <p:nvPr>
            <p:ph type="sldNum" sz="quarter" idx="4"/>
          </p:nvPr>
        </p:nvSpPr>
        <p:spPr>
          <a:xfrm>
            <a:off x="11177517" y="6459484"/>
            <a:ext cx="176283" cy="174659"/>
          </a:xfrm>
          <a:prstGeom prst="rect">
            <a:avLst/>
          </a:prstGeom>
        </p:spPr>
        <p:txBody>
          <a:bodyPr vert="horz" lIns="0" tIns="0" rIns="0" bIns="0" rtlCol="0" anchor="ctr"/>
          <a:lstStyle>
            <a:lvl1pPr algn="r">
              <a:defRPr sz="1000" b="1">
                <a:solidFill>
                  <a:schemeClr val="tx2"/>
                </a:solidFill>
              </a:defRPr>
            </a:lvl1pPr>
          </a:lstStyle>
          <a:p>
            <a:fld id="{DD144762-C3B5-42E9-94DB-4A2AA3CF9556}" type="slidenum">
              <a:rPr lang="cs-CZ" smtClean="0"/>
              <a:pPr/>
              <a:t>‹#›</a:t>
            </a:fld>
            <a:endParaRPr lang="cs-CZ" dirty="0"/>
          </a:p>
        </p:txBody>
      </p:sp>
      <p:pic>
        <p:nvPicPr>
          <p:cNvPr id="8" name="Grafický objekt 7">
            <a:extLst>
              <a:ext uri="{FF2B5EF4-FFF2-40B4-BE49-F238E27FC236}">
                <a16:creationId xmlns:a16="http://schemas.microsoft.com/office/drawing/2014/main" id="{8092BF7A-74B4-53CA-FBBF-7C92D5168956}"/>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332209" y="142690"/>
            <a:ext cx="2182415" cy="919892"/>
          </a:xfrm>
          <a:prstGeom prst="rect">
            <a:avLst/>
          </a:prstGeom>
        </p:spPr>
      </p:pic>
    </p:spTree>
    <p:extLst>
      <p:ext uri="{BB962C8B-B14F-4D97-AF65-F5344CB8AC3E}">
        <p14:creationId xmlns:p14="http://schemas.microsoft.com/office/powerpoint/2010/main" val="898421058"/>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7" r:id="rId3"/>
    <p:sldLayoutId id="2147483662" r:id="rId4"/>
    <p:sldLayoutId id="2147483675" r:id="rId5"/>
    <p:sldLayoutId id="2147483680" r:id="rId6"/>
    <p:sldLayoutId id="2147483663" r:id="rId7"/>
    <p:sldLayoutId id="2147483682" r:id="rId8"/>
    <p:sldLayoutId id="2147483674" r:id="rId9"/>
    <p:sldLayoutId id="2147483681" r:id="rId10"/>
    <p:sldLayoutId id="2147483664" r:id="rId11"/>
    <p:sldLayoutId id="2147483665" r:id="rId12"/>
    <p:sldLayoutId id="2147483679" r:id="rId13"/>
    <p:sldLayoutId id="2147483676" r:id="rId14"/>
    <p:sldLayoutId id="2147483666" r:id="rId15"/>
    <p:sldLayoutId id="2147483667" r:id="rId16"/>
  </p:sldLayoutIdLst>
  <p:hf sldNum="0" hdr="0" ft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www.prf.cuni.cz/" TargetMode="External"/><Relationship Id="rId1" Type="http://schemas.openxmlformats.org/officeDocument/2006/relationships/slideLayout" Target="../slideLayouts/slideLayout14.xml"/><Relationship Id="rId5" Type="http://schemas.openxmlformats.org/officeDocument/2006/relationships/hyperlink" Target="https://opjak.cz/en"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E2F728E-ABB4-769B-E4B6-F4C848FD3599}"/>
              </a:ext>
            </a:extLst>
          </p:cNvPr>
          <p:cNvSpPr>
            <a:spLocks noGrp="1"/>
          </p:cNvSpPr>
          <p:nvPr>
            <p:ph type="body" sz="quarter" idx="10"/>
          </p:nvPr>
        </p:nvSpPr>
        <p:spPr>
          <a:xfrm>
            <a:off x="1028700" y="1842655"/>
            <a:ext cx="9619247" cy="2604653"/>
          </a:xfrm>
        </p:spPr>
        <p:txBody>
          <a:bodyPr/>
          <a:lstStyle/>
          <a:p>
            <a:pPr lvl="1"/>
            <a:r>
              <a:rPr lang="cs-CZ" dirty="0"/>
              <a:t>Ondřej Frinta</a:t>
            </a:r>
            <a:endParaRPr lang="en-US" dirty="0"/>
          </a:p>
          <a:p>
            <a:r>
              <a:rPr lang="cs-CZ" dirty="0" err="1"/>
              <a:t>Fundamental</a:t>
            </a:r>
            <a:r>
              <a:rPr lang="cs-CZ" dirty="0"/>
              <a:t> </a:t>
            </a:r>
            <a:r>
              <a:rPr lang="cs-CZ" dirty="0" err="1"/>
              <a:t>Principles</a:t>
            </a:r>
            <a:r>
              <a:rPr lang="cs-CZ" dirty="0"/>
              <a:t> </a:t>
            </a:r>
            <a:r>
              <a:rPr lang="cs-CZ" dirty="0" err="1"/>
              <a:t>of</a:t>
            </a:r>
            <a:r>
              <a:rPr lang="cs-CZ" dirty="0"/>
              <a:t> </a:t>
            </a:r>
            <a:r>
              <a:rPr lang="cs-CZ" dirty="0" err="1"/>
              <a:t>Private</a:t>
            </a:r>
            <a:r>
              <a:rPr lang="cs-CZ" dirty="0"/>
              <a:t> </a:t>
            </a:r>
            <a:r>
              <a:rPr lang="cs-CZ" dirty="0" err="1"/>
              <a:t>Law</a:t>
            </a:r>
            <a:endParaRPr lang="en-US" dirty="0"/>
          </a:p>
        </p:txBody>
      </p:sp>
    </p:spTree>
    <p:extLst>
      <p:ext uri="{BB962C8B-B14F-4D97-AF65-F5344CB8AC3E}">
        <p14:creationId xmlns:p14="http://schemas.microsoft.com/office/powerpoint/2010/main" val="402303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47B07-61AF-DA00-D5D0-C75145A0CBC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615BB23-845E-C06D-0EC3-1BDD69F0B54B}"/>
              </a:ext>
            </a:extLst>
          </p:cNvPr>
          <p:cNvSpPr>
            <a:spLocks noGrp="1"/>
          </p:cNvSpPr>
          <p:nvPr>
            <p:ph type="title"/>
          </p:nvPr>
        </p:nvSpPr>
        <p:spPr>
          <a:xfrm>
            <a:off x="838200" y="1036717"/>
            <a:ext cx="10515600" cy="992057"/>
          </a:xfrm>
        </p:spPr>
        <p:txBody>
          <a:bodyPr/>
          <a:lstStyle/>
          <a:p>
            <a:r>
              <a:rPr lang="en-US" dirty="0"/>
              <a:t>General Maxims</a:t>
            </a:r>
          </a:p>
        </p:txBody>
      </p:sp>
      <p:sp>
        <p:nvSpPr>
          <p:cNvPr id="4" name="Zástupný text 3">
            <a:extLst>
              <a:ext uri="{FF2B5EF4-FFF2-40B4-BE49-F238E27FC236}">
                <a16:creationId xmlns:a16="http://schemas.microsoft.com/office/drawing/2014/main" id="{F8E01775-7C52-1FE5-1604-4B683777DE4B}"/>
              </a:ext>
            </a:extLst>
          </p:cNvPr>
          <p:cNvSpPr>
            <a:spLocks noGrp="1"/>
          </p:cNvSpPr>
          <p:nvPr>
            <p:ph sz="quarter" idx="13"/>
          </p:nvPr>
        </p:nvSpPr>
        <p:spPr>
          <a:xfrm>
            <a:off x="838200" y="2212429"/>
            <a:ext cx="10515600" cy="3964534"/>
          </a:xfrm>
        </p:spPr>
        <p:txBody>
          <a:bodyPr>
            <a:normAutofit/>
          </a:bodyPr>
          <a:lstStyle/>
          <a:p>
            <a:r>
              <a:rPr lang="en-US" dirty="0"/>
              <a:t>The Federal Assembly, on the basis of the proposals of the Czech National Council and the Slovak National Council, </a:t>
            </a:r>
            <a:r>
              <a:rPr lang="en-US" b="1" dirty="0"/>
              <a:t>Recognizing the inviolability of the </a:t>
            </a:r>
            <a:r>
              <a:rPr lang="en-US" b="1" dirty="0">
                <a:solidFill>
                  <a:srgbClr val="FF0000"/>
                </a:solidFill>
              </a:rPr>
              <a:t>natural rights of man</a:t>
            </a:r>
            <a:r>
              <a:rPr lang="en-US" dirty="0"/>
              <a:t>, the rights of citizens, and </a:t>
            </a:r>
            <a:r>
              <a:rPr lang="en-US" b="1" dirty="0"/>
              <a:t>the sovereignty of the law</a:t>
            </a:r>
            <a:r>
              <a:rPr lang="en-US" dirty="0"/>
              <a:t>, Proceeding from the </a:t>
            </a:r>
            <a:r>
              <a:rPr lang="en-US" b="1" dirty="0">
                <a:solidFill>
                  <a:srgbClr val="FF0000"/>
                </a:solidFill>
              </a:rPr>
              <a:t>universally-shared values of humanity </a:t>
            </a:r>
            <a:r>
              <a:rPr lang="en-US" b="1" dirty="0"/>
              <a:t>and from our nations’ traditions of democracy and self-government</a:t>
            </a:r>
            <a:r>
              <a:rPr lang="en-US" dirty="0"/>
              <a:t>, </a:t>
            </a:r>
            <a:r>
              <a:rPr lang="en-US" b="1" dirty="0">
                <a:solidFill>
                  <a:srgbClr val="FF0000"/>
                </a:solidFill>
              </a:rPr>
              <a:t>Mindful of the bitter experience of periods when human rights and fundamental freedoms were suppressed in our homeland</a:t>
            </a:r>
            <a:r>
              <a:rPr lang="en-US" dirty="0"/>
              <a:t>,</a:t>
            </a:r>
            <a:r>
              <a:rPr lang="cs-CZ" dirty="0"/>
              <a:t> </a:t>
            </a:r>
            <a:r>
              <a:rPr lang="en-GB" dirty="0"/>
              <a:t>[…]</a:t>
            </a:r>
            <a:r>
              <a:rPr lang="cs-CZ" dirty="0"/>
              <a:t>.</a:t>
            </a:r>
          </a:p>
          <a:p>
            <a:endParaRPr lang="cs-CZ" dirty="0"/>
          </a:p>
          <a:p>
            <a:pPr algn="r"/>
            <a:r>
              <a:rPr lang="cs-CZ" dirty="0" err="1"/>
              <a:t>Preamble</a:t>
            </a:r>
            <a:endParaRPr lang="cs-CZ" dirty="0"/>
          </a:p>
          <a:p>
            <a:pPr algn="r"/>
            <a:r>
              <a:rPr lang="cs-CZ" dirty="0"/>
              <a:t>(Czech) Charter </a:t>
            </a:r>
            <a:r>
              <a:rPr lang="cs-CZ" dirty="0" err="1"/>
              <a:t>of</a:t>
            </a:r>
            <a:r>
              <a:rPr lang="cs-CZ" dirty="0"/>
              <a:t> </a:t>
            </a:r>
            <a:r>
              <a:rPr lang="cs-CZ" dirty="0" err="1"/>
              <a:t>Fundamental</a:t>
            </a:r>
            <a:r>
              <a:rPr lang="cs-CZ" dirty="0"/>
              <a:t> </a:t>
            </a:r>
            <a:r>
              <a:rPr lang="cs-CZ" dirty="0" err="1"/>
              <a:t>Rights</a:t>
            </a:r>
            <a:r>
              <a:rPr lang="cs-CZ" dirty="0"/>
              <a:t> and </a:t>
            </a:r>
            <a:r>
              <a:rPr lang="cs-CZ" dirty="0" err="1"/>
              <a:t>Freedoms</a:t>
            </a:r>
            <a:r>
              <a:rPr lang="cs-CZ" dirty="0"/>
              <a:t> (No 2/1993 </a:t>
            </a:r>
            <a:r>
              <a:rPr lang="cs-CZ" dirty="0" err="1"/>
              <a:t>Coll</a:t>
            </a:r>
            <a:r>
              <a:rPr lang="cs-CZ" dirty="0"/>
              <a:t>.)</a:t>
            </a:r>
          </a:p>
        </p:txBody>
      </p:sp>
    </p:spTree>
    <p:extLst>
      <p:ext uri="{BB962C8B-B14F-4D97-AF65-F5344CB8AC3E}">
        <p14:creationId xmlns:p14="http://schemas.microsoft.com/office/powerpoint/2010/main" val="182562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EAF94-4210-F91E-DBA6-106E141CFD1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EFCA37C-56F4-17E2-D8A3-A0C2DBFB974C}"/>
              </a:ext>
            </a:extLst>
          </p:cNvPr>
          <p:cNvSpPr>
            <a:spLocks noGrp="1"/>
          </p:cNvSpPr>
          <p:nvPr>
            <p:ph type="title"/>
          </p:nvPr>
        </p:nvSpPr>
        <p:spPr>
          <a:xfrm>
            <a:off x="838200" y="1036717"/>
            <a:ext cx="10515600" cy="992057"/>
          </a:xfrm>
        </p:spPr>
        <p:txBody>
          <a:bodyPr/>
          <a:lstStyle/>
          <a:p>
            <a:r>
              <a:rPr lang="en-US" dirty="0"/>
              <a:t>General Maxims</a:t>
            </a:r>
          </a:p>
        </p:txBody>
      </p:sp>
      <p:sp>
        <p:nvSpPr>
          <p:cNvPr id="4" name="Zástupný text 3">
            <a:extLst>
              <a:ext uri="{FF2B5EF4-FFF2-40B4-BE49-F238E27FC236}">
                <a16:creationId xmlns:a16="http://schemas.microsoft.com/office/drawing/2014/main" id="{10BB6616-199C-C983-EDAE-A8D053CA9944}"/>
              </a:ext>
            </a:extLst>
          </p:cNvPr>
          <p:cNvSpPr>
            <a:spLocks noGrp="1"/>
          </p:cNvSpPr>
          <p:nvPr>
            <p:ph sz="quarter" idx="13"/>
          </p:nvPr>
        </p:nvSpPr>
        <p:spPr>
          <a:xfrm>
            <a:off x="838200" y="2212429"/>
            <a:ext cx="10515600" cy="3964534"/>
          </a:xfrm>
        </p:spPr>
        <p:txBody>
          <a:bodyPr>
            <a:normAutofit/>
          </a:bodyPr>
          <a:lstStyle/>
          <a:p>
            <a:r>
              <a:rPr lang="cs-CZ" b="1" dirty="0"/>
              <a:t>► </a:t>
            </a:r>
            <a:r>
              <a:rPr lang="cs-CZ" dirty="0" err="1"/>
              <a:t>Sect</a:t>
            </a:r>
            <a:r>
              <a:rPr lang="cs-CZ" dirty="0"/>
              <a:t>. 3: (1) </a:t>
            </a:r>
            <a:r>
              <a:rPr lang="en-US" dirty="0"/>
              <a:t> Private law </a:t>
            </a:r>
            <a:r>
              <a:rPr lang="en-US" b="1" dirty="0"/>
              <a:t>protects the dignity and freedom of an individual and his natural right to pursue his own happiness and the happiness of his family </a:t>
            </a:r>
            <a:r>
              <a:rPr lang="en-US" dirty="0"/>
              <a:t>or people close to him </a:t>
            </a:r>
            <a:r>
              <a:rPr lang="en-US" b="1" dirty="0"/>
              <a:t>in a way that does not unreasonably harm others. </a:t>
            </a:r>
          </a:p>
          <a:p>
            <a:r>
              <a:rPr lang="en-US" dirty="0"/>
              <a:t>(2) </a:t>
            </a:r>
            <a:r>
              <a:rPr lang="en-US" b="1" dirty="0">
                <a:solidFill>
                  <a:srgbClr val="FF0000"/>
                </a:solidFill>
              </a:rPr>
              <a:t>Private law primarily relies on the following </a:t>
            </a:r>
            <a:r>
              <a:rPr lang="en-US" b="1" u="sng" dirty="0">
                <a:solidFill>
                  <a:srgbClr val="FF0000"/>
                </a:solidFill>
              </a:rPr>
              <a:t>principles</a:t>
            </a:r>
            <a:r>
              <a:rPr lang="en-US" b="1" dirty="0">
                <a:solidFill>
                  <a:srgbClr val="FF0000"/>
                </a:solidFill>
              </a:rPr>
              <a:t>: </a:t>
            </a:r>
            <a:r>
              <a:rPr lang="en-GB" dirty="0"/>
              <a:t>[…]</a:t>
            </a:r>
            <a:r>
              <a:rPr lang="cs-CZ" dirty="0"/>
              <a:t>.</a:t>
            </a:r>
          </a:p>
          <a:p>
            <a:r>
              <a:rPr lang="en-US" dirty="0"/>
              <a:t>(3) Private law also stems </a:t>
            </a:r>
            <a:r>
              <a:rPr lang="en-US" b="1" dirty="0">
                <a:solidFill>
                  <a:srgbClr val="FF0000"/>
                </a:solidFill>
              </a:rPr>
              <a:t>from other </a:t>
            </a:r>
            <a:r>
              <a:rPr lang="en-US" b="1" u="sng" dirty="0">
                <a:solidFill>
                  <a:srgbClr val="FF0000"/>
                </a:solidFill>
              </a:rPr>
              <a:t>generally </a:t>
            </a:r>
            <a:r>
              <a:rPr lang="en-US" b="1" u="sng" dirty="0" err="1">
                <a:solidFill>
                  <a:srgbClr val="FF0000"/>
                </a:solidFill>
              </a:rPr>
              <a:t>recognised</a:t>
            </a:r>
            <a:r>
              <a:rPr lang="en-US" b="1" u="sng" dirty="0">
                <a:solidFill>
                  <a:srgbClr val="FF0000"/>
                </a:solidFill>
              </a:rPr>
              <a:t> principles of justice and law</a:t>
            </a:r>
            <a:r>
              <a:rPr lang="en-US" dirty="0"/>
              <a:t>.</a:t>
            </a:r>
            <a:endParaRPr lang="cs-CZ" dirty="0"/>
          </a:p>
          <a:p>
            <a:endParaRPr lang="cs-CZ" b="1" dirty="0"/>
          </a:p>
          <a:p>
            <a:r>
              <a:rPr lang="cs-CZ" b="1" dirty="0"/>
              <a:t>► </a:t>
            </a:r>
            <a:r>
              <a:rPr lang="cs-CZ" dirty="0" err="1"/>
              <a:t>Sect</a:t>
            </a:r>
            <a:r>
              <a:rPr lang="cs-CZ" dirty="0"/>
              <a:t>. 19: </a:t>
            </a:r>
            <a:r>
              <a:rPr lang="en-US" dirty="0"/>
              <a:t>Every individual has </a:t>
            </a:r>
            <a:r>
              <a:rPr lang="en-US" b="1" dirty="0">
                <a:solidFill>
                  <a:srgbClr val="FF0000"/>
                </a:solidFill>
              </a:rPr>
              <a:t>innate natural rights knowable by the very reason </a:t>
            </a:r>
            <a:r>
              <a:rPr lang="en-US" b="1" dirty="0"/>
              <a:t>and feelings</a:t>
            </a:r>
            <a:r>
              <a:rPr lang="en-US" dirty="0"/>
              <a:t>, and therefore is considered to be a person. </a:t>
            </a:r>
            <a:r>
              <a:rPr lang="en-US" b="1" dirty="0">
                <a:solidFill>
                  <a:srgbClr val="FF0000"/>
                </a:solidFill>
              </a:rPr>
              <a:t>A statute only provides for the limits</a:t>
            </a:r>
            <a:r>
              <a:rPr lang="en-US" dirty="0"/>
              <a:t> of application and the manner of protection of the natural rights of an individual. </a:t>
            </a:r>
            <a:endParaRPr lang="cs-CZ" dirty="0"/>
          </a:p>
        </p:txBody>
      </p:sp>
    </p:spTree>
    <p:extLst>
      <p:ext uri="{BB962C8B-B14F-4D97-AF65-F5344CB8AC3E}">
        <p14:creationId xmlns:p14="http://schemas.microsoft.com/office/powerpoint/2010/main" val="26643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5FA6-5ED7-1A5E-39B3-F3DB6D71B34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BBBC0C3B-414B-AFF5-0552-CEBFA99FE2C7}"/>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2</a:t>
            </a:r>
            <a:endParaRPr lang="en-US" dirty="0"/>
          </a:p>
          <a:p>
            <a:r>
              <a:rPr lang="cs-CZ" dirty="0" err="1"/>
              <a:t>Concept</a:t>
            </a:r>
            <a:endParaRPr lang="cs-CZ" dirty="0"/>
          </a:p>
        </p:txBody>
      </p:sp>
    </p:spTree>
    <p:extLst>
      <p:ext uri="{BB962C8B-B14F-4D97-AF65-F5344CB8AC3E}">
        <p14:creationId xmlns:p14="http://schemas.microsoft.com/office/powerpoint/2010/main" val="2828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74619-7952-3761-BD5C-8AAB73C73F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3D4DDA9-449D-82B3-AF39-13A30601744E}"/>
              </a:ext>
            </a:extLst>
          </p:cNvPr>
          <p:cNvSpPr>
            <a:spLocks noGrp="1"/>
          </p:cNvSpPr>
          <p:nvPr>
            <p:ph type="title"/>
          </p:nvPr>
        </p:nvSpPr>
        <p:spPr>
          <a:xfrm>
            <a:off x="838200" y="1036717"/>
            <a:ext cx="10515600" cy="992057"/>
          </a:xfrm>
        </p:spPr>
        <p:txBody>
          <a:bodyPr/>
          <a:lstStyle/>
          <a:p>
            <a:r>
              <a:rPr lang="cs-CZ" dirty="0" err="1"/>
              <a:t>Concept</a:t>
            </a:r>
            <a:endParaRPr lang="cs-CZ" dirty="0"/>
          </a:p>
        </p:txBody>
      </p:sp>
      <p:sp>
        <p:nvSpPr>
          <p:cNvPr id="4" name="Zástupný text 3">
            <a:extLst>
              <a:ext uri="{FF2B5EF4-FFF2-40B4-BE49-F238E27FC236}">
                <a16:creationId xmlns:a16="http://schemas.microsoft.com/office/drawing/2014/main" id="{6B59C129-7BC8-AB63-9886-1F933E388C83}"/>
              </a:ext>
            </a:extLst>
          </p:cNvPr>
          <p:cNvSpPr>
            <a:spLocks noGrp="1"/>
          </p:cNvSpPr>
          <p:nvPr>
            <p:ph sz="quarter" idx="13"/>
          </p:nvPr>
        </p:nvSpPr>
        <p:spPr>
          <a:xfrm>
            <a:off x="838200" y="2212429"/>
            <a:ext cx="10515600" cy="3964534"/>
          </a:xfrm>
        </p:spPr>
        <p:txBody>
          <a:bodyPr>
            <a:normAutofit/>
          </a:bodyPr>
          <a:lstStyle/>
          <a:p>
            <a:r>
              <a:rPr lang="en-US" b="1" dirty="0"/>
              <a:t>Basic rules governing private law as a systemic whole and permeating the entire regulation (i.e., regulation of personal, family, and property rights)</a:t>
            </a:r>
          </a:p>
          <a:p>
            <a:endParaRPr lang="cs-CZ" dirty="0"/>
          </a:p>
          <a:p>
            <a:r>
              <a:rPr lang="en-US" dirty="0"/>
              <a:t>► rules of a relatively high degree of generality</a:t>
            </a:r>
          </a:p>
          <a:p>
            <a:endParaRPr lang="cs-CZ" dirty="0"/>
          </a:p>
          <a:p>
            <a:r>
              <a:rPr lang="en-US" dirty="0"/>
              <a:t>Compare e.g.:</a:t>
            </a:r>
          </a:p>
          <a:p>
            <a:r>
              <a:rPr lang="cs-CZ" i="1" dirty="0"/>
              <a:t>„</a:t>
            </a:r>
            <a:r>
              <a:rPr lang="en-US" i="1" dirty="0"/>
              <a:t>a promise is binding and contracts are to be executed</a:t>
            </a:r>
            <a:r>
              <a:rPr lang="cs-CZ" i="1" dirty="0"/>
              <a:t>“</a:t>
            </a:r>
          </a:p>
          <a:p>
            <a:r>
              <a:rPr lang="cs-CZ" b="1" dirty="0">
                <a:solidFill>
                  <a:srgbClr val="FF0000"/>
                </a:solidFill>
              </a:rPr>
              <a:t>X</a:t>
            </a:r>
          </a:p>
          <a:p>
            <a:r>
              <a:rPr lang="cs-CZ" dirty="0" err="1"/>
              <a:t>Sect</a:t>
            </a:r>
            <a:r>
              <a:rPr lang="cs-CZ" dirty="0"/>
              <a:t>. 661: </a:t>
            </a:r>
            <a:r>
              <a:rPr lang="en-US" dirty="0"/>
              <a:t>If fiancés keep their existing surnames, they shall also declare at the wedding ceremony which of their surnames is to become the surname of their common children.</a:t>
            </a:r>
            <a:endParaRPr lang="cs-CZ" dirty="0"/>
          </a:p>
        </p:txBody>
      </p:sp>
    </p:spTree>
    <p:extLst>
      <p:ext uri="{BB962C8B-B14F-4D97-AF65-F5344CB8AC3E}">
        <p14:creationId xmlns:p14="http://schemas.microsoft.com/office/powerpoint/2010/main" val="175230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38D82-74A9-0142-E1FD-B8D2D48E9CB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63BE219-3FDA-B150-4E6D-40A63F639F94}"/>
              </a:ext>
            </a:extLst>
          </p:cNvPr>
          <p:cNvSpPr>
            <a:spLocks noGrp="1"/>
          </p:cNvSpPr>
          <p:nvPr>
            <p:ph type="title"/>
          </p:nvPr>
        </p:nvSpPr>
        <p:spPr>
          <a:xfrm>
            <a:off x="838200" y="1036717"/>
            <a:ext cx="10515600" cy="992057"/>
          </a:xfrm>
        </p:spPr>
        <p:txBody>
          <a:bodyPr/>
          <a:lstStyle/>
          <a:p>
            <a:r>
              <a:rPr lang="cs-CZ" dirty="0" err="1"/>
              <a:t>Concept</a:t>
            </a:r>
            <a:endParaRPr lang="cs-CZ" dirty="0"/>
          </a:p>
        </p:txBody>
      </p:sp>
      <p:sp>
        <p:nvSpPr>
          <p:cNvPr id="4" name="Zástupný text 3">
            <a:extLst>
              <a:ext uri="{FF2B5EF4-FFF2-40B4-BE49-F238E27FC236}">
                <a16:creationId xmlns:a16="http://schemas.microsoft.com/office/drawing/2014/main" id="{3D60DF96-40AB-A890-B262-7B823BC24BBD}"/>
              </a:ext>
            </a:extLst>
          </p:cNvPr>
          <p:cNvSpPr>
            <a:spLocks noGrp="1"/>
          </p:cNvSpPr>
          <p:nvPr>
            <p:ph sz="quarter" idx="13"/>
          </p:nvPr>
        </p:nvSpPr>
        <p:spPr>
          <a:xfrm>
            <a:off x="838200" y="2212429"/>
            <a:ext cx="10515600" cy="3964534"/>
          </a:xfrm>
        </p:spPr>
        <p:txBody>
          <a:bodyPr>
            <a:normAutofit/>
          </a:bodyPr>
          <a:lstStyle/>
          <a:p>
            <a:r>
              <a:rPr lang="en-US" dirty="0"/>
              <a:t>► inherent to law</a:t>
            </a:r>
          </a:p>
          <a:p>
            <a:endParaRPr lang="cs-CZ" dirty="0"/>
          </a:p>
          <a:p>
            <a:r>
              <a:rPr lang="en-US" dirty="0"/>
              <a:t>► common to the laws of various countries</a:t>
            </a:r>
            <a:r>
              <a:rPr lang="cs-CZ" dirty="0"/>
              <a:t> </a:t>
            </a:r>
          </a:p>
          <a:p>
            <a:r>
              <a:rPr lang="cs-CZ" dirty="0"/>
              <a:t>(</a:t>
            </a:r>
            <a:r>
              <a:rPr lang="en-US" dirty="0"/>
              <a:t>at least within a certain type of legal culture</a:t>
            </a:r>
            <a:r>
              <a:rPr lang="cs-CZ" dirty="0"/>
              <a:t>)</a:t>
            </a:r>
            <a:endParaRPr lang="en-US" dirty="0"/>
          </a:p>
          <a:p>
            <a:endParaRPr lang="cs-CZ" dirty="0"/>
          </a:p>
          <a:p>
            <a:r>
              <a:rPr lang="en-US" dirty="0"/>
              <a:t>► retain their validity even during changes of specifically formulated partial rules </a:t>
            </a:r>
            <a:endParaRPr lang="cs-CZ" dirty="0"/>
          </a:p>
          <a:p>
            <a:r>
              <a:rPr lang="en-US" dirty="0"/>
              <a:t>(element of stability, protection against political influences</a:t>
            </a:r>
            <a:r>
              <a:rPr lang="cs-CZ" dirty="0"/>
              <a:t>)</a:t>
            </a:r>
          </a:p>
          <a:p>
            <a:endParaRPr lang="cs-CZ" dirty="0"/>
          </a:p>
          <a:p>
            <a:r>
              <a:rPr lang="en-US" dirty="0"/>
              <a:t>► apolitical character of private law </a:t>
            </a:r>
            <a:endParaRPr lang="cs-CZ" dirty="0"/>
          </a:p>
          <a:p>
            <a:r>
              <a:rPr lang="en-US" dirty="0"/>
              <a:t>(regulation of interpersonal relations)</a:t>
            </a:r>
          </a:p>
        </p:txBody>
      </p:sp>
    </p:spTree>
    <p:extLst>
      <p:ext uri="{BB962C8B-B14F-4D97-AF65-F5344CB8AC3E}">
        <p14:creationId xmlns:p14="http://schemas.microsoft.com/office/powerpoint/2010/main" val="202572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C6560-5E0E-26E9-698A-E836CBB75F9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570C2B7-BFD8-D6CD-F087-0E9AFDF049D5}"/>
              </a:ext>
            </a:extLst>
          </p:cNvPr>
          <p:cNvSpPr>
            <a:spLocks noGrp="1"/>
          </p:cNvSpPr>
          <p:nvPr>
            <p:ph type="title"/>
          </p:nvPr>
        </p:nvSpPr>
        <p:spPr>
          <a:xfrm>
            <a:off x="838200" y="1036717"/>
            <a:ext cx="10515600" cy="992057"/>
          </a:xfrm>
        </p:spPr>
        <p:txBody>
          <a:bodyPr/>
          <a:lstStyle/>
          <a:p>
            <a:r>
              <a:rPr lang="cs-CZ" dirty="0" err="1"/>
              <a:t>Concept</a:t>
            </a:r>
            <a:endParaRPr lang="cs-CZ" dirty="0"/>
          </a:p>
        </p:txBody>
      </p:sp>
      <p:sp>
        <p:nvSpPr>
          <p:cNvPr id="4" name="Zástupný text 3">
            <a:extLst>
              <a:ext uri="{FF2B5EF4-FFF2-40B4-BE49-F238E27FC236}">
                <a16:creationId xmlns:a16="http://schemas.microsoft.com/office/drawing/2014/main" id="{5AB702ED-F8D8-B936-2074-D505A74B9669}"/>
              </a:ext>
            </a:extLst>
          </p:cNvPr>
          <p:cNvSpPr>
            <a:spLocks noGrp="1"/>
          </p:cNvSpPr>
          <p:nvPr>
            <p:ph sz="quarter" idx="13"/>
          </p:nvPr>
        </p:nvSpPr>
        <p:spPr>
          <a:xfrm>
            <a:off x="838200" y="2212429"/>
            <a:ext cx="10515600" cy="3964534"/>
          </a:xfrm>
        </p:spPr>
        <p:txBody>
          <a:bodyPr>
            <a:normAutofit/>
          </a:bodyPr>
          <a:lstStyle/>
          <a:p>
            <a:r>
              <a:rPr lang="en-US" dirty="0"/>
              <a:t>► protect values relevant to private law</a:t>
            </a:r>
            <a:endParaRPr lang="cs-CZ" dirty="0"/>
          </a:p>
          <a:p>
            <a:r>
              <a:rPr lang="cs-CZ" dirty="0"/>
              <a:t>(e. g. </a:t>
            </a:r>
            <a:r>
              <a:rPr lang="cs-CZ" dirty="0" err="1"/>
              <a:t>freedom</a:t>
            </a:r>
            <a:r>
              <a:rPr lang="cs-CZ" dirty="0"/>
              <a:t>, dignity, </a:t>
            </a:r>
            <a:r>
              <a:rPr lang="cs-CZ" dirty="0" err="1"/>
              <a:t>privacy</a:t>
            </a:r>
            <a:r>
              <a:rPr lang="cs-CZ" dirty="0"/>
              <a:t>, </a:t>
            </a:r>
            <a:r>
              <a:rPr lang="cs-CZ" dirty="0" err="1"/>
              <a:t>property</a:t>
            </a:r>
            <a:r>
              <a:rPr lang="cs-CZ" dirty="0"/>
              <a:t>)</a:t>
            </a:r>
          </a:p>
          <a:p>
            <a:endParaRPr lang="cs-CZ" dirty="0"/>
          </a:p>
          <a:p>
            <a:r>
              <a:rPr lang="en-US" dirty="0"/>
              <a:t>► help achieve justice</a:t>
            </a:r>
          </a:p>
          <a:p>
            <a:endParaRPr lang="cs-CZ" dirty="0"/>
          </a:p>
          <a:p>
            <a:r>
              <a:rPr lang="en-US" dirty="0"/>
              <a:t>► help achieve the general legal good</a:t>
            </a:r>
            <a:r>
              <a:rPr lang="cs-CZ" dirty="0"/>
              <a:t> </a:t>
            </a:r>
            <a:r>
              <a:rPr lang="en-US" dirty="0"/>
              <a:t>and their application and enforcement in society</a:t>
            </a:r>
          </a:p>
          <a:p>
            <a:endParaRPr lang="cs-CZ" dirty="0"/>
          </a:p>
          <a:p>
            <a:r>
              <a:rPr lang="en-US" dirty="0"/>
              <a:t>► where they help maintain order and balance (homeostasis)</a:t>
            </a:r>
            <a:endParaRPr lang="cs-CZ" dirty="0"/>
          </a:p>
        </p:txBody>
      </p:sp>
    </p:spTree>
    <p:extLst>
      <p:ext uri="{BB962C8B-B14F-4D97-AF65-F5344CB8AC3E}">
        <p14:creationId xmlns:p14="http://schemas.microsoft.com/office/powerpoint/2010/main" val="353149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40AD-1A1B-138C-EE80-02FD6598A51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DF533C1-9132-DA1C-3BE5-BBD3DF0C2C58}"/>
              </a:ext>
            </a:extLst>
          </p:cNvPr>
          <p:cNvSpPr>
            <a:spLocks noGrp="1"/>
          </p:cNvSpPr>
          <p:nvPr>
            <p:ph type="title"/>
          </p:nvPr>
        </p:nvSpPr>
        <p:spPr>
          <a:xfrm>
            <a:off x="838200" y="1036717"/>
            <a:ext cx="10515600" cy="992057"/>
          </a:xfrm>
        </p:spPr>
        <p:txBody>
          <a:bodyPr/>
          <a:lstStyle/>
          <a:p>
            <a:r>
              <a:rPr lang="cs-CZ" dirty="0" err="1"/>
              <a:t>Concept</a:t>
            </a:r>
            <a:endParaRPr lang="cs-CZ" dirty="0"/>
          </a:p>
        </p:txBody>
      </p:sp>
      <p:sp>
        <p:nvSpPr>
          <p:cNvPr id="4" name="Zástupný text 3">
            <a:extLst>
              <a:ext uri="{FF2B5EF4-FFF2-40B4-BE49-F238E27FC236}">
                <a16:creationId xmlns:a16="http://schemas.microsoft.com/office/drawing/2014/main" id="{99941B5B-4373-132F-637D-BEDC6E7766DF}"/>
              </a:ext>
            </a:extLst>
          </p:cNvPr>
          <p:cNvSpPr>
            <a:spLocks noGrp="1"/>
          </p:cNvSpPr>
          <p:nvPr>
            <p:ph sz="quarter" idx="13"/>
          </p:nvPr>
        </p:nvSpPr>
        <p:spPr>
          <a:xfrm>
            <a:off x="838200" y="2212429"/>
            <a:ext cx="10515600" cy="3964534"/>
          </a:xfrm>
        </p:spPr>
        <p:txBody>
          <a:bodyPr>
            <a:normAutofit/>
          </a:bodyPr>
          <a:lstStyle/>
          <a:p>
            <a:r>
              <a:rPr lang="en-US" b="1" dirty="0"/>
              <a:t>Basic rules governing private law as a systemic whole and permeating the entire regulation (i.e., regulation of personal, family, and property rights)</a:t>
            </a:r>
            <a:endParaRPr lang="cs-CZ" b="1" dirty="0"/>
          </a:p>
          <a:p>
            <a:endParaRPr lang="cs-CZ" b="1" dirty="0"/>
          </a:p>
          <a:p>
            <a:r>
              <a:rPr lang="en-US" dirty="0"/>
              <a:t>► may or may not be expressly stated in the text of the statute</a:t>
            </a:r>
          </a:p>
          <a:p>
            <a:endParaRPr lang="cs-CZ" dirty="0"/>
          </a:p>
          <a:p>
            <a:r>
              <a:rPr lang="en-US" dirty="0"/>
              <a:t>► the Czech Civil Code contains a demonstrative list (</a:t>
            </a:r>
            <a:r>
              <a:rPr lang="cs-CZ" dirty="0" err="1"/>
              <a:t>Sect</a:t>
            </a:r>
            <a:r>
              <a:rPr lang="cs-CZ" dirty="0"/>
              <a:t>.</a:t>
            </a:r>
            <a:r>
              <a:rPr lang="en-US" dirty="0"/>
              <a:t> 3)</a:t>
            </a:r>
          </a:p>
          <a:p>
            <a:endParaRPr lang="cs-CZ" dirty="0"/>
          </a:p>
          <a:p>
            <a:r>
              <a:rPr lang="en-US" dirty="0"/>
              <a:t>► ► as a reminder of the period of totalitarianism, which did not </a:t>
            </a:r>
            <a:r>
              <a:rPr lang="en-US" dirty="0" err="1"/>
              <a:t>recognise</a:t>
            </a:r>
            <a:r>
              <a:rPr lang="en-US" dirty="0"/>
              <a:t> the importance of principles and </a:t>
            </a:r>
            <a:r>
              <a:rPr lang="en-US" dirty="0" err="1"/>
              <a:t>emphasised</a:t>
            </a:r>
            <a:r>
              <a:rPr lang="en-US" dirty="0"/>
              <a:t> a formalistic approach to interpretation and application of law</a:t>
            </a:r>
          </a:p>
        </p:txBody>
      </p:sp>
    </p:spTree>
    <p:extLst>
      <p:ext uri="{BB962C8B-B14F-4D97-AF65-F5344CB8AC3E}">
        <p14:creationId xmlns:p14="http://schemas.microsoft.com/office/powerpoint/2010/main" val="1098003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DCE2-3AFD-9FF3-1D2C-E89480647DD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36B7112-646E-4AD8-1996-BBA45D95F838}"/>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3</a:t>
            </a:r>
            <a:endParaRPr lang="en-US" dirty="0"/>
          </a:p>
          <a:p>
            <a:r>
              <a:rPr lang="en-US" dirty="0"/>
              <a:t>Legal Principle vs Legal Rule</a:t>
            </a:r>
            <a:endParaRPr lang="cs-CZ" dirty="0"/>
          </a:p>
        </p:txBody>
      </p:sp>
    </p:spTree>
    <p:extLst>
      <p:ext uri="{BB962C8B-B14F-4D97-AF65-F5344CB8AC3E}">
        <p14:creationId xmlns:p14="http://schemas.microsoft.com/office/powerpoint/2010/main" val="30672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66614-28D7-A881-DEB5-AE1BD83CDE1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796E537-79C4-2220-EF42-854DDA472898}"/>
              </a:ext>
            </a:extLst>
          </p:cNvPr>
          <p:cNvSpPr>
            <a:spLocks noGrp="1"/>
          </p:cNvSpPr>
          <p:nvPr>
            <p:ph type="title"/>
          </p:nvPr>
        </p:nvSpPr>
        <p:spPr>
          <a:xfrm>
            <a:off x="838200" y="1036717"/>
            <a:ext cx="10515600" cy="992057"/>
          </a:xfrm>
        </p:spPr>
        <p:txBody>
          <a:bodyPr/>
          <a:lstStyle/>
          <a:p>
            <a:r>
              <a:rPr lang="en-US" dirty="0"/>
              <a:t>Legal Principle vs Legal Rule</a:t>
            </a:r>
            <a:endParaRPr lang="cs-CZ" dirty="0"/>
          </a:p>
        </p:txBody>
      </p:sp>
      <p:sp>
        <p:nvSpPr>
          <p:cNvPr id="4" name="Zástupný text 3">
            <a:extLst>
              <a:ext uri="{FF2B5EF4-FFF2-40B4-BE49-F238E27FC236}">
                <a16:creationId xmlns:a16="http://schemas.microsoft.com/office/drawing/2014/main" id="{B4213DDF-832C-754B-8B75-B7A036208CA3}"/>
              </a:ext>
            </a:extLst>
          </p:cNvPr>
          <p:cNvSpPr>
            <a:spLocks noGrp="1"/>
          </p:cNvSpPr>
          <p:nvPr>
            <p:ph sz="quarter" idx="13"/>
          </p:nvPr>
        </p:nvSpPr>
        <p:spPr>
          <a:xfrm>
            <a:off x="838200" y="2212429"/>
            <a:ext cx="10515600" cy="3964534"/>
          </a:xfrm>
        </p:spPr>
        <p:txBody>
          <a:bodyPr>
            <a:normAutofit/>
          </a:bodyPr>
          <a:lstStyle/>
          <a:p>
            <a:r>
              <a:rPr lang="en-US" b="1" dirty="0"/>
              <a:t>Legal Principle:</a:t>
            </a:r>
          </a:p>
          <a:p>
            <a:r>
              <a:rPr lang="en-US" dirty="0"/>
              <a:t>= </a:t>
            </a:r>
            <a:r>
              <a:rPr lang="en-US" b="1" dirty="0"/>
              <a:t>command to </a:t>
            </a:r>
            <a:r>
              <a:rPr lang="en-US" b="1" dirty="0" err="1"/>
              <a:t>optimise</a:t>
            </a:r>
            <a:r>
              <a:rPr lang="en-US" b="1" dirty="0"/>
              <a:t> </a:t>
            </a:r>
            <a:r>
              <a:rPr lang="en-US" dirty="0"/>
              <a:t>(with regard to factual and legal possibilities) to apply to the greatest extent possible, striving to achieve the general legal good in a specific case</a:t>
            </a:r>
          </a:p>
          <a:p>
            <a:r>
              <a:rPr lang="en-US" dirty="0"/>
              <a:t>= </a:t>
            </a:r>
            <a:r>
              <a:rPr lang="en-US" b="1" dirty="0"/>
              <a:t>several principles </a:t>
            </a:r>
            <a:r>
              <a:rPr lang="en-US" dirty="0"/>
              <a:t>may apply to a given case, they may operate with varying intensity (e.g., priority of protection of life over causing property damage), </a:t>
            </a:r>
            <a:r>
              <a:rPr lang="en-US" b="1" dirty="0"/>
              <a:t>they may even conflict </a:t>
            </a:r>
            <a:r>
              <a:rPr lang="en-US" dirty="0"/>
              <a:t>(e.g., contractual autonomy vs protection of the weaker party)</a:t>
            </a:r>
          </a:p>
          <a:p>
            <a:endParaRPr lang="cs-CZ" b="1" dirty="0">
              <a:solidFill>
                <a:srgbClr val="FF0000"/>
              </a:solidFill>
            </a:endParaRPr>
          </a:p>
          <a:p>
            <a:r>
              <a:rPr lang="en-US" b="1" dirty="0">
                <a:solidFill>
                  <a:srgbClr val="FF0000"/>
                </a:solidFill>
              </a:rPr>
              <a:t>X</a:t>
            </a:r>
          </a:p>
          <a:p>
            <a:r>
              <a:rPr lang="en-US" b="1" dirty="0"/>
              <a:t>Legal Rule:</a:t>
            </a:r>
          </a:p>
          <a:p>
            <a:r>
              <a:rPr lang="en-US" dirty="0"/>
              <a:t>= command, prohibition, permission (only one option applies)</a:t>
            </a:r>
          </a:p>
          <a:p>
            <a:r>
              <a:rPr lang="en-US" dirty="0"/>
              <a:t>individual modalities are mutually exclusive</a:t>
            </a:r>
            <a:endParaRPr lang="en-US" i="1" dirty="0"/>
          </a:p>
        </p:txBody>
      </p:sp>
    </p:spTree>
    <p:extLst>
      <p:ext uri="{BB962C8B-B14F-4D97-AF65-F5344CB8AC3E}">
        <p14:creationId xmlns:p14="http://schemas.microsoft.com/office/powerpoint/2010/main" val="11996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0BCAD-E038-9CD1-3188-05C4AAF6B5F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4BEE07A-94E7-D62F-A859-A377931CB8E0}"/>
              </a:ext>
            </a:extLst>
          </p:cNvPr>
          <p:cNvSpPr>
            <a:spLocks noGrp="1"/>
          </p:cNvSpPr>
          <p:nvPr>
            <p:ph type="title"/>
          </p:nvPr>
        </p:nvSpPr>
        <p:spPr>
          <a:xfrm>
            <a:off x="838200" y="1036717"/>
            <a:ext cx="10515600" cy="992057"/>
          </a:xfrm>
        </p:spPr>
        <p:txBody>
          <a:bodyPr/>
          <a:lstStyle/>
          <a:p>
            <a:r>
              <a:rPr lang="en-US" dirty="0"/>
              <a:t>Legal Principle vs Legal Rule</a:t>
            </a:r>
            <a:endParaRPr lang="cs-CZ" dirty="0"/>
          </a:p>
        </p:txBody>
      </p:sp>
      <p:sp>
        <p:nvSpPr>
          <p:cNvPr id="4" name="Zástupný text 3">
            <a:extLst>
              <a:ext uri="{FF2B5EF4-FFF2-40B4-BE49-F238E27FC236}">
                <a16:creationId xmlns:a16="http://schemas.microsoft.com/office/drawing/2014/main" id="{C5183256-9914-BF34-448F-46CDCFFA10EE}"/>
              </a:ext>
            </a:extLst>
          </p:cNvPr>
          <p:cNvSpPr>
            <a:spLocks noGrp="1"/>
          </p:cNvSpPr>
          <p:nvPr>
            <p:ph sz="quarter" idx="13"/>
          </p:nvPr>
        </p:nvSpPr>
        <p:spPr>
          <a:xfrm>
            <a:off x="838200" y="2212429"/>
            <a:ext cx="10515600" cy="3964534"/>
          </a:xfrm>
        </p:spPr>
        <p:txBody>
          <a:bodyPr>
            <a:normAutofit/>
          </a:bodyPr>
          <a:lstStyle/>
          <a:p>
            <a:r>
              <a:rPr lang="cs-CZ" b="1" dirty="0"/>
              <a:t>L</a:t>
            </a:r>
            <a:r>
              <a:rPr lang="en-US" b="1" dirty="0"/>
              <a:t>egal Principle:</a:t>
            </a:r>
          </a:p>
          <a:p>
            <a:r>
              <a:rPr lang="en-US" dirty="0"/>
              <a:t>open nature, does not directly give rise to rights and obligations of addressees</a:t>
            </a:r>
          </a:p>
          <a:p>
            <a:r>
              <a:rPr lang="en-US" dirty="0"/>
              <a:t>R. Alexy: the solution is balancing and weighing ► legal principle</a:t>
            </a:r>
          </a:p>
          <a:p>
            <a:endParaRPr lang="cs-CZ" b="1" dirty="0"/>
          </a:p>
          <a:p>
            <a:r>
              <a:rPr lang="en-US" b="1" dirty="0">
                <a:solidFill>
                  <a:srgbClr val="FF0000"/>
                </a:solidFill>
              </a:rPr>
              <a:t>X</a:t>
            </a:r>
          </a:p>
          <a:p>
            <a:endParaRPr lang="cs-CZ" b="1" dirty="0"/>
          </a:p>
          <a:p>
            <a:r>
              <a:rPr lang="en-US" b="1" dirty="0"/>
              <a:t>Legal Rule:</a:t>
            </a:r>
          </a:p>
          <a:p>
            <a:r>
              <a:rPr lang="en-US" dirty="0"/>
              <a:t>if the conditions in the hypothesis are met ► the disposition must apply ► if the disposition does not apply, the sanction must apply</a:t>
            </a:r>
          </a:p>
          <a:p>
            <a:r>
              <a:rPr lang="en-US" dirty="0"/>
              <a:t>R. Alexy: clear formulation of subsumption ► legal rule</a:t>
            </a:r>
            <a:endParaRPr lang="en-US" i="1" dirty="0"/>
          </a:p>
        </p:txBody>
      </p:sp>
    </p:spTree>
    <p:extLst>
      <p:ext uri="{BB962C8B-B14F-4D97-AF65-F5344CB8AC3E}">
        <p14:creationId xmlns:p14="http://schemas.microsoft.com/office/powerpoint/2010/main" val="176065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2D5DBB5-23C2-0C34-5DBD-52D4CDAA1833}"/>
              </a:ext>
            </a:extLst>
          </p:cNvPr>
          <p:cNvSpPr>
            <a:spLocks noGrp="1"/>
          </p:cNvSpPr>
          <p:nvPr>
            <p:ph idx="1"/>
          </p:nvPr>
        </p:nvSpPr>
        <p:spPr/>
        <p:txBody>
          <a:bodyPr/>
          <a:lstStyle/>
          <a:p>
            <a:r>
              <a:rPr lang="en-US" dirty="0"/>
              <a:t>General Maxims</a:t>
            </a:r>
          </a:p>
          <a:p>
            <a:r>
              <a:rPr lang="en-US" dirty="0"/>
              <a:t>Concept</a:t>
            </a:r>
          </a:p>
          <a:p>
            <a:r>
              <a:rPr lang="en-US" dirty="0"/>
              <a:t>Legal Principle vs Legal Rule</a:t>
            </a:r>
          </a:p>
          <a:p>
            <a:r>
              <a:rPr lang="en-US" dirty="0"/>
              <a:t>Principle of Proportionality</a:t>
            </a:r>
          </a:p>
          <a:p>
            <a:r>
              <a:rPr lang="cs-CZ" dirty="0" err="1"/>
              <a:t>Significance</a:t>
            </a:r>
            <a:r>
              <a:rPr lang="en-US" dirty="0"/>
              <a:t> of Principles</a:t>
            </a:r>
          </a:p>
          <a:p>
            <a:r>
              <a:rPr lang="en-US" dirty="0"/>
              <a:t>Classification of Principles</a:t>
            </a:r>
          </a:p>
          <a:p>
            <a:r>
              <a:rPr lang="en-US" dirty="0"/>
              <a:t>Principle of Autonomy of Will</a:t>
            </a:r>
          </a:p>
          <a:p>
            <a:r>
              <a:rPr lang="en-US" dirty="0"/>
              <a:t>Principle of Equality</a:t>
            </a:r>
          </a:p>
          <a:p>
            <a:r>
              <a:rPr lang="en-US" dirty="0"/>
              <a:t>Principle of Protection of the Weaker Party</a:t>
            </a:r>
          </a:p>
          <a:p>
            <a:r>
              <a:rPr lang="en-US" dirty="0"/>
              <a:t>Principle </a:t>
            </a:r>
            <a:r>
              <a:rPr lang="en-US" i="1" dirty="0" err="1"/>
              <a:t>neminem</a:t>
            </a:r>
            <a:r>
              <a:rPr lang="en-US" i="1" dirty="0"/>
              <a:t> </a:t>
            </a:r>
            <a:r>
              <a:rPr lang="en-US" i="1" dirty="0" err="1"/>
              <a:t>laedere</a:t>
            </a:r>
            <a:endParaRPr lang="en-US" i="1" dirty="0"/>
          </a:p>
          <a:p>
            <a:r>
              <a:rPr lang="en-US" dirty="0"/>
              <a:t>Principle of Prevention</a:t>
            </a:r>
          </a:p>
          <a:p>
            <a:r>
              <a:rPr lang="en-US" dirty="0"/>
              <a:t>Principle </a:t>
            </a:r>
            <a:r>
              <a:rPr lang="en-US" i="1" dirty="0"/>
              <a:t>pacta sunt </a:t>
            </a:r>
            <a:r>
              <a:rPr lang="en-US" i="1" dirty="0" err="1"/>
              <a:t>servanda</a:t>
            </a:r>
            <a:endParaRPr lang="en-US" i="1" dirty="0"/>
          </a:p>
          <a:p>
            <a:r>
              <a:rPr lang="en-US" dirty="0"/>
              <a:t>Protection of Good Faith</a:t>
            </a:r>
          </a:p>
          <a:p>
            <a:r>
              <a:rPr lang="en-US" dirty="0"/>
              <a:t>Other Principles</a:t>
            </a:r>
            <a:endParaRPr lang="cs-CZ" dirty="0"/>
          </a:p>
        </p:txBody>
      </p:sp>
      <p:sp>
        <p:nvSpPr>
          <p:cNvPr id="3" name="Nadpis 2">
            <a:extLst>
              <a:ext uri="{FF2B5EF4-FFF2-40B4-BE49-F238E27FC236}">
                <a16:creationId xmlns:a16="http://schemas.microsoft.com/office/drawing/2014/main" id="{1C2B747D-2E77-F253-1A60-69C56A5A39B7}"/>
              </a:ext>
            </a:extLst>
          </p:cNvPr>
          <p:cNvSpPr>
            <a:spLocks noGrp="1"/>
          </p:cNvSpPr>
          <p:nvPr>
            <p:ph type="title"/>
          </p:nvPr>
        </p:nvSpPr>
        <p:spPr/>
        <p:txBody>
          <a:bodyPr/>
          <a:lstStyle/>
          <a:p>
            <a:r>
              <a:rPr lang="en-US"/>
              <a:t>Content</a:t>
            </a:r>
          </a:p>
        </p:txBody>
      </p:sp>
    </p:spTree>
    <p:extLst>
      <p:ext uri="{BB962C8B-B14F-4D97-AF65-F5344CB8AC3E}">
        <p14:creationId xmlns:p14="http://schemas.microsoft.com/office/powerpoint/2010/main" val="364005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444B8-BF66-5A52-D9AE-F4693680D76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863DBD7-7AA1-EA2F-F887-EAF7330A30A1}"/>
              </a:ext>
            </a:extLst>
          </p:cNvPr>
          <p:cNvSpPr>
            <a:spLocks noGrp="1"/>
          </p:cNvSpPr>
          <p:nvPr>
            <p:ph type="title"/>
          </p:nvPr>
        </p:nvSpPr>
        <p:spPr>
          <a:xfrm>
            <a:off x="838200" y="1036717"/>
            <a:ext cx="10515600" cy="992057"/>
          </a:xfrm>
        </p:spPr>
        <p:txBody>
          <a:bodyPr/>
          <a:lstStyle/>
          <a:p>
            <a:r>
              <a:rPr lang="en-US" dirty="0"/>
              <a:t>Legal Principle vs Legal Rule</a:t>
            </a:r>
            <a:endParaRPr lang="cs-CZ" dirty="0"/>
          </a:p>
        </p:txBody>
      </p:sp>
      <p:sp>
        <p:nvSpPr>
          <p:cNvPr id="4" name="Zástupný text 3">
            <a:extLst>
              <a:ext uri="{FF2B5EF4-FFF2-40B4-BE49-F238E27FC236}">
                <a16:creationId xmlns:a16="http://schemas.microsoft.com/office/drawing/2014/main" id="{F4EBD04B-65A6-8CE9-1F49-44DACA757717}"/>
              </a:ext>
            </a:extLst>
          </p:cNvPr>
          <p:cNvSpPr>
            <a:spLocks noGrp="1"/>
          </p:cNvSpPr>
          <p:nvPr>
            <p:ph sz="quarter" idx="13"/>
          </p:nvPr>
        </p:nvSpPr>
        <p:spPr>
          <a:xfrm>
            <a:off x="838200" y="2212429"/>
            <a:ext cx="10515600" cy="3964534"/>
          </a:xfrm>
        </p:spPr>
        <p:txBody>
          <a:bodyPr>
            <a:normAutofit/>
          </a:bodyPr>
          <a:lstStyle/>
          <a:p>
            <a:r>
              <a:rPr lang="en-US" b="1" dirty="0"/>
              <a:t>Legal Principle:</a:t>
            </a:r>
          </a:p>
          <a:p>
            <a:r>
              <a:rPr lang="en-US" dirty="0"/>
              <a:t>often stems from meta-legal foundations, meta-legal value systems (morality, ethics, religion, logic, conviction of general benefit, </a:t>
            </a:r>
            <a:r>
              <a:rPr lang="cs-CZ" dirty="0" err="1"/>
              <a:t>general</a:t>
            </a:r>
            <a:r>
              <a:rPr lang="cs-CZ" dirty="0"/>
              <a:t> </a:t>
            </a:r>
            <a:r>
              <a:rPr lang="en-US" dirty="0"/>
              <a:t>good, </a:t>
            </a:r>
            <a:r>
              <a:rPr lang="cs-CZ" dirty="0"/>
              <a:t>justice </a:t>
            </a:r>
            <a:r>
              <a:rPr lang="en-US" dirty="0"/>
              <a:t>etc.)</a:t>
            </a:r>
          </a:p>
          <a:p>
            <a:r>
              <a:rPr lang="en-US" dirty="0"/>
              <a:t>universally proven, </a:t>
            </a:r>
            <a:r>
              <a:rPr lang="en-US" dirty="0" err="1"/>
              <a:t>recognised</a:t>
            </a:r>
            <a:r>
              <a:rPr lang="en-US" dirty="0"/>
              <a:t>, need not be demonstrated (axioms)</a:t>
            </a:r>
          </a:p>
          <a:p>
            <a:endParaRPr lang="cs-CZ" b="1" dirty="0"/>
          </a:p>
          <a:p>
            <a:r>
              <a:rPr lang="en-US" b="1" dirty="0">
                <a:solidFill>
                  <a:srgbClr val="FF0000"/>
                </a:solidFill>
              </a:rPr>
              <a:t>X</a:t>
            </a:r>
          </a:p>
          <a:p>
            <a:endParaRPr lang="cs-CZ" b="1" dirty="0"/>
          </a:p>
          <a:p>
            <a:r>
              <a:rPr lang="en-US" b="1" dirty="0"/>
              <a:t>Legal Rule:</a:t>
            </a:r>
          </a:p>
          <a:p>
            <a:r>
              <a:rPr lang="en-US" dirty="0"/>
              <a:t>formulated by the legislator based on political consensus, agreement, etc.</a:t>
            </a:r>
            <a:endParaRPr lang="en-US" i="1" dirty="0"/>
          </a:p>
        </p:txBody>
      </p:sp>
    </p:spTree>
    <p:extLst>
      <p:ext uri="{BB962C8B-B14F-4D97-AF65-F5344CB8AC3E}">
        <p14:creationId xmlns:p14="http://schemas.microsoft.com/office/powerpoint/2010/main" val="3093798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1CD85-107E-AFF1-F29F-77B22CA29E8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03F983D-B8ED-9ED1-8BE9-8E0E2DA11CB6}"/>
              </a:ext>
            </a:extLst>
          </p:cNvPr>
          <p:cNvSpPr>
            <a:spLocks noGrp="1"/>
          </p:cNvSpPr>
          <p:nvPr>
            <p:ph type="title"/>
          </p:nvPr>
        </p:nvSpPr>
        <p:spPr>
          <a:xfrm>
            <a:off x="838200" y="1036717"/>
            <a:ext cx="10515600" cy="992057"/>
          </a:xfrm>
        </p:spPr>
        <p:txBody>
          <a:bodyPr/>
          <a:lstStyle/>
          <a:p>
            <a:r>
              <a:rPr lang="en-US" dirty="0"/>
              <a:t>Legal Principle vs Legal Rule</a:t>
            </a:r>
            <a:endParaRPr lang="cs-CZ" dirty="0"/>
          </a:p>
        </p:txBody>
      </p:sp>
      <p:sp>
        <p:nvSpPr>
          <p:cNvPr id="4" name="Zástupný text 3">
            <a:extLst>
              <a:ext uri="{FF2B5EF4-FFF2-40B4-BE49-F238E27FC236}">
                <a16:creationId xmlns:a16="http://schemas.microsoft.com/office/drawing/2014/main" id="{19232AA6-7FD7-01E9-B5E0-7DDD3954CD11}"/>
              </a:ext>
            </a:extLst>
          </p:cNvPr>
          <p:cNvSpPr>
            <a:spLocks noGrp="1"/>
          </p:cNvSpPr>
          <p:nvPr>
            <p:ph sz="quarter" idx="13"/>
          </p:nvPr>
        </p:nvSpPr>
        <p:spPr>
          <a:xfrm>
            <a:off x="838200" y="2212429"/>
            <a:ext cx="10515600" cy="3964534"/>
          </a:xfrm>
        </p:spPr>
        <p:txBody>
          <a:bodyPr>
            <a:normAutofit/>
          </a:bodyPr>
          <a:lstStyle/>
          <a:p>
            <a:r>
              <a:rPr lang="en-US" b="1" dirty="0"/>
              <a:t>Legal Principle:</a:t>
            </a:r>
          </a:p>
          <a:p>
            <a:r>
              <a:rPr lang="en-US" dirty="0"/>
              <a:t>if multiple principles apply = principles must be weighed</a:t>
            </a:r>
          </a:p>
          <a:p>
            <a:r>
              <a:rPr lang="en-US" dirty="0"/>
              <a:t>► method of proportionality</a:t>
            </a:r>
          </a:p>
          <a:p>
            <a:endParaRPr lang="cs-CZ" b="1" dirty="0">
              <a:solidFill>
                <a:srgbClr val="FF0000"/>
              </a:solidFill>
            </a:endParaRPr>
          </a:p>
          <a:p>
            <a:r>
              <a:rPr lang="en-US" b="1" dirty="0">
                <a:solidFill>
                  <a:srgbClr val="FF0000"/>
                </a:solidFill>
              </a:rPr>
              <a:t>X</a:t>
            </a:r>
          </a:p>
          <a:p>
            <a:endParaRPr lang="cs-CZ" b="1" dirty="0"/>
          </a:p>
          <a:p>
            <a:r>
              <a:rPr lang="en-US" b="1" dirty="0"/>
              <a:t>Legal Rule:</a:t>
            </a:r>
          </a:p>
          <a:p>
            <a:r>
              <a:rPr lang="en-US" dirty="0"/>
              <a:t>subsumption of a specific factual situation under a legal rule</a:t>
            </a:r>
          </a:p>
          <a:p>
            <a:r>
              <a:rPr lang="en-US" dirty="0"/>
              <a:t>► method of subsumption</a:t>
            </a:r>
          </a:p>
          <a:p>
            <a:r>
              <a:rPr lang="en-US" dirty="0"/>
              <a:t>lex generalis/superior/posterior </a:t>
            </a:r>
            <a:r>
              <a:rPr lang="en-US" dirty="0" err="1"/>
              <a:t>derogat</a:t>
            </a:r>
            <a:r>
              <a:rPr lang="en-US" dirty="0"/>
              <a:t> </a:t>
            </a:r>
            <a:r>
              <a:rPr lang="en-US" dirty="0" err="1"/>
              <a:t>legi</a:t>
            </a:r>
            <a:r>
              <a:rPr lang="en-US" dirty="0"/>
              <a:t> </a:t>
            </a:r>
            <a:r>
              <a:rPr lang="en-US" dirty="0" err="1"/>
              <a:t>speciali</a:t>
            </a:r>
            <a:r>
              <a:rPr lang="en-US" dirty="0"/>
              <a:t>/</a:t>
            </a:r>
            <a:r>
              <a:rPr lang="en-US" dirty="0" err="1"/>
              <a:t>inferiori</a:t>
            </a:r>
            <a:r>
              <a:rPr lang="en-US" dirty="0"/>
              <a:t>/priori</a:t>
            </a:r>
            <a:endParaRPr lang="en-US" i="1" dirty="0"/>
          </a:p>
        </p:txBody>
      </p:sp>
    </p:spTree>
    <p:extLst>
      <p:ext uri="{BB962C8B-B14F-4D97-AF65-F5344CB8AC3E}">
        <p14:creationId xmlns:p14="http://schemas.microsoft.com/office/powerpoint/2010/main" val="570540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A3D0-D6CB-C27D-B67A-C221B6F5479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60461222-247D-E039-4272-53FB3D1F8AC1}"/>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4</a:t>
            </a:r>
            <a:endParaRPr lang="en-US" dirty="0"/>
          </a:p>
          <a:p>
            <a:r>
              <a:rPr lang="en-US" dirty="0"/>
              <a:t>Principle of Proportionality</a:t>
            </a:r>
            <a:endParaRPr lang="cs-CZ" dirty="0"/>
          </a:p>
        </p:txBody>
      </p:sp>
    </p:spTree>
    <p:extLst>
      <p:ext uri="{BB962C8B-B14F-4D97-AF65-F5344CB8AC3E}">
        <p14:creationId xmlns:p14="http://schemas.microsoft.com/office/powerpoint/2010/main" val="1868674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2D169-9D6B-F7FE-4F28-BF8CEE44F04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3F2D254-198A-69C6-5886-23AA7C3BE79C}"/>
              </a:ext>
            </a:extLst>
          </p:cNvPr>
          <p:cNvSpPr>
            <a:spLocks noGrp="1"/>
          </p:cNvSpPr>
          <p:nvPr>
            <p:ph type="title"/>
          </p:nvPr>
        </p:nvSpPr>
        <p:spPr>
          <a:xfrm>
            <a:off x="838200" y="1036717"/>
            <a:ext cx="10515600" cy="992057"/>
          </a:xfrm>
        </p:spPr>
        <p:txBody>
          <a:bodyPr/>
          <a:lstStyle/>
          <a:p>
            <a:r>
              <a:rPr lang="en-US" dirty="0"/>
              <a:t>Principle of Proportionality</a:t>
            </a:r>
            <a:endParaRPr lang="cs-CZ" dirty="0"/>
          </a:p>
        </p:txBody>
      </p:sp>
      <p:sp>
        <p:nvSpPr>
          <p:cNvPr id="4" name="Zástupný text 3">
            <a:extLst>
              <a:ext uri="{FF2B5EF4-FFF2-40B4-BE49-F238E27FC236}">
                <a16:creationId xmlns:a16="http://schemas.microsoft.com/office/drawing/2014/main" id="{EF2B2413-B34C-D918-DB5A-E1D22143172C}"/>
              </a:ext>
            </a:extLst>
          </p:cNvPr>
          <p:cNvSpPr>
            <a:spLocks noGrp="1"/>
          </p:cNvSpPr>
          <p:nvPr>
            <p:ph sz="quarter" idx="13"/>
          </p:nvPr>
        </p:nvSpPr>
        <p:spPr>
          <a:xfrm>
            <a:off x="838200" y="2212429"/>
            <a:ext cx="10515600" cy="3964534"/>
          </a:xfrm>
        </p:spPr>
        <p:txBody>
          <a:bodyPr>
            <a:normAutofit/>
          </a:bodyPr>
          <a:lstStyle/>
          <a:p>
            <a:pPr algn="just"/>
            <a:endParaRPr lang="cs-CZ" dirty="0"/>
          </a:p>
          <a:p>
            <a:pPr algn="just"/>
            <a:r>
              <a:rPr lang="en-US" dirty="0"/>
              <a:t>Even in Czech law, </a:t>
            </a:r>
            <a:r>
              <a:rPr lang="en-US" b="1" dirty="0"/>
              <a:t>a number of general legal principles apply and are commonly used</a:t>
            </a:r>
            <a:r>
              <a:rPr lang="en-US" dirty="0"/>
              <a:t>, although they are not expressly contained in legal regulations. Examples include the principle that ignorance of the law excuses no one, or the principle of inadmissibility of retroactivity, not only in criminal law. Other examples are interpretative rules </a:t>
            </a:r>
            <a:r>
              <a:rPr lang="en-US" i="1" dirty="0"/>
              <a:t>a </a:t>
            </a:r>
            <a:r>
              <a:rPr lang="en-US" i="1" dirty="0" err="1"/>
              <a:t>contrario</a:t>
            </a:r>
            <a:r>
              <a:rPr lang="en-US" i="1" dirty="0"/>
              <a:t>, a </a:t>
            </a:r>
            <a:r>
              <a:rPr lang="en-US" i="1" dirty="0" err="1"/>
              <a:t>minore</a:t>
            </a:r>
            <a:r>
              <a:rPr lang="en-US" i="1" dirty="0"/>
              <a:t> ad </a:t>
            </a:r>
            <a:r>
              <a:rPr lang="en-US" i="1" dirty="0" err="1"/>
              <a:t>maius</a:t>
            </a:r>
            <a:r>
              <a:rPr lang="en-US" i="1" dirty="0"/>
              <a:t>, a </a:t>
            </a:r>
            <a:r>
              <a:rPr lang="en-US" i="1" dirty="0" err="1"/>
              <a:t>maiore</a:t>
            </a:r>
            <a:r>
              <a:rPr lang="en-US" i="1" dirty="0"/>
              <a:t> ad minus, reductio ad absurdum</a:t>
            </a:r>
            <a:r>
              <a:rPr lang="en-US" dirty="0"/>
              <a:t>, etc. </a:t>
            </a:r>
            <a:r>
              <a:rPr lang="en-US" b="1" dirty="0"/>
              <a:t>Another modern constitutional unwritten rule is resolving conflicts of fundamental rights and freedoms by the principle of proportionality.</a:t>
            </a:r>
          </a:p>
          <a:p>
            <a:pPr algn="just"/>
            <a:endParaRPr lang="cs-CZ" b="1" dirty="0"/>
          </a:p>
          <a:p>
            <a:pPr algn="r"/>
            <a:r>
              <a:rPr lang="cs-CZ" dirty="0"/>
              <a:t>CC</a:t>
            </a:r>
            <a:r>
              <a:rPr lang="en-US" dirty="0"/>
              <a:t> </a:t>
            </a:r>
            <a:r>
              <a:rPr lang="cs-CZ" dirty="0"/>
              <a:t>C</a:t>
            </a:r>
            <a:r>
              <a:rPr lang="en-US" dirty="0" err="1"/>
              <a:t>ase</a:t>
            </a:r>
            <a:r>
              <a:rPr lang="en-US" dirty="0"/>
              <a:t> No Pl. ÚS 33/97</a:t>
            </a:r>
            <a:endParaRPr lang="en-GB" dirty="0"/>
          </a:p>
        </p:txBody>
      </p:sp>
    </p:spTree>
    <p:extLst>
      <p:ext uri="{BB962C8B-B14F-4D97-AF65-F5344CB8AC3E}">
        <p14:creationId xmlns:p14="http://schemas.microsoft.com/office/powerpoint/2010/main" val="3785914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59C2F-14B9-4E5F-DD4F-6BE0A973FCB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FB2A5E7-3C2D-4DD2-B3DD-2173C3F100F9}"/>
              </a:ext>
            </a:extLst>
          </p:cNvPr>
          <p:cNvSpPr>
            <a:spLocks noGrp="1"/>
          </p:cNvSpPr>
          <p:nvPr>
            <p:ph type="title"/>
          </p:nvPr>
        </p:nvSpPr>
        <p:spPr>
          <a:xfrm>
            <a:off x="838200" y="1036717"/>
            <a:ext cx="10515600" cy="992057"/>
          </a:xfrm>
        </p:spPr>
        <p:txBody>
          <a:bodyPr/>
          <a:lstStyle/>
          <a:p>
            <a:r>
              <a:rPr lang="en-US" dirty="0"/>
              <a:t>Principle of Proportionality</a:t>
            </a:r>
            <a:endParaRPr lang="cs-CZ" dirty="0"/>
          </a:p>
        </p:txBody>
      </p:sp>
      <p:sp>
        <p:nvSpPr>
          <p:cNvPr id="4" name="Zástupný text 3">
            <a:extLst>
              <a:ext uri="{FF2B5EF4-FFF2-40B4-BE49-F238E27FC236}">
                <a16:creationId xmlns:a16="http://schemas.microsoft.com/office/drawing/2014/main" id="{E2A5F6A3-5C0F-2CEE-C465-F729D2843738}"/>
              </a:ext>
            </a:extLst>
          </p:cNvPr>
          <p:cNvSpPr>
            <a:spLocks noGrp="1"/>
          </p:cNvSpPr>
          <p:nvPr>
            <p:ph sz="quarter" idx="13"/>
          </p:nvPr>
        </p:nvSpPr>
        <p:spPr>
          <a:xfrm>
            <a:off x="838200" y="2212429"/>
            <a:ext cx="10515600" cy="3964534"/>
          </a:xfrm>
        </p:spPr>
        <p:txBody>
          <a:bodyPr>
            <a:normAutofit/>
          </a:bodyPr>
          <a:lstStyle/>
          <a:p>
            <a:r>
              <a:rPr lang="en-US" b="1" dirty="0"/>
              <a:t>Article 52 Scope and interpretation of rights and principles </a:t>
            </a:r>
            <a:endParaRPr lang="cs-CZ" b="1" dirty="0"/>
          </a:p>
          <a:p>
            <a:endParaRPr lang="cs-CZ" dirty="0"/>
          </a:p>
          <a:p>
            <a:r>
              <a:rPr lang="cs-CZ" dirty="0"/>
              <a:t>Para</a:t>
            </a:r>
            <a:r>
              <a:rPr lang="en-US" dirty="0"/>
              <a:t>1. </a:t>
            </a:r>
            <a:r>
              <a:rPr lang="cs-CZ" dirty="0"/>
              <a:t> </a:t>
            </a:r>
            <a:r>
              <a:rPr lang="en-US" dirty="0"/>
              <a:t>Any limitation on the exercise of the rights and freedoms </a:t>
            </a:r>
            <a:r>
              <a:rPr lang="en-US" dirty="0" err="1"/>
              <a:t>recognised</a:t>
            </a:r>
            <a:r>
              <a:rPr lang="en-US" dirty="0"/>
              <a:t> by this Charter must be provided for by law and respect the essence of those rights and freedoms. </a:t>
            </a:r>
            <a:r>
              <a:rPr lang="en-US" b="1" dirty="0"/>
              <a:t>Subject to the </a:t>
            </a:r>
            <a:r>
              <a:rPr lang="en-US" b="1" dirty="0">
                <a:solidFill>
                  <a:srgbClr val="FF0000"/>
                </a:solidFill>
              </a:rPr>
              <a:t>principle of proportionality</a:t>
            </a:r>
            <a:r>
              <a:rPr lang="en-US" dirty="0"/>
              <a:t>, limitations may be made only if they are necessary and genuinely meet objectives of general interest </a:t>
            </a:r>
            <a:r>
              <a:rPr lang="en-US" dirty="0" err="1"/>
              <a:t>recognised</a:t>
            </a:r>
            <a:r>
              <a:rPr lang="en-US" dirty="0"/>
              <a:t> by the Union or the need to protect the rights and freedoms of others.</a:t>
            </a:r>
            <a:endParaRPr lang="cs-CZ" dirty="0"/>
          </a:p>
          <a:p>
            <a:endParaRPr lang="cs-CZ" dirty="0"/>
          </a:p>
          <a:p>
            <a:pPr algn="r"/>
            <a:r>
              <a:rPr lang="en-US" b="1" dirty="0"/>
              <a:t>Charter of Fundamental Rights of the European Union</a:t>
            </a:r>
            <a:endParaRPr lang="cs-CZ" dirty="0"/>
          </a:p>
        </p:txBody>
      </p:sp>
    </p:spTree>
    <p:extLst>
      <p:ext uri="{BB962C8B-B14F-4D97-AF65-F5344CB8AC3E}">
        <p14:creationId xmlns:p14="http://schemas.microsoft.com/office/powerpoint/2010/main" val="1879945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7B903-43AA-5006-BDFA-66CA62F20AE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410F64B-B39C-B2CB-DB16-86EA4F307DFA}"/>
              </a:ext>
            </a:extLst>
          </p:cNvPr>
          <p:cNvSpPr>
            <a:spLocks noGrp="1"/>
          </p:cNvSpPr>
          <p:nvPr>
            <p:ph type="title"/>
          </p:nvPr>
        </p:nvSpPr>
        <p:spPr>
          <a:xfrm>
            <a:off x="838200" y="1036717"/>
            <a:ext cx="10515600" cy="992057"/>
          </a:xfrm>
        </p:spPr>
        <p:txBody>
          <a:bodyPr/>
          <a:lstStyle/>
          <a:p>
            <a:r>
              <a:rPr lang="en-US" dirty="0"/>
              <a:t>Principle of Proportionality</a:t>
            </a:r>
            <a:endParaRPr lang="cs-CZ" dirty="0"/>
          </a:p>
        </p:txBody>
      </p:sp>
      <p:sp>
        <p:nvSpPr>
          <p:cNvPr id="4" name="Zástupný text 3">
            <a:extLst>
              <a:ext uri="{FF2B5EF4-FFF2-40B4-BE49-F238E27FC236}">
                <a16:creationId xmlns:a16="http://schemas.microsoft.com/office/drawing/2014/main" id="{736CDE73-C8BA-845F-2636-56031FC17649}"/>
              </a:ext>
            </a:extLst>
          </p:cNvPr>
          <p:cNvSpPr>
            <a:spLocks noGrp="1"/>
          </p:cNvSpPr>
          <p:nvPr>
            <p:ph sz="quarter" idx="13"/>
          </p:nvPr>
        </p:nvSpPr>
        <p:spPr>
          <a:xfrm>
            <a:off x="838200" y="2212429"/>
            <a:ext cx="10515600" cy="3964534"/>
          </a:xfrm>
        </p:spPr>
        <p:txBody>
          <a:bodyPr>
            <a:normAutofit/>
          </a:bodyPr>
          <a:lstStyle/>
          <a:p>
            <a:endParaRPr lang="cs-CZ" dirty="0"/>
          </a:p>
          <a:p>
            <a:r>
              <a:rPr lang="en-US" dirty="0"/>
              <a:t>16. […] Legal norms must also meet substantive requirements, because in a material rule of law based on the idea of justice, fundamental rights represent a corrective both to the content of legal norms and to their interpretation and application. Therefore, it is the judge’s task in the conditions of a material rule of law </a:t>
            </a:r>
            <a:r>
              <a:rPr lang="en-US" b="1" dirty="0"/>
              <a:t>to find a solution that ensures the maximum </a:t>
            </a:r>
            <a:r>
              <a:rPr lang="en-US" b="1" dirty="0" err="1"/>
              <a:t>realisation</a:t>
            </a:r>
            <a:r>
              <a:rPr lang="en-US" b="1" dirty="0"/>
              <a:t> of the fundamental rights of the parties </a:t>
            </a:r>
            <a:r>
              <a:rPr lang="en-US" b="1" dirty="0">
                <a:solidFill>
                  <a:srgbClr val="FF0000"/>
                </a:solidFill>
              </a:rPr>
              <a:t>(note: = </a:t>
            </a:r>
            <a:r>
              <a:rPr lang="en-US" b="1" dirty="0" err="1">
                <a:solidFill>
                  <a:srgbClr val="FF0000"/>
                </a:solidFill>
              </a:rPr>
              <a:t>optimisation</a:t>
            </a:r>
            <a:r>
              <a:rPr lang="en-US" b="1" dirty="0">
                <a:solidFill>
                  <a:srgbClr val="FF0000"/>
                </a:solidFill>
              </a:rPr>
              <a:t>) </a:t>
            </a:r>
            <a:r>
              <a:rPr lang="en-US" b="1" dirty="0"/>
              <a:t>and, if that is not possible, to decide in accordance with the general idea of justice, or according to the general natural law principle </a:t>
            </a:r>
            <a:r>
              <a:rPr lang="en-US" dirty="0"/>
              <a:t>[…].</a:t>
            </a:r>
            <a:endParaRPr lang="cs-CZ" dirty="0"/>
          </a:p>
          <a:p>
            <a:endParaRPr lang="en-US" dirty="0"/>
          </a:p>
          <a:p>
            <a:pPr algn="r"/>
            <a:r>
              <a:rPr lang="en-US" dirty="0"/>
              <a:t>Constitutional Court case No I. ÚS 2166/10</a:t>
            </a:r>
            <a:endParaRPr lang="cs-CZ" dirty="0"/>
          </a:p>
        </p:txBody>
      </p:sp>
    </p:spTree>
    <p:extLst>
      <p:ext uri="{BB962C8B-B14F-4D97-AF65-F5344CB8AC3E}">
        <p14:creationId xmlns:p14="http://schemas.microsoft.com/office/powerpoint/2010/main" val="896519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736FE-2FB2-8BC5-6132-5AEE15F30BE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E04CA91-6939-1B6C-BBD3-E8A35559E4DC}"/>
              </a:ext>
            </a:extLst>
          </p:cNvPr>
          <p:cNvSpPr>
            <a:spLocks noGrp="1"/>
          </p:cNvSpPr>
          <p:nvPr>
            <p:ph type="title"/>
          </p:nvPr>
        </p:nvSpPr>
        <p:spPr>
          <a:xfrm>
            <a:off x="838200" y="1036717"/>
            <a:ext cx="10515600" cy="992057"/>
          </a:xfrm>
        </p:spPr>
        <p:txBody>
          <a:bodyPr/>
          <a:lstStyle/>
          <a:p>
            <a:r>
              <a:rPr lang="en-US" dirty="0"/>
              <a:t>Principle of Proportionality</a:t>
            </a:r>
            <a:endParaRPr lang="cs-CZ" dirty="0"/>
          </a:p>
        </p:txBody>
      </p:sp>
      <p:sp>
        <p:nvSpPr>
          <p:cNvPr id="4" name="Zástupný text 3">
            <a:extLst>
              <a:ext uri="{FF2B5EF4-FFF2-40B4-BE49-F238E27FC236}">
                <a16:creationId xmlns:a16="http://schemas.microsoft.com/office/drawing/2014/main" id="{A14B5A19-0646-CEE1-CE16-EF1F926AE4A2}"/>
              </a:ext>
            </a:extLst>
          </p:cNvPr>
          <p:cNvSpPr>
            <a:spLocks noGrp="1"/>
          </p:cNvSpPr>
          <p:nvPr>
            <p:ph sz="quarter" idx="13"/>
          </p:nvPr>
        </p:nvSpPr>
        <p:spPr>
          <a:xfrm>
            <a:off x="838200" y="2212429"/>
            <a:ext cx="10515600" cy="3964534"/>
          </a:xfrm>
        </p:spPr>
        <p:txBody>
          <a:bodyPr>
            <a:normAutofit/>
          </a:bodyPr>
          <a:lstStyle/>
          <a:p>
            <a:endParaRPr lang="cs-CZ" dirty="0"/>
          </a:p>
          <a:p>
            <a:r>
              <a:rPr lang="en-US" dirty="0"/>
              <a:t>20. […]. </a:t>
            </a:r>
            <a:r>
              <a:rPr lang="en-US" b="1" dirty="0"/>
              <a:t>In the event of a conflict between two fundamental rights</a:t>
            </a:r>
            <a:r>
              <a:rPr lang="en-US" dirty="0"/>
              <a:t>, </a:t>
            </a:r>
            <a:r>
              <a:rPr lang="en-US" b="1" dirty="0"/>
              <a:t>[…], the general courts must first</a:t>
            </a:r>
            <a:r>
              <a:rPr lang="cs-CZ" b="1" dirty="0"/>
              <a:t> </a:t>
            </a:r>
          </a:p>
          <a:p>
            <a:r>
              <a:rPr lang="en-US" b="1" dirty="0">
                <a:solidFill>
                  <a:srgbClr val="FF0000"/>
                </a:solidFill>
              </a:rPr>
              <a:t>(1)</a:t>
            </a:r>
            <a:r>
              <a:rPr lang="en-US" dirty="0"/>
              <a:t> </a:t>
            </a:r>
            <a:r>
              <a:rPr lang="en-US" b="1" dirty="0"/>
              <a:t>identify</a:t>
            </a:r>
            <a:r>
              <a:rPr lang="en-US" dirty="0"/>
              <a:t> which fundamental rights of the individual parties to the dispute are at stake […] and then,</a:t>
            </a:r>
          </a:p>
          <a:p>
            <a:r>
              <a:rPr lang="en-US" b="1" dirty="0">
                <a:solidFill>
                  <a:srgbClr val="FF0000"/>
                </a:solidFill>
              </a:rPr>
              <a:t>(2)</a:t>
            </a:r>
            <a:r>
              <a:rPr lang="en-US" dirty="0"/>
              <a:t> taking into account all relevant circumstances of the case […], the courts must decide so that, if possible</a:t>
            </a:r>
            <a:r>
              <a:rPr lang="en-US" b="1" dirty="0"/>
              <a:t>, as much as possible of both fundamental rights is preserved</a:t>
            </a:r>
            <a:r>
              <a:rPr lang="en-US" dirty="0"/>
              <a:t>, and if that is not possible,</a:t>
            </a:r>
          </a:p>
          <a:p>
            <a:r>
              <a:rPr lang="en-US" b="1" dirty="0">
                <a:solidFill>
                  <a:srgbClr val="FF0000"/>
                </a:solidFill>
              </a:rPr>
              <a:t>(3)</a:t>
            </a:r>
            <a:r>
              <a:rPr lang="en-US" dirty="0"/>
              <a:t> </a:t>
            </a:r>
            <a:r>
              <a:rPr lang="en-US" b="1" dirty="0"/>
              <a:t>then give priority to </a:t>
            </a:r>
            <a:r>
              <a:rPr lang="en-US" dirty="0"/>
              <a:t>the fundamental right in </a:t>
            </a:r>
            <a:r>
              <a:rPr lang="en-US" dirty="0" err="1"/>
              <a:t>favour</a:t>
            </a:r>
            <a:r>
              <a:rPr lang="en-US" dirty="0"/>
              <a:t> of which the general idea of justice or the general principle speaks […].</a:t>
            </a:r>
          </a:p>
          <a:p>
            <a:pPr algn="r"/>
            <a:r>
              <a:rPr lang="en-US" dirty="0"/>
              <a:t>Constitutional Court case No I. ÚS 2166/10</a:t>
            </a:r>
            <a:endParaRPr lang="cs-CZ" dirty="0"/>
          </a:p>
        </p:txBody>
      </p:sp>
    </p:spTree>
    <p:extLst>
      <p:ext uri="{BB962C8B-B14F-4D97-AF65-F5344CB8AC3E}">
        <p14:creationId xmlns:p14="http://schemas.microsoft.com/office/powerpoint/2010/main" val="2590502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19B91-CEBF-2304-779E-2317F4FFD90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5E469E9-DB03-8F2C-33D0-09C5630E5741}"/>
              </a:ext>
            </a:extLst>
          </p:cNvPr>
          <p:cNvSpPr>
            <a:spLocks noGrp="1"/>
          </p:cNvSpPr>
          <p:nvPr>
            <p:ph type="title"/>
          </p:nvPr>
        </p:nvSpPr>
        <p:spPr>
          <a:xfrm>
            <a:off x="838200" y="1036717"/>
            <a:ext cx="10515600" cy="992057"/>
          </a:xfrm>
        </p:spPr>
        <p:txBody>
          <a:bodyPr/>
          <a:lstStyle/>
          <a:p>
            <a:r>
              <a:rPr lang="en-US" dirty="0"/>
              <a:t>Principle of Proportionality</a:t>
            </a:r>
            <a:endParaRPr lang="cs-CZ" dirty="0"/>
          </a:p>
        </p:txBody>
      </p:sp>
      <p:sp>
        <p:nvSpPr>
          <p:cNvPr id="4" name="Zástupný text 3">
            <a:extLst>
              <a:ext uri="{FF2B5EF4-FFF2-40B4-BE49-F238E27FC236}">
                <a16:creationId xmlns:a16="http://schemas.microsoft.com/office/drawing/2014/main" id="{40E01000-8621-0D1F-E3AC-42A49FAE8672}"/>
              </a:ext>
            </a:extLst>
          </p:cNvPr>
          <p:cNvSpPr>
            <a:spLocks noGrp="1"/>
          </p:cNvSpPr>
          <p:nvPr>
            <p:ph sz="quarter" idx="13"/>
          </p:nvPr>
        </p:nvSpPr>
        <p:spPr>
          <a:xfrm>
            <a:off x="838200" y="2212429"/>
            <a:ext cx="10515600" cy="3964534"/>
          </a:xfrm>
        </p:spPr>
        <p:txBody>
          <a:bodyPr>
            <a:normAutofit lnSpcReduction="10000"/>
          </a:bodyPr>
          <a:lstStyle/>
          <a:p>
            <a:r>
              <a:rPr lang="en-US" dirty="0"/>
              <a:t>Assessment of interference with a fundamental right consists, according to established case law of the Constitutional Court, of three steps […]. </a:t>
            </a:r>
            <a:r>
              <a:rPr lang="en-US" b="1" dirty="0">
                <a:solidFill>
                  <a:srgbClr val="FF0000"/>
                </a:solidFill>
              </a:rPr>
              <a:t>In the first step</a:t>
            </a:r>
            <a:r>
              <a:rPr lang="en-US" b="1" dirty="0"/>
              <a:t>, the suitability of the specific measure to achieve its purpose is assessed </a:t>
            </a:r>
            <a:r>
              <a:rPr lang="en-US" dirty="0"/>
              <a:t>(i.e., its appropriateness), meaning whether it is capable at all of achieving the legitimate aim pursued, which is the protection of another fundamental right or a public good. </a:t>
            </a:r>
            <a:r>
              <a:rPr lang="en-US" b="1" dirty="0">
                <a:solidFill>
                  <a:srgbClr val="FF0000"/>
                </a:solidFill>
              </a:rPr>
              <a:t>Next,</a:t>
            </a:r>
            <a:r>
              <a:rPr lang="en-US" dirty="0"/>
              <a:t> </a:t>
            </a:r>
            <a:r>
              <a:rPr lang="en-US" b="1" dirty="0"/>
              <a:t>its necessity is examined </a:t>
            </a:r>
            <a:r>
              <a:rPr lang="en-US" dirty="0"/>
              <a:t>from the perspective </a:t>
            </a:r>
            <a:r>
              <a:rPr lang="en-US" b="1" dirty="0"/>
              <a:t>of whether the least intrusive means was used</a:t>
            </a:r>
            <a:r>
              <a:rPr lang="en-US" dirty="0"/>
              <a:t>. </a:t>
            </a:r>
            <a:r>
              <a:rPr lang="en-US" b="1" dirty="0">
                <a:solidFill>
                  <a:srgbClr val="FF0000"/>
                </a:solidFill>
              </a:rPr>
              <a:t>Finally, </a:t>
            </a:r>
            <a:r>
              <a:rPr lang="en-US" dirty="0"/>
              <a:t>in the third and last step, </a:t>
            </a:r>
            <a:r>
              <a:rPr lang="en-US" b="1" dirty="0"/>
              <a:t>its proportionality in the narrower sense is assessed, i.e., whether the harm to the fundamental right is not disproportionate in relation to the intended aim</a:t>
            </a:r>
            <a:r>
              <a:rPr lang="en-US" dirty="0"/>
              <a:t>. This means that measures restricting fundamental human rights and freedoms must not, in the case of a collision between a fundamental right or freedom and a public interest, outweigh the positives represented by the public interest in such measures […].</a:t>
            </a:r>
            <a:endParaRPr lang="cs-CZ" dirty="0"/>
          </a:p>
          <a:p>
            <a:pPr algn="r"/>
            <a:r>
              <a:rPr lang="en-US" dirty="0"/>
              <a:t>Constitutional Court case No I</a:t>
            </a:r>
            <a:r>
              <a:rPr lang="cs-CZ" dirty="0"/>
              <a:t>I</a:t>
            </a:r>
            <a:r>
              <a:rPr lang="en-US" dirty="0"/>
              <a:t>. ÚS </a:t>
            </a:r>
            <a:r>
              <a:rPr lang="cs-CZ" dirty="0"/>
              <a:t>1774</a:t>
            </a:r>
            <a:r>
              <a:rPr lang="en-US" dirty="0"/>
              <a:t>/1</a:t>
            </a:r>
            <a:r>
              <a:rPr lang="cs-CZ" dirty="0"/>
              <a:t>4</a:t>
            </a:r>
          </a:p>
        </p:txBody>
      </p:sp>
    </p:spTree>
    <p:extLst>
      <p:ext uri="{BB962C8B-B14F-4D97-AF65-F5344CB8AC3E}">
        <p14:creationId xmlns:p14="http://schemas.microsoft.com/office/powerpoint/2010/main" val="2923615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DE4DF-ED71-BBF2-74EC-9BDB54B49D2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16E845D-73D2-7A77-AF9D-172655926541}"/>
              </a:ext>
            </a:extLst>
          </p:cNvPr>
          <p:cNvSpPr>
            <a:spLocks noGrp="1"/>
          </p:cNvSpPr>
          <p:nvPr>
            <p:ph type="title"/>
          </p:nvPr>
        </p:nvSpPr>
        <p:spPr>
          <a:xfrm>
            <a:off x="838200" y="1036717"/>
            <a:ext cx="10515600" cy="992057"/>
          </a:xfrm>
        </p:spPr>
        <p:txBody>
          <a:bodyPr/>
          <a:lstStyle/>
          <a:p>
            <a:r>
              <a:rPr lang="en-US" dirty="0"/>
              <a:t>Principle of Proportionality</a:t>
            </a:r>
            <a:endParaRPr lang="cs-CZ" dirty="0"/>
          </a:p>
        </p:txBody>
      </p:sp>
      <p:sp>
        <p:nvSpPr>
          <p:cNvPr id="4" name="Zástupný text 3">
            <a:extLst>
              <a:ext uri="{FF2B5EF4-FFF2-40B4-BE49-F238E27FC236}">
                <a16:creationId xmlns:a16="http://schemas.microsoft.com/office/drawing/2014/main" id="{DE7EFA9E-F938-F4B4-BE4B-45DE3A65AE05}"/>
              </a:ext>
            </a:extLst>
          </p:cNvPr>
          <p:cNvSpPr>
            <a:spLocks noGrp="1"/>
          </p:cNvSpPr>
          <p:nvPr>
            <p:ph sz="quarter" idx="13"/>
          </p:nvPr>
        </p:nvSpPr>
        <p:spPr>
          <a:xfrm>
            <a:off x="838200" y="2212429"/>
            <a:ext cx="10515600" cy="3964534"/>
          </a:xfrm>
        </p:spPr>
        <p:txBody>
          <a:bodyPr>
            <a:normAutofit lnSpcReduction="10000"/>
          </a:bodyPr>
          <a:lstStyle/>
          <a:p>
            <a:r>
              <a:rPr lang="en-US" b="1" dirty="0"/>
              <a:t>Conflict of two or more rights (values) with each other</a:t>
            </a:r>
          </a:p>
          <a:p>
            <a:r>
              <a:rPr lang="en-US" dirty="0"/>
              <a:t>Assessment:</a:t>
            </a:r>
          </a:p>
          <a:p>
            <a:endParaRPr lang="cs-CZ" dirty="0"/>
          </a:p>
          <a:p>
            <a:r>
              <a:rPr lang="en-US" b="1" dirty="0"/>
              <a:t>1) Suitability</a:t>
            </a:r>
          </a:p>
          <a:p>
            <a:r>
              <a:rPr lang="en-US" dirty="0"/>
              <a:t>Is the measure capable/appropriate to achieve the desired aim?</a:t>
            </a:r>
          </a:p>
          <a:p>
            <a:endParaRPr lang="cs-CZ" dirty="0"/>
          </a:p>
          <a:p>
            <a:r>
              <a:rPr lang="en-US" b="1" dirty="0"/>
              <a:t>2) Necessity </a:t>
            </a:r>
            <a:r>
              <a:rPr lang="en-US" dirty="0"/>
              <a:t>(test of </a:t>
            </a:r>
            <a:r>
              <a:rPr lang="en-US" dirty="0" err="1"/>
              <a:t>minimisation</a:t>
            </a:r>
            <a:r>
              <a:rPr lang="en-US" dirty="0"/>
              <a:t> of interference)</a:t>
            </a:r>
          </a:p>
          <a:p>
            <a:r>
              <a:rPr lang="en-US" dirty="0"/>
              <a:t>Can the aim not be achieved by another – more considerate (less invasive) – means?</a:t>
            </a:r>
          </a:p>
          <a:p>
            <a:endParaRPr lang="cs-CZ" dirty="0"/>
          </a:p>
          <a:p>
            <a:r>
              <a:rPr lang="en-US" b="1" dirty="0"/>
              <a:t>3) Proportionality</a:t>
            </a:r>
          </a:p>
          <a:p>
            <a:r>
              <a:rPr lang="en-US" dirty="0"/>
              <a:t>Comparison of the seriousness of both conflicting fundamental rights (proportionality </a:t>
            </a:r>
            <a:r>
              <a:rPr lang="en-US" i="1" dirty="0"/>
              <a:t>stricto sensu</a:t>
            </a:r>
            <a:r>
              <a:rPr lang="en-US" dirty="0"/>
              <a:t>)</a:t>
            </a:r>
            <a:endParaRPr lang="cs-CZ" dirty="0"/>
          </a:p>
        </p:txBody>
      </p:sp>
    </p:spTree>
    <p:extLst>
      <p:ext uri="{BB962C8B-B14F-4D97-AF65-F5344CB8AC3E}">
        <p14:creationId xmlns:p14="http://schemas.microsoft.com/office/powerpoint/2010/main" val="3543414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D5B4E-607E-790D-EBB4-DEFD25BF88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DECC2B0-2C2D-BE81-8A47-F81CCDF640A9}"/>
              </a:ext>
            </a:extLst>
          </p:cNvPr>
          <p:cNvSpPr>
            <a:spLocks noGrp="1"/>
          </p:cNvSpPr>
          <p:nvPr>
            <p:ph type="title"/>
          </p:nvPr>
        </p:nvSpPr>
        <p:spPr>
          <a:xfrm>
            <a:off x="838200" y="1036717"/>
            <a:ext cx="10515600" cy="992057"/>
          </a:xfrm>
        </p:spPr>
        <p:txBody>
          <a:bodyPr/>
          <a:lstStyle/>
          <a:p>
            <a:r>
              <a:rPr lang="en-US" dirty="0"/>
              <a:t>Principle of Proportionality</a:t>
            </a:r>
            <a:endParaRPr lang="cs-CZ" dirty="0"/>
          </a:p>
        </p:txBody>
      </p:sp>
      <p:sp>
        <p:nvSpPr>
          <p:cNvPr id="4" name="Zástupný text 3">
            <a:extLst>
              <a:ext uri="{FF2B5EF4-FFF2-40B4-BE49-F238E27FC236}">
                <a16:creationId xmlns:a16="http://schemas.microsoft.com/office/drawing/2014/main" id="{7C7CB6AF-741C-CCBC-46FE-BD12EC87FF84}"/>
              </a:ext>
            </a:extLst>
          </p:cNvPr>
          <p:cNvSpPr>
            <a:spLocks noGrp="1"/>
          </p:cNvSpPr>
          <p:nvPr>
            <p:ph sz="quarter" idx="13"/>
          </p:nvPr>
        </p:nvSpPr>
        <p:spPr>
          <a:xfrm>
            <a:off x="838200" y="2212429"/>
            <a:ext cx="10515600" cy="3964534"/>
          </a:xfrm>
        </p:spPr>
        <p:txBody>
          <a:bodyPr>
            <a:normAutofit/>
          </a:bodyPr>
          <a:lstStyle/>
          <a:p>
            <a:r>
              <a:rPr lang="en-US" b="1" dirty="0"/>
              <a:t>To identify which fundamental rights of the parties are affected:</a:t>
            </a:r>
          </a:p>
          <a:p>
            <a:r>
              <a:rPr lang="en-US" dirty="0"/>
              <a:t>Not all fundamental rights are always directly enforceable and operate immediately against individuals. In some cases, they operate only indirectly through individual norms of ordinary law, so that they </a:t>
            </a:r>
            <a:r>
              <a:rPr lang="en-US" b="1" dirty="0"/>
              <a:t>“shine through” ordinary law</a:t>
            </a:r>
            <a:r>
              <a:rPr lang="en-US" dirty="0"/>
              <a:t>. This is the case in horizontal relationships, i.e., relationships that are not based on superiority and subordination, where the parties are equal. Therefore, when interpreting or applying ordinary law to such relationships, </a:t>
            </a:r>
            <a:r>
              <a:rPr lang="en-US" b="1" dirty="0"/>
              <a:t>courts are obliged to carefully weigh this “shining through” and take it into account so as to fulfil their duty to protect both rights under ordinary law and fundamental rights.</a:t>
            </a:r>
            <a:endParaRPr lang="cs-CZ" b="1" dirty="0"/>
          </a:p>
          <a:p>
            <a:endParaRPr lang="en-US" dirty="0"/>
          </a:p>
          <a:p>
            <a:pPr algn="r"/>
            <a:r>
              <a:rPr lang="en-US" dirty="0"/>
              <a:t>Constitutional Court case No I. ÚS 185/04</a:t>
            </a:r>
            <a:endParaRPr lang="cs-CZ" dirty="0"/>
          </a:p>
        </p:txBody>
      </p:sp>
    </p:spTree>
    <p:extLst>
      <p:ext uri="{BB962C8B-B14F-4D97-AF65-F5344CB8AC3E}">
        <p14:creationId xmlns:p14="http://schemas.microsoft.com/office/powerpoint/2010/main" val="305258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515EEEB-EC63-7270-8A80-B4536E75BE41}"/>
              </a:ext>
            </a:extLst>
          </p:cNvPr>
          <p:cNvSpPr>
            <a:spLocks noGrp="1"/>
          </p:cNvSpPr>
          <p:nvPr>
            <p:ph type="body" sz="quarter" idx="13"/>
          </p:nvPr>
        </p:nvSpPr>
        <p:spPr>
          <a:xfrm>
            <a:off x="1866899" y="2293938"/>
            <a:ext cx="8856519" cy="2270125"/>
          </a:xfrm>
        </p:spPr>
        <p:txBody>
          <a:bodyPr anchor="ctr"/>
          <a:lstStyle/>
          <a:p>
            <a:pPr lvl="1"/>
            <a:r>
              <a:rPr lang="en-US" dirty="0"/>
              <a:t>Chapter 1</a:t>
            </a:r>
          </a:p>
          <a:p>
            <a:r>
              <a:rPr lang="en-US" dirty="0"/>
              <a:t>General Maxims</a:t>
            </a:r>
          </a:p>
        </p:txBody>
      </p:sp>
    </p:spTree>
    <p:extLst>
      <p:ext uri="{BB962C8B-B14F-4D97-AF65-F5344CB8AC3E}">
        <p14:creationId xmlns:p14="http://schemas.microsoft.com/office/powerpoint/2010/main" val="147163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D3246-12C3-8D26-D95D-78ED8881567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5F68B4B-E322-D094-35AC-039DE1D512F9}"/>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5</a:t>
            </a:r>
            <a:endParaRPr lang="en-US" dirty="0"/>
          </a:p>
          <a:p>
            <a:r>
              <a:rPr lang="cs-CZ" dirty="0" err="1"/>
              <a:t>Significance</a:t>
            </a:r>
            <a:r>
              <a:rPr lang="en-US" dirty="0"/>
              <a:t> of Principles</a:t>
            </a:r>
            <a:endParaRPr lang="cs-CZ" dirty="0"/>
          </a:p>
        </p:txBody>
      </p:sp>
    </p:spTree>
    <p:extLst>
      <p:ext uri="{BB962C8B-B14F-4D97-AF65-F5344CB8AC3E}">
        <p14:creationId xmlns:p14="http://schemas.microsoft.com/office/powerpoint/2010/main" val="769664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485FC-BEDB-23CE-25B8-7A66F56297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50327AF-102C-7E43-F317-F714C4E47264}"/>
              </a:ext>
            </a:extLst>
          </p:cNvPr>
          <p:cNvSpPr>
            <a:spLocks noGrp="1"/>
          </p:cNvSpPr>
          <p:nvPr>
            <p:ph type="title"/>
          </p:nvPr>
        </p:nvSpPr>
        <p:spPr>
          <a:xfrm>
            <a:off x="838200" y="1036717"/>
            <a:ext cx="10515600" cy="992057"/>
          </a:xfrm>
        </p:spPr>
        <p:txBody>
          <a:bodyPr/>
          <a:lstStyle/>
          <a:p>
            <a:r>
              <a:rPr lang="cs-CZ" dirty="0" err="1"/>
              <a:t>Significance</a:t>
            </a:r>
            <a:r>
              <a:rPr lang="en-US" dirty="0"/>
              <a:t> of Principles</a:t>
            </a:r>
            <a:endParaRPr lang="cs-CZ" dirty="0"/>
          </a:p>
        </p:txBody>
      </p:sp>
      <p:sp>
        <p:nvSpPr>
          <p:cNvPr id="4" name="Zástupný text 3">
            <a:extLst>
              <a:ext uri="{FF2B5EF4-FFF2-40B4-BE49-F238E27FC236}">
                <a16:creationId xmlns:a16="http://schemas.microsoft.com/office/drawing/2014/main" id="{7C55A412-C19C-AF6E-3B05-CC47D04FD21E}"/>
              </a:ext>
            </a:extLst>
          </p:cNvPr>
          <p:cNvSpPr>
            <a:spLocks noGrp="1"/>
          </p:cNvSpPr>
          <p:nvPr>
            <p:ph sz="quarter" idx="13"/>
          </p:nvPr>
        </p:nvSpPr>
        <p:spPr>
          <a:xfrm>
            <a:off x="838200" y="2212429"/>
            <a:ext cx="10515600" cy="3964534"/>
          </a:xfrm>
        </p:spPr>
        <p:txBody>
          <a:bodyPr>
            <a:normAutofit/>
          </a:bodyPr>
          <a:lstStyle/>
          <a:p>
            <a:pPr marL="457200" indent="-457200">
              <a:buAutoNum type="arabicParenR"/>
            </a:pPr>
            <a:r>
              <a:rPr lang="en-GB" b="1" dirty="0"/>
              <a:t>Interpretation of Law:</a:t>
            </a:r>
            <a:endParaRPr lang="cs-CZ" b="1" dirty="0"/>
          </a:p>
          <a:p>
            <a:endParaRPr lang="cs-CZ" b="1" dirty="0"/>
          </a:p>
          <a:p>
            <a:r>
              <a:rPr lang="cs-CZ" dirty="0" err="1"/>
              <a:t>Sect</a:t>
            </a:r>
            <a:r>
              <a:rPr lang="cs-CZ" dirty="0"/>
              <a:t>. 2 para 1: </a:t>
            </a:r>
          </a:p>
          <a:p>
            <a:r>
              <a:rPr lang="en-US" dirty="0"/>
              <a:t>Each provision of private law may be interpreted </a:t>
            </a:r>
            <a:r>
              <a:rPr lang="en-US" b="1" dirty="0"/>
              <a:t>only in accordance with </a:t>
            </a:r>
            <a:endParaRPr lang="cs-CZ" b="1" dirty="0"/>
          </a:p>
          <a:p>
            <a:r>
              <a:rPr lang="en-US" dirty="0"/>
              <a:t>► </a:t>
            </a:r>
            <a:r>
              <a:rPr lang="en-US" b="1" dirty="0"/>
              <a:t>the Charter of Fundamental Rights and Freedoms</a:t>
            </a:r>
            <a:r>
              <a:rPr lang="en-US" dirty="0"/>
              <a:t> and </a:t>
            </a:r>
            <a:endParaRPr lang="cs-CZ" dirty="0"/>
          </a:p>
          <a:p>
            <a:r>
              <a:rPr lang="en-US" dirty="0"/>
              <a:t>► </a:t>
            </a:r>
            <a:r>
              <a:rPr lang="en-US" b="1" dirty="0"/>
              <a:t>the constitutional order in general</a:t>
            </a:r>
            <a:r>
              <a:rPr lang="en-US" dirty="0"/>
              <a:t>, </a:t>
            </a:r>
            <a:endParaRPr lang="cs-CZ" dirty="0"/>
          </a:p>
          <a:p>
            <a:r>
              <a:rPr lang="en-US" dirty="0"/>
              <a:t>► </a:t>
            </a:r>
            <a:r>
              <a:rPr lang="en-US" b="1" dirty="0">
                <a:solidFill>
                  <a:srgbClr val="FF0000"/>
                </a:solidFill>
              </a:rPr>
              <a:t>the principles underlying this Act</a:t>
            </a:r>
            <a:r>
              <a:rPr lang="en-US" dirty="0"/>
              <a:t>, and </a:t>
            </a:r>
            <a:endParaRPr lang="cs-CZ" dirty="0"/>
          </a:p>
          <a:p>
            <a:r>
              <a:rPr lang="en-US" dirty="0"/>
              <a:t>► considering at all times </a:t>
            </a:r>
            <a:r>
              <a:rPr lang="en-US" b="1" dirty="0">
                <a:solidFill>
                  <a:srgbClr val="FF0000"/>
                </a:solidFill>
              </a:rPr>
              <a:t>the values that it protects</a:t>
            </a:r>
            <a:r>
              <a:rPr lang="en-US" dirty="0"/>
              <a:t>. </a:t>
            </a:r>
            <a:endParaRPr lang="cs-CZ" dirty="0"/>
          </a:p>
          <a:p>
            <a:endParaRPr lang="cs-CZ" dirty="0"/>
          </a:p>
          <a:p>
            <a:r>
              <a:rPr lang="en-US" dirty="0"/>
              <a:t>Should the interpretation of a provision diverge from this imperative solely on the basis of its wording, the imperative prevails.</a:t>
            </a:r>
            <a:endParaRPr lang="cs-CZ" dirty="0"/>
          </a:p>
        </p:txBody>
      </p:sp>
    </p:spTree>
    <p:extLst>
      <p:ext uri="{BB962C8B-B14F-4D97-AF65-F5344CB8AC3E}">
        <p14:creationId xmlns:p14="http://schemas.microsoft.com/office/powerpoint/2010/main" val="2723497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D1BE6-8968-250F-8077-BA6B7B74BCB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85FA559-5334-B363-B6C0-46721EC555CC}"/>
              </a:ext>
            </a:extLst>
          </p:cNvPr>
          <p:cNvSpPr>
            <a:spLocks noGrp="1"/>
          </p:cNvSpPr>
          <p:nvPr>
            <p:ph type="title"/>
          </p:nvPr>
        </p:nvSpPr>
        <p:spPr>
          <a:xfrm>
            <a:off x="838200" y="1036717"/>
            <a:ext cx="10515600" cy="992057"/>
          </a:xfrm>
        </p:spPr>
        <p:txBody>
          <a:bodyPr/>
          <a:lstStyle/>
          <a:p>
            <a:r>
              <a:rPr lang="cs-CZ" dirty="0" err="1"/>
              <a:t>Significance</a:t>
            </a:r>
            <a:r>
              <a:rPr lang="en-US" dirty="0"/>
              <a:t> of Principles</a:t>
            </a:r>
            <a:endParaRPr lang="cs-CZ" dirty="0"/>
          </a:p>
        </p:txBody>
      </p:sp>
      <p:sp>
        <p:nvSpPr>
          <p:cNvPr id="4" name="Zástupný text 3">
            <a:extLst>
              <a:ext uri="{FF2B5EF4-FFF2-40B4-BE49-F238E27FC236}">
                <a16:creationId xmlns:a16="http://schemas.microsoft.com/office/drawing/2014/main" id="{D6E69198-BAB5-BFB7-BE63-A67F59E8F302}"/>
              </a:ext>
            </a:extLst>
          </p:cNvPr>
          <p:cNvSpPr>
            <a:spLocks noGrp="1"/>
          </p:cNvSpPr>
          <p:nvPr>
            <p:ph sz="quarter" idx="13"/>
          </p:nvPr>
        </p:nvSpPr>
        <p:spPr>
          <a:xfrm>
            <a:off x="838200" y="2212429"/>
            <a:ext cx="10515600" cy="3964534"/>
          </a:xfrm>
        </p:spPr>
        <p:txBody>
          <a:bodyPr>
            <a:normAutofit/>
          </a:bodyPr>
          <a:lstStyle/>
          <a:p>
            <a:r>
              <a:rPr lang="en-US" b="1" dirty="0"/>
              <a:t>2) Application of Law:</a:t>
            </a:r>
          </a:p>
          <a:p>
            <a:endParaRPr lang="cs-CZ" b="1" dirty="0"/>
          </a:p>
          <a:p>
            <a:r>
              <a:rPr lang="en-US" dirty="0"/>
              <a:t>Their existence cannot be ignored</a:t>
            </a:r>
          </a:p>
          <a:p>
            <a:endParaRPr lang="cs-CZ" b="1" dirty="0"/>
          </a:p>
          <a:p>
            <a:r>
              <a:rPr lang="en-US" dirty="0"/>
              <a:t>Applied by courts and other public authorities</a:t>
            </a:r>
          </a:p>
          <a:p>
            <a:endParaRPr lang="cs-CZ" b="1" dirty="0"/>
          </a:p>
          <a:p>
            <a:r>
              <a:rPr lang="en-US" dirty="0"/>
              <a:t>Sect. 2 para 3: </a:t>
            </a:r>
            <a:r>
              <a:rPr lang="en-US" b="1" dirty="0"/>
              <a:t>The interpretation </a:t>
            </a:r>
            <a:r>
              <a:rPr lang="en-US" b="1" dirty="0">
                <a:solidFill>
                  <a:srgbClr val="FF0000"/>
                </a:solidFill>
              </a:rPr>
              <a:t>and application </a:t>
            </a:r>
            <a:r>
              <a:rPr lang="en-US" dirty="0"/>
              <a:t>of a legal regulation must not be contrary to good morals and must not lead to cruelty or inconsiderate </a:t>
            </a:r>
            <a:r>
              <a:rPr lang="en-US" dirty="0" err="1"/>
              <a:t>behaviour</a:t>
            </a:r>
            <a:r>
              <a:rPr lang="en-US" dirty="0"/>
              <a:t> offensive to ordinary human feelings</a:t>
            </a:r>
            <a:endParaRPr lang="cs-CZ" dirty="0"/>
          </a:p>
        </p:txBody>
      </p:sp>
    </p:spTree>
    <p:extLst>
      <p:ext uri="{BB962C8B-B14F-4D97-AF65-F5344CB8AC3E}">
        <p14:creationId xmlns:p14="http://schemas.microsoft.com/office/powerpoint/2010/main" val="747680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3DA78-BC1D-E6FA-8A32-F851BCD5971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18DEAE0-9459-417D-BDA3-A15C00B5E0A2}"/>
              </a:ext>
            </a:extLst>
          </p:cNvPr>
          <p:cNvSpPr>
            <a:spLocks noGrp="1"/>
          </p:cNvSpPr>
          <p:nvPr>
            <p:ph type="title"/>
          </p:nvPr>
        </p:nvSpPr>
        <p:spPr>
          <a:xfrm>
            <a:off x="838200" y="1036717"/>
            <a:ext cx="10515600" cy="992057"/>
          </a:xfrm>
        </p:spPr>
        <p:txBody>
          <a:bodyPr/>
          <a:lstStyle/>
          <a:p>
            <a:r>
              <a:rPr lang="cs-CZ" dirty="0" err="1"/>
              <a:t>Significance</a:t>
            </a:r>
            <a:r>
              <a:rPr lang="en-US" dirty="0"/>
              <a:t> of Principles</a:t>
            </a:r>
            <a:endParaRPr lang="cs-CZ" dirty="0"/>
          </a:p>
        </p:txBody>
      </p:sp>
      <p:sp>
        <p:nvSpPr>
          <p:cNvPr id="4" name="Zástupný text 3">
            <a:extLst>
              <a:ext uri="{FF2B5EF4-FFF2-40B4-BE49-F238E27FC236}">
                <a16:creationId xmlns:a16="http://schemas.microsoft.com/office/drawing/2014/main" id="{88741FAB-0BA1-E081-2DCD-431521194873}"/>
              </a:ext>
            </a:extLst>
          </p:cNvPr>
          <p:cNvSpPr>
            <a:spLocks noGrp="1"/>
          </p:cNvSpPr>
          <p:nvPr>
            <p:ph sz="quarter" idx="13"/>
          </p:nvPr>
        </p:nvSpPr>
        <p:spPr>
          <a:xfrm>
            <a:off x="838200" y="2212429"/>
            <a:ext cx="10515600" cy="3964534"/>
          </a:xfrm>
        </p:spPr>
        <p:txBody>
          <a:bodyPr>
            <a:normAutofit/>
          </a:bodyPr>
          <a:lstStyle/>
          <a:p>
            <a:r>
              <a:rPr lang="en-US" b="1" dirty="0"/>
              <a:t>3) Law-making:</a:t>
            </a:r>
          </a:p>
          <a:p>
            <a:endParaRPr lang="cs-CZ" dirty="0"/>
          </a:p>
          <a:p>
            <a:r>
              <a:rPr lang="en-US" dirty="0"/>
              <a:t>Principles are inherent to law (or its branch, or even a specific legal institute)</a:t>
            </a:r>
          </a:p>
          <a:p>
            <a:endParaRPr lang="cs-CZ" dirty="0"/>
          </a:p>
          <a:p>
            <a:r>
              <a:rPr lang="en-US" b="1" dirty="0"/>
              <a:t>► the legislator must respect them</a:t>
            </a:r>
          </a:p>
          <a:p>
            <a:endParaRPr lang="cs-CZ" dirty="0"/>
          </a:p>
          <a:p>
            <a:r>
              <a:rPr lang="en-US" dirty="0"/>
              <a:t>Otherwise, coherence, unity, consistency, and hierarchy of the legal order will be disrupted</a:t>
            </a:r>
            <a:endParaRPr lang="cs-CZ" dirty="0"/>
          </a:p>
        </p:txBody>
      </p:sp>
    </p:spTree>
    <p:extLst>
      <p:ext uri="{BB962C8B-B14F-4D97-AF65-F5344CB8AC3E}">
        <p14:creationId xmlns:p14="http://schemas.microsoft.com/office/powerpoint/2010/main" val="4055530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872C0-1D18-F7CC-3014-25A7A0EB766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C43AD5-AC07-A7A1-62E0-E4937E7D23A2}"/>
              </a:ext>
            </a:extLst>
          </p:cNvPr>
          <p:cNvSpPr>
            <a:spLocks noGrp="1"/>
          </p:cNvSpPr>
          <p:nvPr>
            <p:ph type="title"/>
          </p:nvPr>
        </p:nvSpPr>
        <p:spPr>
          <a:xfrm>
            <a:off x="838200" y="1036717"/>
            <a:ext cx="10515600" cy="992057"/>
          </a:xfrm>
        </p:spPr>
        <p:txBody>
          <a:bodyPr/>
          <a:lstStyle/>
          <a:p>
            <a:r>
              <a:rPr lang="cs-CZ" dirty="0" err="1"/>
              <a:t>Significance</a:t>
            </a:r>
            <a:r>
              <a:rPr lang="en-US" dirty="0"/>
              <a:t> of Principles</a:t>
            </a:r>
            <a:endParaRPr lang="cs-CZ" dirty="0"/>
          </a:p>
        </p:txBody>
      </p:sp>
      <p:sp>
        <p:nvSpPr>
          <p:cNvPr id="4" name="Zástupný text 3">
            <a:extLst>
              <a:ext uri="{FF2B5EF4-FFF2-40B4-BE49-F238E27FC236}">
                <a16:creationId xmlns:a16="http://schemas.microsoft.com/office/drawing/2014/main" id="{3E6834E2-C0C2-4286-BA02-55A6279E4E33}"/>
              </a:ext>
            </a:extLst>
          </p:cNvPr>
          <p:cNvSpPr>
            <a:spLocks noGrp="1"/>
          </p:cNvSpPr>
          <p:nvPr>
            <p:ph sz="quarter" idx="13"/>
          </p:nvPr>
        </p:nvSpPr>
        <p:spPr>
          <a:xfrm>
            <a:off x="838200" y="2212429"/>
            <a:ext cx="10515600" cy="3964534"/>
          </a:xfrm>
        </p:spPr>
        <p:txBody>
          <a:bodyPr>
            <a:normAutofit/>
          </a:bodyPr>
          <a:lstStyle/>
          <a:p>
            <a:r>
              <a:rPr lang="en-US" b="1" dirty="0"/>
              <a:t>4) Knowledge of Law:</a:t>
            </a:r>
          </a:p>
          <a:p>
            <a:endParaRPr lang="cs-CZ" b="1" dirty="0"/>
          </a:p>
          <a:p>
            <a:r>
              <a:rPr lang="en-US" dirty="0"/>
              <a:t>Understanding the actual content of legal norms</a:t>
            </a:r>
          </a:p>
          <a:p>
            <a:endParaRPr lang="cs-CZ" b="1" dirty="0"/>
          </a:p>
          <a:p>
            <a:r>
              <a:rPr lang="en-US" dirty="0"/>
              <a:t>Understanding </a:t>
            </a:r>
            <a:r>
              <a:rPr lang="en-US" b="1" dirty="0">
                <a:solidFill>
                  <a:schemeClr val="accent1"/>
                </a:solidFill>
              </a:rPr>
              <a:t>the values on which the legal order stands</a:t>
            </a:r>
            <a:endParaRPr lang="cs-CZ" b="1" dirty="0">
              <a:solidFill>
                <a:schemeClr val="accent1"/>
              </a:solidFill>
            </a:endParaRPr>
          </a:p>
        </p:txBody>
      </p:sp>
    </p:spTree>
    <p:extLst>
      <p:ext uri="{BB962C8B-B14F-4D97-AF65-F5344CB8AC3E}">
        <p14:creationId xmlns:p14="http://schemas.microsoft.com/office/powerpoint/2010/main" val="942061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09503-1BD2-2768-A06C-F758A4823726}"/>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A736597-C346-5358-2EE3-9F8217EDD6D2}"/>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6</a:t>
            </a:r>
            <a:endParaRPr lang="en-US" dirty="0"/>
          </a:p>
          <a:p>
            <a:r>
              <a:rPr lang="en-US" dirty="0"/>
              <a:t>Classification of Principles</a:t>
            </a:r>
            <a:endParaRPr lang="cs-CZ" dirty="0"/>
          </a:p>
        </p:txBody>
      </p:sp>
    </p:spTree>
    <p:extLst>
      <p:ext uri="{BB962C8B-B14F-4D97-AF65-F5344CB8AC3E}">
        <p14:creationId xmlns:p14="http://schemas.microsoft.com/office/powerpoint/2010/main" val="2637195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E84AE-24F7-CDA1-586C-BD18BEC0809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3FE7D9F-1FA2-6168-466F-839F529934DC}"/>
              </a:ext>
            </a:extLst>
          </p:cNvPr>
          <p:cNvSpPr>
            <a:spLocks noGrp="1"/>
          </p:cNvSpPr>
          <p:nvPr>
            <p:ph type="title"/>
          </p:nvPr>
        </p:nvSpPr>
        <p:spPr>
          <a:xfrm>
            <a:off x="838200" y="1036717"/>
            <a:ext cx="10515600" cy="992057"/>
          </a:xfrm>
        </p:spPr>
        <p:txBody>
          <a:bodyPr/>
          <a:lstStyle/>
          <a:p>
            <a:r>
              <a:rPr lang="cs-CZ" dirty="0" err="1"/>
              <a:t>Classification</a:t>
            </a:r>
            <a:r>
              <a:rPr lang="en-US" dirty="0"/>
              <a:t> of Principles</a:t>
            </a:r>
            <a:endParaRPr lang="cs-CZ" dirty="0"/>
          </a:p>
        </p:txBody>
      </p:sp>
      <p:sp>
        <p:nvSpPr>
          <p:cNvPr id="4" name="Zástupný text 3">
            <a:extLst>
              <a:ext uri="{FF2B5EF4-FFF2-40B4-BE49-F238E27FC236}">
                <a16:creationId xmlns:a16="http://schemas.microsoft.com/office/drawing/2014/main" id="{687DBBD4-7347-38C4-E4D0-49F1AF816993}"/>
              </a:ext>
            </a:extLst>
          </p:cNvPr>
          <p:cNvSpPr>
            <a:spLocks noGrp="1"/>
          </p:cNvSpPr>
          <p:nvPr>
            <p:ph sz="quarter" idx="13"/>
          </p:nvPr>
        </p:nvSpPr>
        <p:spPr>
          <a:xfrm>
            <a:off x="838200" y="2212429"/>
            <a:ext cx="10515600" cy="3964534"/>
          </a:xfrm>
        </p:spPr>
        <p:txBody>
          <a:bodyPr>
            <a:normAutofit/>
          </a:bodyPr>
          <a:lstStyle/>
          <a:p>
            <a:r>
              <a:rPr lang="en-GB" b="1" dirty="0"/>
              <a:t>Various possibilities of classification:</a:t>
            </a:r>
          </a:p>
          <a:p>
            <a:endParaRPr lang="cs-CZ" dirty="0"/>
          </a:p>
          <a:p>
            <a:r>
              <a:rPr lang="en-GB" b="1" dirty="0"/>
              <a:t>1) According to branches of law (private law and public law principles)</a:t>
            </a:r>
          </a:p>
          <a:p>
            <a:r>
              <a:rPr lang="en-GB" dirty="0"/>
              <a:t>e.g., pacta sunt </a:t>
            </a:r>
            <a:r>
              <a:rPr lang="en-GB" dirty="0" err="1"/>
              <a:t>servanda</a:t>
            </a:r>
            <a:r>
              <a:rPr lang="en-GB" dirty="0"/>
              <a:t> </a:t>
            </a:r>
            <a:r>
              <a:rPr lang="en-GB" dirty="0">
                <a:solidFill>
                  <a:srgbClr val="FF0000"/>
                </a:solidFill>
              </a:rPr>
              <a:t>X</a:t>
            </a:r>
            <a:r>
              <a:rPr lang="en-GB" dirty="0"/>
              <a:t> </a:t>
            </a:r>
            <a:r>
              <a:rPr lang="en-GB" dirty="0" err="1"/>
              <a:t>nullum</a:t>
            </a:r>
            <a:r>
              <a:rPr lang="en-GB" dirty="0"/>
              <a:t> crimen sine </a:t>
            </a:r>
            <a:r>
              <a:rPr lang="en-GB" dirty="0" err="1"/>
              <a:t>lege</a:t>
            </a:r>
            <a:endParaRPr lang="en-GB" dirty="0"/>
          </a:p>
          <a:p>
            <a:endParaRPr lang="cs-CZ" dirty="0"/>
          </a:p>
          <a:p>
            <a:r>
              <a:rPr lang="en-GB" b="1" dirty="0"/>
              <a:t>2) Substantive law </a:t>
            </a:r>
            <a:r>
              <a:rPr lang="en-GB" b="1" dirty="0">
                <a:solidFill>
                  <a:srgbClr val="FF0000"/>
                </a:solidFill>
              </a:rPr>
              <a:t>X</a:t>
            </a:r>
            <a:r>
              <a:rPr lang="en-GB" b="1" dirty="0"/>
              <a:t> procedural law</a:t>
            </a:r>
          </a:p>
          <a:p>
            <a:r>
              <a:rPr lang="en-GB" dirty="0"/>
              <a:t>e.g., pacta sunt </a:t>
            </a:r>
            <a:r>
              <a:rPr lang="en-GB" dirty="0" err="1"/>
              <a:t>servanda</a:t>
            </a:r>
            <a:r>
              <a:rPr lang="en-GB" dirty="0"/>
              <a:t> </a:t>
            </a:r>
            <a:r>
              <a:rPr lang="en-GB" dirty="0">
                <a:solidFill>
                  <a:srgbClr val="FF0000"/>
                </a:solidFill>
              </a:rPr>
              <a:t>X</a:t>
            </a:r>
            <a:r>
              <a:rPr lang="en-GB" dirty="0"/>
              <a:t> nemo </a:t>
            </a:r>
            <a:r>
              <a:rPr lang="en-GB" dirty="0" err="1"/>
              <a:t>iudex</a:t>
            </a:r>
            <a:r>
              <a:rPr lang="en-GB" dirty="0"/>
              <a:t> in re </a:t>
            </a:r>
            <a:r>
              <a:rPr lang="en-GB" dirty="0" err="1"/>
              <a:t>sua</a:t>
            </a:r>
            <a:endParaRPr lang="en-GB" dirty="0"/>
          </a:p>
          <a:p>
            <a:endParaRPr lang="cs-CZ" dirty="0"/>
          </a:p>
          <a:p>
            <a:r>
              <a:rPr lang="en-GB" b="1" dirty="0"/>
              <a:t>3) Traditional </a:t>
            </a:r>
            <a:r>
              <a:rPr lang="en-GB" b="1" dirty="0">
                <a:solidFill>
                  <a:srgbClr val="FF0000"/>
                </a:solidFill>
              </a:rPr>
              <a:t>X</a:t>
            </a:r>
            <a:r>
              <a:rPr lang="en-GB" b="1" dirty="0"/>
              <a:t> modern</a:t>
            </a:r>
          </a:p>
          <a:p>
            <a:r>
              <a:rPr lang="en-GB" dirty="0"/>
              <a:t>e.g., pacta sunt </a:t>
            </a:r>
            <a:r>
              <a:rPr lang="en-GB" dirty="0" err="1"/>
              <a:t>servanda</a:t>
            </a:r>
            <a:r>
              <a:rPr lang="en-GB" dirty="0"/>
              <a:t> </a:t>
            </a:r>
            <a:r>
              <a:rPr lang="en-GB" dirty="0">
                <a:solidFill>
                  <a:srgbClr val="FF0000"/>
                </a:solidFill>
              </a:rPr>
              <a:t>X</a:t>
            </a:r>
            <a:r>
              <a:rPr lang="en-GB" dirty="0"/>
              <a:t> equality before the law</a:t>
            </a:r>
          </a:p>
        </p:txBody>
      </p:sp>
    </p:spTree>
    <p:extLst>
      <p:ext uri="{BB962C8B-B14F-4D97-AF65-F5344CB8AC3E}">
        <p14:creationId xmlns:p14="http://schemas.microsoft.com/office/powerpoint/2010/main" val="1800442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A80D7-F95A-DBDB-9B74-D83811D5DA9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851F7A9-A7D7-7393-44A4-640216C856D1}"/>
              </a:ext>
            </a:extLst>
          </p:cNvPr>
          <p:cNvSpPr>
            <a:spLocks noGrp="1"/>
          </p:cNvSpPr>
          <p:nvPr>
            <p:ph type="title"/>
          </p:nvPr>
        </p:nvSpPr>
        <p:spPr>
          <a:xfrm>
            <a:off x="838200" y="1036717"/>
            <a:ext cx="10515600" cy="992057"/>
          </a:xfrm>
        </p:spPr>
        <p:txBody>
          <a:bodyPr/>
          <a:lstStyle/>
          <a:p>
            <a:r>
              <a:rPr lang="cs-CZ" dirty="0" err="1"/>
              <a:t>Classification</a:t>
            </a:r>
            <a:r>
              <a:rPr lang="en-US" dirty="0"/>
              <a:t> of Principles</a:t>
            </a:r>
            <a:endParaRPr lang="cs-CZ" dirty="0"/>
          </a:p>
        </p:txBody>
      </p:sp>
      <p:sp>
        <p:nvSpPr>
          <p:cNvPr id="4" name="Zástupný text 3">
            <a:extLst>
              <a:ext uri="{FF2B5EF4-FFF2-40B4-BE49-F238E27FC236}">
                <a16:creationId xmlns:a16="http://schemas.microsoft.com/office/drawing/2014/main" id="{A1D32F0C-1E7B-DC41-5028-F54E9974696B}"/>
              </a:ext>
            </a:extLst>
          </p:cNvPr>
          <p:cNvSpPr>
            <a:spLocks noGrp="1"/>
          </p:cNvSpPr>
          <p:nvPr>
            <p:ph sz="quarter" idx="13"/>
          </p:nvPr>
        </p:nvSpPr>
        <p:spPr>
          <a:xfrm>
            <a:off x="838200" y="2212429"/>
            <a:ext cx="10515600" cy="3964534"/>
          </a:xfrm>
        </p:spPr>
        <p:txBody>
          <a:bodyPr>
            <a:normAutofit/>
          </a:bodyPr>
          <a:lstStyle/>
          <a:p>
            <a:r>
              <a:rPr lang="en-GB" b="1" dirty="0"/>
              <a:t>Various possibilities of classification:</a:t>
            </a:r>
          </a:p>
          <a:p>
            <a:endParaRPr lang="cs-CZ" dirty="0"/>
          </a:p>
          <a:p>
            <a:r>
              <a:rPr lang="en-GB" b="1" dirty="0"/>
              <a:t>4) According to expression in the text of legal regulations (expressly stated </a:t>
            </a:r>
            <a:r>
              <a:rPr lang="en-GB" b="1" dirty="0">
                <a:solidFill>
                  <a:srgbClr val="FF0000"/>
                </a:solidFill>
              </a:rPr>
              <a:t>X</a:t>
            </a:r>
            <a:r>
              <a:rPr lang="en-GB" b="1" dirty="0"/>
              <a:t> inferred)</a:t>
            </a:r>
          </a:p>
          <a:p>
            <a:r>
              <a:rPr lang="en-GB" dirty="0"/>
              <a:t>e.g., pacta sunt </a:t>
            </a:r>
            <a:r>
              <a:rPr lang="en-GB" dirty="0" err="1"/>
              <a:t>servanda</a:t>
            </a:r>
            <a:r>
              <a:rPr lang="en-GB" dirty="0"/>
              <a:t> X </a:t>
            </a:r>
            <a:r>
              <a:rPr lang="en-GB" dirty="0" err="1"/>
              <a:t>vigilantibus</a:t>
            </a:r>
            <a:r>
              <a:rPr lang="en-GB" dirty="0"/>
              <a:t> </a:t>
            </a:r>
            <a:r>
              <a:rPr lang="en-GB" dirty="0" err="1"/>
              <a:t>iura</a:t>
            </a:r>
            <a:endParaRPr lang="en-GB" dirty="0"/>
          </a:p>
          <a:p>
            <a:endParaRPr lang="cs-CZ" b="1" dirty="0"/>
          </a:p>
          <a:p>
            <a:r>
              <a:rPr lang="en-GB" b="1" dirty="0"/>
              <a:t>5) According to scope</a:t>
            </a:r>
          </a:p>
          <a:p>
            <a:r>
              <a:rPr lang="en-GB" dirty="0"/>
              <a:t>General (e.g., lex in retro non agit)</a:t>
            </a:r>
          </a:p>
          <a:p>
            <a:r>
              <a:rPr lang="en-GB" dirty="0"/>
              <a:t>Specific branches (e.g., civil procedure: ne bis in idem)</a:t>
            </a:r>
          </a:p>
          <a:p>
            <a:r>
              <a:rPr lang="en-GB" dirty="0"/>
              <a:t>Specific legal institutes (e.g., principle of monogamous marriage)</a:t>
            </a:r>
          </a:p>
        </p:txBody>
      </p:sp>
    </p:spTree>
    <p:extLst>
      <p:ext uri="{BB962C8B-B14F-4D97-AF65-F5344CB8AC3E}">
        <p14:creationId xmlns:p14="http://schemas.microsoft.com/office/powerpoint/2010/main" val="1817520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C5F9-87C3-D2CA-C610-4ED3386BA754}"/>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3D5652C6-1599-4722-64AF-B72DF8E07060}"/>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7</a:t>
            </a:r>
            <a:endParaRPr lang="en-US" dirty="0"/>
          </a:p>
          <a:p>
            <a:r>
              <a:rPr lang="en-US" dirty="0"/>
              <a:t>Principle of Autonomy of Will</a:t>
            </a:r>
            <a:endParaRPr lang="cs-CZ" dirty="0"/>
          </a:p>
        </p:txBody>
      </p:sp>
    </p:spTree>
    <p:extLst>
      <p:ext uri="{BB962C8B-B14F-4D97-AF65-F5344CB8AC3E}">
        <p14:creationId xmlns:p14="http://schemas.microsoft.com/office/powerpoint/2010/main" val="316560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30CFF-3260-DCB3-7417-DC446DB5498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9926FDF-B59C-F40F-CCF8-652682E68DAA}"/>
              </a:ext>
            </a:extLst>
          </p:cNvPr>
          <p:cNvSpPr>
            <a:spLocks noGrp="1"/>
          </p:cNvSpPr>
          <p:nvPr>
            <p:ph type="title"/>
          </p:nvPr>
        </p:nvSpPr>
        <p:spPr>
          <a:xfrm>
            <a:off x="838200" y="1036717"/>
            <a:ext cx="10515600" cy="992057"/>
          </a:xfrm>
        </p:spPr>
        <p:txBody>
          <a:bodyPr/>
          <a:lstStyle/>
          <a:p>
            <a:r>
              <a:rPr lang="en-US" dirty="0"/>
              <a:t>Principle of Autonomy of Will</a:t>
            </a:r>
            <a:endParaRPr lang="cs-CZ" dirty="0"/>
          </a:p>
        </p:txBody>
      </p:sp>
      <p:sp>
        <p:nvSpPr>
          <p:cNvPr id="4" name="Zástupný text 3">
            <a:extLst>
              <a:ext uri="{FF2B5EF4-FFF2-40B4-BE49-F238E27FC236}">
                <a16:creationId xmlns:a16="http://schemas.microsoft.com/office/drawing/2014/main" id="{2CEA46FC-45CB-2D38-0C65-83518884865F}"/>
              </a:ext>
            </a:extLst>
          </p:cNvPr>
          <p:cNvSpPr>
            <a:spLocks noGrp="1"/>
          </p:cNvSpPr>
          <p:nvPr>
            <p:ph sz="quarter" idx="13"/>
          </p:nvPr>
        </p:nvSpPr>
        <p:spPr>
          <a:xfrm>
            <a:off x="838200" y="2212429"/>
            <a:ext cx="10515600" cy="3964534"/>
          </a:xfrm>
        </p:spPr>
        <p:txBody>
          <a:bodyPr>
            <a:normAutofit lnSpcReduction="10000"/>
          </a:bodyPr>
          <a:lstStyle/>
          <a:p>
            <a:r>
              <a:rPr lang="en-US" b="1" dirty="0"/>
              <a:t>Key principle of private law</a:t>
            </a:r>
          </a:p>
          <a:p>
            <a:endParaRPr lang="cs-CZ" dirty="0"/>
          </a:p>
          <a:p>
            <a:r>
              <a:rPr lang="en-US" dirty="0"/>
              <a:t>Reflection of the requirement of human freedom and the possibility of free decision-making and action</a:t>
            </a:r>
          </a:p>
          <a:p>
            <a:endParaRPr lang="cs-CZ" dirty="0"/>
          </a:p>
          <a:p>
            <a:r>
              <a:rPr lang="en-US" dirty="0"/>
              <a:t>Legally protected broad possibility for private law subjects to shape private law relations according to their free will</a:t>
            </a:r>
          </a:p>
          <a:p>
            <a:endParaRPr lang="cs-CZ" b="1" dirty="0"/>
          </a:p>
          <a:p>
            <a:r>
              <a:rPr lang="en-US" b="1" dirty="0"/>
              <a:t>Constitutional basis:</a:t>
            </a:r>
          </a:p>
          <a:p>
            <a:r>
              <a:rPr lang="en-US" dirty="0"/>
              <a:t>Art. 2 para 3: Everyone may do that which is not prohibited by law; and nobody may be compelled to do that which is not imposed upon her by law.</a:t>
            </a:r>
            <a:endParaRPr lang="cs-CZ" dirty="0"/>
          </a:p>
          <a:p>
            <a:pPr algn="r"/>
            <a:r>
              <a:rPr lang="cs-CZ" dirty="0"/>
              <a:t>(Czech) Charter </a:t>
            </a:r>
            <a:r>
              <a:rPr lang="cs-CZ" dirty="0" err="1"/>
              <a:t>of</a:t>
            </a:r>
            <a:r>
              <a:rPr lang="cs-CZ" dirty="0"/>
              <a:t> </a:t>
            </a:r>
            <a:r>
              <a:rPr lang="cs-CZ" dirty="0" err="1"/>
              <a:t>Fundamental</a:t>
            </a:r>
            <a:r>
              <a:rPr lang="cs-CZ" dirty="0"/>
              <a:t> </a:t>
            </a:r>
            <a:r>
              <a:rPr lang="cs-CZ" dirty="0" err="1"/>
              <a:t>Rights</a:t>
            </a:r>
            <a:r>
              <a:rPr lang="cs-CZ" dirty="0"/>
              <a:t> and </a:t>
            </a:r>
            <a:r>
              <a:rPr lang="cs-CZ" dirty="0" err="1"/>
              <a:t>Freedoms</a:t>
            </a:r>
            <a:r>
              <a:rPr lang="cs-CZ" dirty="0"/>
              <a:t> (No 2/1993 </a:t>
            </a:r>
            <a:r>
              <a:rPr lang="cs-CZ" dirty="0" err="1"/>
              <a:t>Coll</a:t>
            </a:r>
            <a:r>
              <a:rPr lang="cs-CZ" dirty="0"/>
              <a:t>.)</a:t>
            </a:r>
          </a:p>
        </p:txBody>
      </p:sp>
    </p:spTree>
    <p:extLst>
      <p:ext uri="{BB962C8B-B14F-4D97-AF65-F5344CB8AC3E}">
        <p14:creationId xmlns:p14="http://schemas.microsoft.com/office/powerpoint/2010/main" val="286264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371F29-C1F2-097C-B661-EAEDF848E46B}"/>
              </a:ext>
            </a:extLst>
          </p:cNvPr>
          <p:cNvSpPr>
            <a:spLocks noGrp="1"/>
          </p:cNvSpPr>
          <p:nvPr>
            <p:ph type="title"/>
          </p:nvPr>
        </p:nvSpPr>
        <p:spPr>
          <a:xfrm>
            <a:off x="838200" y="1036717"/>
            <a:ext cx="10515600" cy="992057"/>
          </a:xfrm>
        </p:spPr>
        <p:txBody>
          <a:bodyPr/>
          <a:lstStyle/>
          <a:p>
            <a:r>
              <a:rPr lang="en-US" dirty="0"/>
              <a:t>General Maxims</a:t>
            </a:r>
          </a:p>
        </p:txBody>
      </p:sp>
      <p:sp>
        <p:nvSpPr>
          <p:cNvPr id="4" name="Zástupný text 3">
            <a:extLst>
              <a:ext uri="{FF2B5EF4-FFF2-40B4-BE49-F238E27FC236}">
                <a16:creationId xmlns:a16="http://schemas.microsoft.com/office/drawing/2014/main" id="{7EA1021E-D584-E228-346C-A6B3657AE8B2}"/>
              </a:ext>
            </a:extLst>
          </p:cNvPr>
          <p:cNvSpPr>
            <a:spLocks noGrp="1"/>
          </p:cNvSpPr>
          <p:nvPr>
            <p:ph sz="quarter" idx="13"/>
          </p:nvPr>
        </p:nvSpPr>
        <p:spPr>
          <a:xfrm>
            <a:off x="838200" y="2212429"/>
            <a:ext cx="10515600" cy="3964534"/>
          </a:xfrm>
        </p:spPr>
        <p:txBody>
          <a:bodyPr>
            <a:normAutofit/>
          </a:bodyPr>
          <a:lstStyle/>
          <a:p>
            <a:pPr algn="just"/>
            <a:r>
              <a:rPr lang="cs-CZ" i="1" dirty="0" err="1"/>
              <a:t>Iuri</a:t>
            </a:r>
            <a:r>
              <a:rPr lang="cs-CZ" i="1" dirty="0"/>
              <a:t> </a:t>
            </a:r>
            <a:r>
              <a:rPr lang="cs-CZ" i="1" dirty="0" err="1"/>
              <a:t>operam</a:t>
            </a:r>
            <a:r>
              <a:rPr lang="cs-CZ" i="1" dirty="0"/>
              <a:t> </a:t>
            </a:r>
            <a:r>
              <a:rPr lang="cs-CZ" i="1" dirty="0" err="1"/>
              <a:t>daturum</a:t>
            </a:r>
            <a:r>
              <a:rPr lang="cs-CZ" i="1" dirty="0"/>
              <a:t> prius </a:t>
            </a:r>
            <a:r>
              <a:rPr lang="cs-CZ" i="1" dirty="0" err="1"/>
              <a:t>nosse</a:t>
            </a:r>
            <a:r>
              <a:rPr lang="cs-CZ" i="1" dirty="0"/>
              <a:t> </a:t>
            </a:r>
            <a:r>
              <a:rPr lang="cs-CZ" i="1" dirty="0" err="1"/>
              <a:t>oportet</a:t>
            </a:r>
            <a:r>
              <a:rPr lang="cs-CZ" i="1" dirty="0"/>
              <a:t>, </a:t>
            </a:r>
            <a:r>
              <a:rPr lang="cs-CZ" i="1" dirty="0" err="1"/>
              <a:t>unde</a:t>
            </a:r>
            <a:r>
              <a:rPr lang="cs-CZ" i="1" dirty="0"/>
              <a:t> nomen </a:t>
            </a:r>
            <a:r>
              <a:rPr lang="cs-CZ" i="1" dirty="0" err="1"/>
              <a:t>iuris</a:t>
            </a:r>
            <a:r>
              <a:rPr lang="cs-CZ" i="1" dirty="0"/>
              <a:t> </a:t>
            </a:r>
            <a:r>
              <a:rPr lang="cs-CZ" i="1" dirty="0" err="1"/>
              <a:t>descendat</a:t>
            </a:r>
            <a:r>
              <a:rPr lang="cs-CZ" i="1" dirty="0"/>
              <a:t>. </a:t>
            </a:r>
            <a:r>
              <a:rPr lang="cs-CZ" i="1" dirty="0" err="1"/>
              <a:t>est</a:t>
            </a:r>
            <a:r>
              <a:rPr lang="cs-CZ" i="1" dirty="0"/>
              <a:t> autem a </a:t>
            </a:r>
            <a:r>
              <a:rPr lang="cs-CZ" i="1" dirty="0" err="1"/>
              <a:t>iustitia</a:t>
            </a:r>
            <a:r>
              <a:rPr lang="cs-CZ" i="1" dirty="0"/>
              <a:t> </a:t>
            </a:r>
            <a:r>
              <a:rPr lang="cs-CZ" i="1" dirty="0" err="1"/>
              <a:t>appellatum</a:t>
            </a:r>
            <a:r>
              <a:rPr lang="cs-CZ" i="1" dirty="0"/>
              <a:t>: </a:t>
            </a:r>
            <a:r>
              <a:rPr lang="cs-CZ" i="1" dirty="0" err="1"/>
              <a:t>nam</a:t>
            </a:r>
            <a:r>
              <a:rPr lang="cs-CZ" i="1" dirty="0"/>
              <a:t>, </a:t>
            </a:r>
            <a:r>
              <a:rPr lang="cs-CZ" i="1" dirty="0" err="1"/>
              <a:t>ut</a:t>
            </a:r>
            <a:r>
              <a:rPr lang="cs-CZ" i="1" dirty="0"/>
              <a:t> </a:t>
            </a:r>
            <a:r>
              <a:rPr lang="cs-CZ" i="1" dirty="0" err="1"/>
              <a:t>eleganter</a:t>
            </a:r>
            <a:r>
              <a:rPr lang="cs-CZ" i="1" dirty="0"/>
              <a:t> </a:t>
            </a:r>
            <a:r>
              <a:rPr lang="cs-CZ" i="1" dirty="0" err="1"/>
              <a:t>celsus</a:t>
            </a:r>
            <a:r>
              <a:rPr lang="cs-CZ" i="1" dirty="0"/>
              <a:t> definit, </a:t>
            </a:r>
            <a:r>
              <a:rPr lang="cs-CZ" b="1" i="1" dirty="0"/>
              <a:t>ius </a:t>
            </a:r>
            <a:r>
              <a:rPr lang="cs-CZ" b="1" i="1" dirty="0" err="1"/>
              <a:t>est</a:t>
            </a:r>
            <a:r>
              <a:rPr lang="cs-CZ" b="1" i="1" dirty="0"/>
              <a:t> </a:t>
            </a:r>
            <a:r>
              <a:rPr lang="cs-CZ" b="1" i="1" dirty="0" err="1"/>
              <a:t>ars</a:t>
            </a:r>
            <a:r>
              <a:rPr lang="cs-CZ" b="1" i="1" dirty="0"/>
              <a:t> </a:t>
            </a:r>
            <a:r>
              <a:rPr lang="cs-CZ" b="1" i="1" dirty="0" err="1"/>
              <a:t>boni</a:t>
            </a:r>
            <a:r>
              <a:rPr lang="cs-CZ" b="1" i="1" dirty="0"/>
              <a:t> et </a:t>
            </a:r>
            <a:r>
              <a:rPr lang="cs-CZ" b="1" i="1" dirty="0" err="1"/>
              <a:t>aequi</a:t>
            </a:r>
            <a:r>
              <a:rPr lang="cs-CZ" i="1" dirty="0"/>
              <a:t>.</a:t>
            </a:r>
          </a:p>
          <a:p>
            <a:pPr algn="just"/>
            <a:endParaRPr lang="cs-CZ" i="1" dirty="0"/>
          </a:p>
          <a:p>
            <a:pPr algn="just"/>
            <a:endParaRPr lang="cs-CZ" i="1" dirty="0"/>
          </a:p>
          <a:p>
            <a:pPr algn="just"/>
            <a:r>
              <a:rPr lang="en-US" i="1" dirty="0"/>
              <a:t>Those who apply themselves to the study of law should know, in the first place, from whence the science is derived. The law obtains its name from justice; for (as Celsus elegantly says), </a:t>
            </a:r>
            <a:r>
              <a:rPr lang="en-US" b="1" i="1" dirty="0"/>
              <a:t>law is the art of knowing what is good and just</a:t>
            </a:r>
            <a:r>
              <a:rPr lang="en-US" i="1" dirty="0"/>
              <a:t>.</a:t>
            </a:r>
            <a:endParaRPr lang="cs-CZ" i="1" dirty="0"/>
          </a:p>
          <a:p>
            <a:pPr algn="just"/>
            <a:endParaRPr lang="cs-CZ" i="1" dirty="0"/>
          </a:p>
          <a:p>
            <a:pPr algn="just"/>
            <a:endParaRPr lang="cs-CZ" i="1" dirty="0"/>
          </a:p>
          <a:p>
            <a:pPr algn="r"/>
            <a:r>
              <a:rPr lang="cs-CZ" i="1" dirty="0"/>
              <a:t>D 1.1.1 </a:t>
            </a:r>
            <a:r>
              <a:rPr lang="cs-CZ" i="1" dirty="0" err="1"/>
              <a:t>pr</a:t>
            </a:r>
            <a:r>
              <a:rPr lang="cs-CZ" i="1" dirty="0"/>
              <a:t>. (</a:t>
            </a:r>
            <a:r>
              <a:rPr lang="cs-CZ" i="1" dirty="0" err="1"/>
              <a:t>Ulpianus</a:t>
            </a:r>
            <a:r>
              <a:rPr lang="cs-CZ" i="1" dirty="0"/>
              <a:t> 1 </a:t>
            </a:r>
            <a:r>
              <a:rPr lang="cs-CZ" i="1" dirty="0" err="1"/>
              <a:t>inst</a:t>
            </a:r>
            <a:r>
              <a:rPr lang="cs-CZ" i="1" dirty="0"/>
              <a:t>.)</a:t>
            </a:r>
          </a:p>
        </p:txBody>
      </p:sp>
    </p:spTree>
    <p:extLst>
      <p:ext uri="{BB962C8B-B14F-4D97-AF65-F5344CB8AC3E}">
        <p14:creationId xmlns:p14="http://schemas.microsoft.com/office/powerpoint/2010/main" val="2632039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67470-741D-60EE-B76F-C675021E622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9DE6552-4413-7031-3B58-5F7663ED7494}"/>
              </a:ext>
            </a:extLst>
          </p:cNvPr>
          <p:cNvSpPr>
            <a:spLocks noGrp="1"/>
          </p:cNvSpPr>
          <p:nvPr>
            <p:ph type="title"/>
          </p:nvPr>
        </p:nvSpPr>
        <p:spPr>
          <a:xfrm>
            <a:off x="838200" y="1036717"/>
            <a:ext cx="10515600" cy="992057"/>
          </a:xfrm>
        </p:spPr>
        <p:txBody>
          <a:bodyPr/>
          <a:lstStyle/>
          <a:p>
            <a:r>
              <a:rPr lang="en-US" dirty="0"/>
              <a:t>Principle of Autonomy of Will</a:t>
            </a:r>
            <a:endParaRPr lang="cs-CZ" dirty="0"/>
          </a:p>
        </p:txBody>
      </p:sp>
      <p:sp>
        <p:nvSpPr>
          <p:cNvPr id="4" name="Zástupný text 3">
            <a:extLst>
              <a:ext uri="{FF2B5EF4-FFF2-40B4-BE49-F238E27FC236}">
                <a16:creationId xmlns:a16="http://schemas.microsoft.com/office/drawing/2014/main" id="{03BD7EEF-7DC7-54D3-7896-16F3D0D9B8AB}"/>
              </a:ext>
            </a:extLst>
          </p:cNvPr>
          <p:cNvSpPr>
            <a:spLocks noGrp="1"/>
          </p:cNvSpPr>
          <p:nvPr>
            <p:ph sz="quarter" idx="13"/>
          </p:nvPr>
        </p:nvSpPr>
        <p:spPr>
          <a:xfrm>
            <a:off x="838200" y="2212429"/>
            <a:ext cx="10515600" cy="3964534"/>
          </a:xfrm>
        </p:spPr>
        <p:txBody>
          <a:bodyPr>
            <a:normAutofit/>
          </a:bodyPr>
          <a:lstStyle/>
          <a:p>
            <a:r>
              <a:rPr lang="en-US" b="1" dirty="0"/>
              <a:t>Four basic manifestations in private law:</a:t>
            </a:r>
          </a:p>
          <a:p>
            <a:endParaRPr lang="en-US" b="1" dirty="0"/>
          </a:p>
          <a:p>
            <a:r>
              <a:rPr lang="cs-CZ" b="1" dirty="0"/>
              <a:t>1) </a:t>
            </a:r>
            <a:r>
              <a:rPr lang="en-US" b="1" dirty="0"/>
              <a:t>Proprietary autonomy</a:t>
            </a:r>
          </a:p>
          <a:p>
            <a:endParaRPr lang="cs-CZ" b="1" dirty="0"/>
          </a:p>
          <a:p>
            <a:r>
              <a:rPr lang="cs-CZ" b="1" dirty="0"/>
              <a:t>2) </a:t>
            </a:r>
            <a:r>
              <a:rPr lang="en-US" b="1" dirty="0"/>
              <a:t>Testamentary autonomy</a:t>
            </a:r>
          </a:p>
          <a:p>
            <a:endParaRPr lang="cs-CZ" b="1" dirty="0"/>
          </a:p>
          <a:p>
            <a:r>
              <a:rPr lang="cs-CZ" b="1" dirty="0"/>
              <a:t>3) </a:t>
            </a:r>
            <a:r>
              <a:rPr lang="en-US" b="1" dirty="0"/>
              <a:t>Contractual autonomy</a:t>
            </a:r>
          </a:p>
          <a:p>
            <a:endParaRPr lang="cs-CZ" b="1" dirty="0"/>
          </a:p>
          <a:p>
            <a:r>
              <a:rPr lang="cs-CZ" b="1" dirty="0"/>
              <a:t>4) </a:t>
            </a:r>
            <a:r>
              <a:rPr lang="en-US" b="1" dirty="0"/>
              <a:t>Autonomy of creative intellectual activity</a:t>
            </a:r>
            <a:endParaRPr lang="cs-CZ" dirty="0"/>
          </a:p>
        </p:txBody>
      </p:sp>
    </p:spTree>
    <p:extLst>
      <p:ext uri="{BB962C8B-B14F-4D97-AF65-F5344CB8AC3E}">
        <p14:creationId xmlns:p14="http://schemas.microsoft.com/office/powerpoint/2010/main" val="3296790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4005C-1CEB-141C-876B-5B1C9CC9BE6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590067A-A4F4-DC80-BE59-331AC2C46BFC}"/>
              </a:ext>
            </a:extLst>
          </p:cNvPr>
          <p:cNvSpPr>
            <a:spLocks noGrp="1"/>
          </p:cNvSpPr>
          <p:nvPr>
            <p:ph type="title"/>
          </p:nvPr>
        </p:nvSpPr>
        <p:spPr>
          <a:xfrm>
            <a:off x="838200" y="1036717"/>
            <a:ext cx="10515600" cy="992057"/>
          </a:xfrm>
        </p:spPr>
        <p:txBody>
          <a:bodyPr/>
          <a:lstStyle/>
          <a:p>
            <a:r>
              <a:rPr lang="en-US" dirty="0"/>
              <a:t>Principle of Autonomy of Will</a:t>
            </a:r>
            <a:endParaRPr lang="cs-CZ" dirty="0"/>
          </a:p>
        </p:txBody>
      </p:sp>
      <p:sp>
        <p:nvSpPr>
          <p:cNvPr id="4" name="Zástupný text 3">
            <a:extLst>
              <a:ext uri="{FF2B5EF4-FFF2-40B4-BE49-F238E27FC236}">
                <a16:creationId xmlns:a16="http://schemas.microsoft.com/office/drawing/2014/main" id="{E994A7FD-95F8-1337-989A-0FE1628C2597}"/>
              </a:ext>
            </a:extLst>
          </p:cNvPr>
          <p:cNvSpPr>
            <a:spLocks noGrp="1"/>
          </p:cNvSpPr>
          <p:nvPr>
            <p:ph sz="quarter" idx="13"/>
          </p:nvPr>
        </p:nvSpPr>
        <p:spPr>
          <a:xfrm>
            <a:off x="838200" y="2212429"/>
            <a:ext cx="10515600" cy="3964534"/>
          </a:xfrm>
        </p:spPr>
        <p:txBody>
          <a:bodyPr>
            <a:normAutofit/>
          </a:bodyPr>
          <a:lstStyle/>
          <a:p>
            <a:r>
              <a:rPr lang="cs-CZ" dirty="0" err="1"/>
              <a:t>Sect</a:t>
            </a:r>
            <a:r>
              <a:rPr lang="cs-CZ" dirty="0"/>
              <a:t>. 1 para 2: </a:t>
            </a:r>
            <a:r>
              <a:rPr lang="en-US" dirty="0"/>
              <a:t> Unless expressly prohibited by a statute, persons can stipulate rights and duties by way of exclusion from a statute; stipulations contrary to good morals, public order or the law concerning the status of persons, including the right to protection of personality rights, are prohibited.</a:t>
            </a:r>
            <a:endParaRPr lang="cs-CZ" dirty="0"/>
          </a:p>
          <a:p>
            <a:endParaRPr lang="cs-CZ" dirty="0"/>
          </a:p>
          <a:p>
            <a:r>
              <a:rPr lang="en-US" b="1" dirty="0"/>
              <a:t>Limits of autonomy of will:</a:t>
            </a:r>
          </a:p>
          <a:p>
            <a:r>
              <a:rPr lang="cs-CZ" dirty="0"/>
              <a:t>1) </a:t>
            </a:r>
            <a:r>
              <a:rPr lang="en-US" dirty="0"/>
              <a:t>Express statutory prohibition</a:t>
            </a:r>
          </a:p>
          <a:p>
            <a:r>
              <a:rPr lang="cs-CZ" dirty="0"/>
              <a:t>2) </a:t>
            </a:r>
            <a:r>
              <a:rPr lang="en-US" dirty="0"/>
              <a:t>Good morals</a:t>
            </a:r>
          </a:p>
          <a:p>
            <a:r>
              <a:rPr lang="cs-CZ" dirty="0"/>
              <a:t>3) </a:t>
            </a:r>
            <a:r>
              <a:rPr lang="en-US" dirty="0"/>
              <a:t>Public order</a:t>
            </a:r>
          </a:p>
          <a:p>
            <a:r>
              <a:rPr lang="cs-CZ" dirty="0"/>
              <a:t>4) </a:t>
            </a:r>
            <a:r>
              <a:rPr lang="en-US" dirty="0"/>
              <a:t>The law concerning the status of persons</a:t>
            </a:r>
          </a:p>
          <a:p>
            <a:r>
              <a:rPr lang="cs-CZ" dirty="0"/>
              <a:t>5) </a:t>
            </a:r>
            <a:r>
              <a:rPr lang="en-US" dirty="0"/>
              <a:t>The right to protection of personality rights</a:t>
            </a:r>
            <a:endParaRPr lang="cs-CZ" dirty="0"/>
          </a:p>
        </p:txBody>
      </p:sp>
    </p:spTree>
    <p:extLst>
      <p:ext uri="{BB962C8B-B14F-4D97-AF65-F5344CB8AC3E}">
        <p14:creationId xmlns:p14="http://schemas.microsoft.com/office/powerpoint/2010/main" val="1107779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7E6CC-90BA-3E51-941B-60227737A58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2CCB951-7FEF-BCEA-4682-A456F30B1B23}"/>
              </a:ext>
            </a:extLst>
          </p:cNvPr>
          <p:cNvSpPr>
            <a:spLocks noGrp="1"/>
          </p:cNvSpPr>
          <p:nvPr>
            <p:ph type="title"/>
          </p:nvPr>
        </p:nvSpPr>
        <p:spPr>
          <a:xfrm>
            <a:off x="838200" y="1036717"/>
            <a:ext cx="10515600" cy="992057"/>
          </a:xfrm>
        </p:spPr>
        <p:txBody>
          <a:bodyPr/>
          <a:lstStyle/>
          <a:p>
            <a:r>
              <a:rPr lang="en-US" dirty="0"/>
              <a:t>Principle of Autonomy of Will</a:t>
            </a:r>
            <a:endParaRPr lang="cs-CZ" dirty="0"/>
          </a:p>
        </p:txBody>
      </p:sp>
      <p:sp>
        <p:nvSpPr>
          <p:cNvPr id="4" name="Zástupný text 3">
            <a:extLst>
              <a:ext uri="{FF2B5EF4-FFF2-40B4-BE49-F238E27FC236}">
                <a16:creationId xmlns:a16="http://schemas.microsoft.com/office/drawing/2014/main" id="{792904E5-0022-EBE3-2A64-56E2CAD854E4}"/>
              </a:ext>
            </a:extLst>
          </p:cNvPr>
          <p:cNvSpPr>
            <a:spLocks noGrp="1"/>
          </p:cNvSpPr>
          <p:nvPr>
            <p:ph sz="quarter" idx="13"/>
          </p:nvPr>
        </p:nvSpPr>
        <p:spPr>
          <a:xfrm>
            <a:off x="838200" y="2212429"/>
            <a:ext cx="10515600" cy="3964534"/>
          </a:xfrm>
        </p:spPr>
        <p:txBody>
          <a:bodyPr>
            <a:normAutofit/>
          </a:bodyPr>
          <a:lstStyle/>
          <a:p>
            <a:r>
              <a:rPr lang="en-US" b="1" dirty="0"/>
              <a:t>Good morals:</a:t>
            </a:r>
          </a:p>
          <a:p>
            <a:endParaRPr lang="cs-CZ" dirty="0"/>
          </a:p>
          <a:p>
            <a:r>
              <a:rPr lang="en-US" dirty="0"/>
              <a:t>To assess this question, one can generally start from the premise </a:t>
            </a:r>
            <a:r>
              <a:rPr lang="en-US" b="1" dirty="0"/>
              <a:t>that “good morals” are a set of ethical principles, generally observed and </a:t>
            </a:r>
            <a:r>
              <a:rPr lang="en-US" b="1" dirty="0" err="1"/>
              <a:t>recognised</a:t>
            </a:r>
            <a:r>
              <a:rPr lang="en-US" b="1" dirty="0"/>
              <a:t>, whose observance is often ensured by legal norms so that every action is in harmony with the general moral principles of a democratic society.</a:t>
            </a:r>
            <a:r>
              <a:rPr lang="cs-CZ" b="1" dirty="0"/>
              <a:t> </a:t>
            </a:r>
            <a:r>
              <a:rPr lang="en-US" dirty="0"/>
              <a:t>This general horizon, </a:t>
            </a:r>
            <a:r>
              <a:rPr lang="en-US" b="1" dirty="0"/>
              <a:t>which develops its moral content over time and space with the evolution of society</a:t>
            </a:r>
            <a:r>
              <a:rPr lang="en-US" dirty="0"/>
              <a:t>, must also be assessed in the context of the specific case, at the given time, in the given place, and in the mutual conduct of the parties to the legal relationship.</a:t>
            </a:r>
          </a:p>
          <a:p>
            <a:endParaRPr lang="cs-CZ" dirty="0"/>
          </a:p>
          <a:p>
            <a:pPr algn="r"/>
            <a:r>
              <a:rPr lang="en-US" dirty="0"/>
              <a:t>Constitutional Court Case No II. ÚS 249/97</a:t>
            </a:r>
          </a:p>
        </p:txBody>
      </p:sp>
    </p:spTree>
    <p:extLst>
      <p:ext uri="{BB962C8B-B14F-4D97-AF65-F5344CB8AC3E}">
        <p14:creationId xmlns:p14="http://schemas.microsoft.com/office/powerpoint/2010/main" val="2163314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A979B-789A-186D-5E64-56A11747145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4C9C6D8-5D2C-E8F3-A532-25753DC223DF}"/>
              </a:ext>
            </a:extLst>
          </p:cNvPr>
          <p:cNvSpPr>
            <a:spLocks noGrp="1"/>
          </p:cNvSpPr>
          <p:nvPr>
            <p:ph type="title"/>
          </p:nvPr>
        </p:nvSpPr>
        <p:spPr>
          <a:xfrm>
            <a:off x="838200" y="1036717"/>
            <a:ext cx="10515600" cy="992057"/>
          </a:xfrm>
        </p:spPr>
        <p:txBody>
          <a:bodyPr/>
          <a:lstStyle/>
          <a:p>
            <a:r>
              <a:rPr lang="en-US" dirty="0"/>
              <a:t>Principle of Autonomy of Will</a:t>
            </a:r>
            <a:endParaRPr lang="cs-CZ" dirty="0"/>
          </a:p>
        </p:txBody>
      </p:sp>
      <p:sp>
        <p:nvSpPr>
          <p:cNvPr id="4" name="Zástupný text 3">
            <a:extLst>
              <a:ext uri="{FF2B5EF4-FFF2-40B4-BE49-F238E27FC236}">
                <a16:creationId xmlns:a16="http://schemas.microsoft.com/office/drawing/2014/main" id="{56DD3F33-E3BA-4D7C-9F56-7597D7EA461F}"/>
              </a:ext>
            </a:extLst>
          </p:cNvPr>
          <p:cNvSpPr>
            <a:spLocks noGrp="1"/>
          </p:cNvSpPr>
          <p:nvPr>
            <p:ph sz="quarter" idx="13"/>
          </p:nvPr>
        </p:nvSpPr>
        <p:spPr>
          <a:xfrm>
            <a:off x="838200" y="2212429"/>
            <a:ext cx="10515600" cy="3964534"/>
          </a:xfrm>
        </p:spPr>
        <p:txBody>
          <a:bodyPr>
            <a:normAutofit/>
          </a:bodyPr>
          <a:lstStyle/>
          <a:p>
            <a:r>
              <a:rPr lang="en-US" b="1" dirty="0"/>
              <a:t>Good morals:</a:t>
            </a:r>
          </a:p>
          <a:p>
            <a:endParaRPr lang="cs-CZ" dirty="0"/>
          </a:p>
          <a:p>
            <a:r>
              <a:rPr lang="en-US" dirty="0"/>
              <a:t>Good morals are understood as a set of social, cultural, and moral norms which, in historical development, demonstrate a certain permanence, reflect essential historical tendencies, are shared by the decisive part of society, and have the nature of fundamental norms.</a:t>
            </a:r>
            <a:endParaRPr lang="cs-CZ" dirty="0"/>
          </a:p>
          <a:p>
            <a:endParaRPr lang="en-US" dirty="0"/>
          </a:p>
          <a:p>
            <a:pPr algn="r"/>
            <a:r>
              <a:rPr lang="cs-CZ" dirty="0"/>
              <a:t>SC </a:t>
            </a:r>
            <a:r>
              <a:rPr lang="en-US" dirty="0"/>
              <a:t>Case No 3 </a:t>
            </a:r>
            <a:r>
              <a:rPr lang="en-US" dirty="0" err="1"/>
              <a:t>Cdon</a:t>
            </a:r>
            <a:r>
              <a:rPr lang="en-US" dirty="0"/>
              <a:t> 69/96</a:t>
            </a:r>
          </a:p>
          <a:p>
            <a:endParaRPr lang="cs-CZ" dirty="0"/>
          </a:p>
          <a:p>
            <a:r>
              <a:rPr lang="en-US" i="1" dirty="0">
                <a:solidFill>
                  <a:srgbClr val="FF0000"/>
                </a:solidFill>
              </a:rPr>
              <a:t>Q</a:t>
            </a:r>
            <a:r>
              <a:rPr lang="cs-CZ" i="1" dirty="0">
                <a:solidFill>
                  <a:srgbClr val="FF0000"/>
                </a:solidFill>
              </a:rPr>
              <a:t>.</a:t>
            </a:r>
            <a:r>
              <a:rPr lang="en-US" i="1" dirty="0">
                <a:solidFill>
                  <a:srgbClr val="FF0000"/>
                </a:solidFill>
              </a:rPr>
              <a:t>: Which part of the judicial definition </a:t>
            </a:r>
            <a:r>
              <a:rPr lang="cs-CZ" i="1" dirty="0" err="1">
                <a:solidFill>
                  <a:srgbClr val="FF0000"/>
                </a:solidFill>
              </a:rPr>
              <a:t>could</a:t>
            </a:r>
            <a:r>
              <a:rPr lang="cs-CZ" i="1" dirty="0">
                <a:solidFill>
                  <a:srgbClr val="FF0000"/>
                </a:solidFill>
              </a:rPr>
              <a:t> </a:t>
            </a:r>
            <a:r>
              <a:rPr lang="cs-CZ" i="1" dirty="0" err="1">
                <a:solidFill>
                  <a:srgbClr val="FF0000"/>
                </a:solidFill>
              </a:rPr>
              <a:t>be</a:t>
            </a:r>
            <a:r>
              <a:rPr lang="en-US" i="1" dirty="0">
                <a:solidFill>
                  <a:srgbClr val="FF0000"/>
                </a:solidFill>
              </a:rPr>
              <a:t> disputed?</a:t>
            </a:r>
            <a:endParaRPr lang="cs-CZ" i="1" dirty="0">
              <a:solidFill>
                <a:srgbClr val="FF0000"/>
              </a:solidFill>
            </a:endParaRPr>
          </a:p>
        </p:txBody>
      </p:sp>
    </p:spTree>
    <p:extLst>
      <p:ext uri="{BB962C8B-B14F-4D97-AF65-F5344CB8AC3E}">
        <p14:creationId xmlns:p14="http://schemas.microsoft.com/office/powerpoint/2010/main" val="3360506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3E333-3D08-17F9-F0D3-9BAD6926D87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7F2402C-D835-A46E-4316-ACBC1E4B4ADC}"/>
              </a:ext>
            </a:extLst>
          </p:cNvPr>
          <p:cNvSpPr>
            <a:spLocks noGrp="1"/>
          </p:cNvSpPr>
          <p:nvPr>
            <p:ph type="title"/>
          </p:nvPr>
        </p:nvSpPr>
        <p:spPr>
          <a:xfrm>
            <a:off x="838200" y="1036717"/>
            <a:ext cx="10515600" cy="992057"/>
          </a:xfrm>
        </p:spPr>
        <p:txBody>
          <a:bodyPr/>
          <a:lstStyle/>
          <a:p>
            <a:r>
              <a:rPr lang="en-US" dirty="0"/>
              <a:t>Principle of Autonomy of Will</a:t>
            </a:r>
            <a:endParaRPr lang="cs-CZ" dirty="0"/>
          </a:p>
        </p:txBody>
      </p:sp>
      <p:sp>
        <p:nvSpPr>
          <p:cNvPr id="4" name="Zástupný text 3">
            <a:extLst>
              <a:ext uri="{FF2B5EF4-FFF2-40B4-BE49-F238E27FC236}">
                <a16:creationId xmlns:a16="http://schemas.microsoft.com/office/drawing/2014/main" id="{AA1E6C69-FC2E-4CCF-A2D9-A9BD5E4A7036}"/>
              </a:ext>
            </a:extLst>
          </p:cNvPr>
          <p:cNvSpPr>
            <a:spLocks noGrp="1"/>
          </p:cNvSpPr>
          <p:nvPr>
            <p:ph sz="quarter" idx="13"/>
          </p:nvPr>
        </p:nvSpPr>
        <p:spPr>
          <a:xfrm>
            <a:off x="838200" y="2212429"/>
            <a:ext cx="10515600" cy="3964534"/>
          </a:xfrm>
        </p:spPr>
        <p:txBody>
          <a:bodyPr>
            <a:normAutofit/>
          </a:bodyPr>
          <a:lstStyle/>
          <a:p>
            <a:r>
              <a:rPr lang="en-US" b="1" dirty="0"/>
              <a:t>The law concerning the status of persons</a:t>
            </a:r>
          </a:p>
          <a:p>
            <a:r>
              <a:rPr lang="en-US" b="1" dirty="0"/>
              <a:t>Status law in the objective sense</a:t>
            </a:r>
            <a:r>
              <a:rPr lang="cs-CZ" b="1" dirty="0"/>
              <a:t> = </a:t>
            </a:r>
            <a:r>
              <a:rPr lang="en-US" b="1" dirty="0"/>
              <a:t>a set of legal provisions that regulate</a:t>
            </a:r>
            <a:r>
              <a:rPr lang="cs-CZ" b="1" dirty="0"/>
              <a:t> </a:t>
            </a:r>
          </a:p>
          <a:p>
            <a:endParaRPr lang="cs-CZ" b="1" dirty="0"/>
          </a:p>
          <a:p>
            <a:pPr marL="457200" indent="-457200">
              <a:buAutoNum type="arabicParenR"/>
            </a:pPr>
            <a:r>
              <a:rPr lang="en-US" dirty="0"/>
              <a:t>the </a:t>
            </a:r>
            <a:r>
              <a:rPr lang="en-US" b="1" dirty="0"/>
              <a:t>creation and extinction of a person </a:t>
            </a:r>
            <a:r>
              <a:rPr lang="en-US" dirty="0"/>
              <a:t>in the sense of law</a:t>
            </a:r>
            <a:r>
              <a:rPr lang="cs-CZ" dirty="0"/>
              <a:t> </a:t>
            </a:r>
          </a:p>
          <a:p>
            <a:pPr marL="457200" indent="-457200">
              <a:buAutoNum type="arabicParenR"/>
            </a:pPr>
            <a:endParaRPr lang="cs-CZ" b="1" dirty="0"/>
          </a:p>
          <a:p>
            <a:pPr marL="457200" indent="-457200">
              <a:buAutoNum type="arabicParenR"/>
            </a:pPr>
            <a:r>
              <a:rPr lang="en-US" dirty="0"/>
              <a:t>the</a:t>
            </a:r>
            <a:r>
              <a:rPr lang="en-US" b="1" dirty="0"/>
              <a:t> legal relations </a:t>
            </a:r>
            <a:r>
              <a:rPr lang="en-US" dirty="0"/>
              <a:t>of this person towards other persons, i.e., rights and obligations between these persons, </a:t>
            </a:r>
            <a:r>
              <a:rPr lang="en-US" b="1" dirty="0"/>
              <a:t>insofar as they affect their legal status (i.e., rights and obligations especially other than property-related)</a:t>
            </a:r>
            <a:r>
              <a:rPr lang="en-US" dirty="0"/>
              <a:t>, including determining the conditions under which these persons interact with each other</a:t>
            </a:r>
            <a:endParaRPr lang="cs-CZ" dirty="0"/>
          </a:p>
          <a:p>
            <a:pPr marL="457200" indent="-457200">
              <a:buAutoNum type="arabicParenR"/>
            </a:pPr>
            <a:endParaRPr lang="cs-CZ" dirty="0"/>
          </a:p>
          <a:p>
            <a:pPr algn="r"/>
            <a:r>
              <a:rPr lang="cs-CZ" sz="1600" i="1" dirty="0" err="1"/>
              <a:t>Zuklínová</a:t>
            </a:r>
            <a:r>
              <a:rPr lang="cs-CZ" sz="1600" i="1" dirty="0"/>
              <a:t>, M., Status – rodinné právo – nový občanský zákoník. In Správní právo č. 2003/5-6, s. 295 a násl.</a:t>
            </a:r>
          </a:p>
        </p:txBody>
      </p:sp>
    </p:spTree>
    <p:extLst>
      <p:ext uri="{BB962C8B-B14F-4D97-AF65-F5344CB8AC3E}">
        <p14:creationId xmlns:p14="http://schemas.microsoft.com/office/powerpoint/2010/main" val="524143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7C425-ADA2-55C6-B9A1-63DDD98A1F3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262F8BD-7CAE-0465-00B3-ABE408973F3D}"/>
              </a:ext>
            </a:extLst>
          </p:cNvPr>
          <p:cNvSpPr>
            <a:spLocks noGrp="1"/>
          </p:cNvSpPr>
          <p:nvPr>
            <p:ph type="title"/>
          </p:nvPr>
        </p:nvSpPr>
        <p:spPr>
          <a:xfrm>
            <a:off x="838200" y="1036717"/>
            <a:ext cx="10515600" cy="992057"/>
          </a:xfrm>
        </p:spPr>
        <p:txBody>
          <a:bodyPr/>
          <a:lstStyle/>
          <a:p>
            <a:r>
              <a:rPr lang="en-US" dirty="0"/>
              <a:t>Principle of Autonomy of Will</a:t>
            </a:r>
            <a:endParaRPr lang="cs-CZ" dirty="0"/>
          </a:p>
        </p:txBody>
      </p:sp>
      <p:sp>
        <p:nvSpPr>
          <p:cNvPr id="4" name="Zástupný text 3">
            <a:extLst>
              <a:ext uri="{FF2B5EF4-FFF2-40B4-BE49-F238E27FC236}">
                <a16:creationId xmlns:a16="http://schemas.microsoft.com/office/drawing/2014/main" id="{04979790-E8FD-9F65-6F68-6D28125E5F8C}"/>
              </a:ext>
            </a:extLst>
          </p:cNvPr>
          <p:cNvSpPr>
            <a:spLocks noGrp="1"/>
          </p:cNvSpPr>
          <p:nvPr>
            <p:ph sz="quarter" idx="13"/>
          </p:nvPr>
        </p:nvSpPr>
        <p:spPr>
          <a:xfrm>
            <a:off x="838200" y="2212429"/>
            <a:ext cx="10515600" cy="3964534"/>
          </a:xfrm>
        </p:spPr>
        <p:txBody>
          <a:bodyPr>
            <a:normAutofit fontScale="92500" lnSpcReduction="10000"/>
          </a:bodyPr>
          <a:lstStyle/>
          <a:p>
            <a:r>
              <a:rPr lang="en-US" b="1" dirty="0"/>
              <a:t>The law concerning the status of persons includes</a:t>
            </a:r>
            <a:r>
              <a:rPr lang="cs-CZ" b="1" dirty="0"/>
              <a:t> </a:t>
            </a:r>
            <a:r>
              <a:rPr lang="cs-CZ" b="1" dirty="0" err="1"/>
              <a:t>provisions</a:t>
            </a:r>
            <a:r>
              <a:rPr lang="cs-CZ" b="1" dirty="0"/>
              <a:t> on</a:t>
            </a:r>
            <a:r>
              <a:rPr lang="en-US" b="1" dirty="0"/>
              <a:t>:</a:t>
            </a:r>
          </a:p>
          <a:p>
            <a:r>
              <a:rPr lang="en-US" dirty="0"/>
              <a:t>► </a:t>
            </a:r>
            <a:r>
              <a:rPr lang="cs-CZ" dirty="0"/>
              <a:t> </a:t>
            </a:r>
            <a:r>
              <a:rPr lang="en-US" dirty="0"/>
              <a:t>Legal personality (creation and extinction of a person in the sense of law), “passive component”, </a:t>
            </a:r>
            <a:r>
              <a:rPr lang="cs-CZ" dirty="0" err="1"/>
              <a:t>Sect</a:t>
            </a:r>
            <a:r>
              <a:rPr lang="cs-CZ" dirty="0"/>
              <a:t>.</a:t>
            </a:r>
            <a:r>
              <a:rPr lang="en-US" dirty="0"/>
              <a:t> 15 </a:t>
            </a:r>
            <a:r>
              <a:rPr lang="cs-CZ" dirty="0"/>
              <a:t>para 1</a:t>
            </a:r>
          </a:p>
          <a:p>
            <a:r>
              <a:rPr lang="en-US" dirty="0"/>
              <a:t>► </a:t>
            </a:r>
            <a:r>
              <a:rPr lang="cs-CZ" dirty="0" err="1"/>
              <a:t>Legal</a:t>
            </a:r>
            <a:r>
              <a:rPr lang="cs-CZ" dirty="0"/>
              <a:t> </a:t>
            </a:r>
            <a:r>
              <a:rPr lang="cs-CZ" dirty="0" err="1"/>
              <a:t>capacity</a:t>
            </a:r>
            <a:r>
              <a:rPr lang="en-US" dirty="0"/>
              <a:t>, “active component”, </a:t>
            </a:r>
            <a:r>
              <a:rPr lang="cs-CZ" dirty="0" err="1"/>
              <a:t>Sect</a:t>
            </a:r>
            <a:r>
              <a:rPr lang="cs-CZ" dirty="0"/>
              <a:t>.</a:t>
            </a:r>
            <a:r>
              <a:rPr lang="en-US" dirty="0"/>
              <a:t> 15 </a:t>
            </a:r>
            <a:r>
              <a:rPr lang="cs-CZ" dirty="0"/>
              <a:t>para 2</a:t>
            </a:r>
          </a:p>
          <a:p>
            <a:endParaRPr lang="en-US" dirty="0"/>
          </a:p>
          <a:p>
            <a:r>
              <a:rPr lang="en-US" dirty="0"/>
              <a:t>►</a:t>
            </a:r>
            <a:r>
              <a:rPr lang="cs-CZ" dirty="0"/>
              <a:t> Sex</a:t>
            </a:r>
          </a:p>
          <a:p>
            <a:r>
              <a:rPr lang="en-US" dirty="0"/>
              <a:t>► Determination and denial of parenthood (maternity and paternity</a:t>
            </a:r>
            <a:r>
              <a:rPr lang="cs-CZ" dirty="0"/>
              <a:t>)</a:t>
            </a:r>
            <a:endParaRPr lang="en-US" dirty="0"/>
          </a:p>
          <a:p>
            <a:r>
              <a:rPr lang="en-US" dirty="0"/>
              <a:t>►</a:t>
            </a:r>
            <a:r>
              <a:rPr lang="cs-CZ" dirty="0"/>
              <a:t> </a:t>
            </a:r>
            <a:r>
              <a:rPr lang="cs-CZ" dirty="0" err="1"/>
              <a:t>Family</a:t>
            </a:r>
            <a:r>
              <a:rPr lang="cs-CZ" dirty="0"/>
              <a:t> </a:t>
            </a:r>
            <a:r>
              <a:rPr lang="cs-CZ" dirty="0" err="1"/>
              <a:t>Relationship</a:t>
            </a:r>
            <a:endParaRPr lang="cs-CZ" dirty="0"/>
          </a:p>
          <a:p>
            <a:r>
              <a:rPr lang="en-US" dirty="0"/>
              <a:t>► Marriage, (registered) partnership (especially creation, extinction)</a:t>
            </a:r>
            <a:endParaRPr lang="cs-CZ" dirty="0"/>
          </a:p>
          <a:p>
            <a:r>
              <a:rPr lang="en-US" dirty="0"/>
              <a:t>►</a:t>
            </a:r>
            <a:r>
              <a:rPr lang="cs-CZ" dirty="0"/>
              <a:t> In-</a:t>
            </a:r>
            <a:r>
              <a:rPr lang="cs-CZ" dirty="0" err="1"/>
              <a:t>law</a:t>
            </a:r>
            <a:r>
              <a:rPr lang="cs-CZ" dirty="0"/>
              <a:t> </a:t>
            </a:r>
            <a:r>
              <a:rPr lang="cs-CZ" dirty="0" err="1"/>
              <a:t>Relationship</a:t>
            </a:r>
            <a:endParaRPr lang="cs-CZ" dirty="0"/>
          </a:p>
          <a:p>
            <a:r>
              <a:rPr lang="en-US" dirty="0"/>
              <a:t>► Adoption</a:t>
            </a:r>
          </a:p>
          <a:p>
            <a:r>
              <a:rPr lang="en-US" dirty="0"/>
              <a:t>►</a:t>
            </a:r>
            <a:r>
              <a:rPr lang="cs-CZ" dirty="0"/>
              <a:t> </a:t>
            </a:r>
            <a:r>
              <a:rPr lang="en-US" dirty="0"/>
              <a:t>Guardianship, …</a:t>
            </a:r>
            <a:endParaRPr lang="cs-CZ" sz="1600" i="1" dirty="0"/>
          </a:p>
        </p:txBody>
      </p:sp>
    </p:spTree>
    <p:extLst>
      <p:ext uri="{BB962C8B-B14F-4D97-AF65-F5344CB8AC3E}">
        <p14:creationId xmlns:p14="http://schemas.microsoft.com/office/powerpoint/2010/main" val="1537923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D4B30-F93E-9CC5-C94B-B6AE607F508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5661D9F-264E-E883-1D3B-1D04CA9BD7CA}"/>
              </a:ext>
            </a:extLst>
          </p:cNvPr>
          <p:cNvSpPr>
            <a:spLocks noGrp="1"/>
          </p:cNvSpPr>
          <p:nvPr>
            <p:ph type="title"/>
          </p:nvPr>
        </p:nvSpPr>
        <p:spPr>
          <a:xfrm>
            <a:off x="838200" y="1036717"/>
            <a:ext cx="10515600" cy="992057"/>
          </a:xfrm>
        </p:spPr>
        <p:txBody>
          <a:bodyPr/>
          <a:lstStyle/>
          <a:p>
            <a:r>
              <a:rPr lang="en-US" dirty="0"/>
              <a:t>Principle of Autonomy of Will</a:t>
            </a:r>
            <a:endParaRPr lang="cs-CZ" dirty="0"/>
          </a:p>
        </p:txBody>
      </p:sp>
      <p:sp>
        <p:nvSpPr>
          <p:cNvPr id="4" name="Zástupný text 3">
            <a:extLst>
              <a:ext uri="{FF2B5EF4-FFF2-40B4-BE49-F238E27FC236}">
                <a16:creationId xmlns:a16="http://schemas.microsoft.com/office/drawing/2014/main" id="{3E2947C4-1387-E717-5B2C-AA9B50EB778E}"/>
              </a:ext>
            </a:extLst>
          </p:cNvPr>
          <p:cNvSpPr>
            <a:spLocks noGrp="1"/>
          </p:cNvSpPr>
          <p:nvPr>
            <p:ph sz="quarter" idx="13"/>
          </p:nvPr>
        </p:nvSpPr>
        <p:spPr>
          <a:xfrm>
            <a:off x="838200" y="2212429"/>
            <a:ext cx="10515600" cy="3964534"/>
          </a:xfrm>
        </p:spPr>
        <p:txBody>
          <a:bodyPr>
            <a:normAutofit lnSpcReduction="10000"/>
          </a:bodyPr>
          <a:lstStyle/>
          <a:p>
            <a:r>
              <a:rPr lang="en-US" b="1" dirty="0"/>
              <a:t>Contractual autonomy = freedom of contract, i.e., freedom to conclude a contract at all</a:t>
            </a:r>
          </a:p>
          <a:p>
            <a:endParaRPr lang="cs-CZ" b="1" dirty="0"/>
          </a:p>
          <a:p>
            <a:r>
              <a:rPr lang="en-US" b="1" dirty="0"/>
              <a:t>Individual aspects within this framework:</a:t>
            </a:r>
          </a:p>
          <a:p>
            <a:r>
              <a:rPr lang="cs-CZ" dirty="0"/>
              <a:t>1) </a:t>
            </a:r>
            <a:r>
              <a:rPr lang="en-US" dirty="0"/>
              <a:t>Freedom to choose the other contracting party</a:t>
            </a:r>
          </a:p>
          <a:p>
            <a:r>
              <a:rPr lang="cs-CZ" dirty="0"/>
              <a:t>2) </a:t>
            </a:r>
            <a:r>
              <a:rPr lang="en-US" dirty="0"/>
              <a:t>Freedom to choose the content (subject matter, time, place of performance, conditions, etc.)</a:t>
            </a:r>
          </a:p>
          <a:p>
            <a:r>
              <a:rPr lang="cs-CZ" dirty="0"/>
              <a:t>3) </a:t>
            </a:r>
            <a:r>
              <a:rPr lang="en-US" dirty="0"/>
              <a:t>Choice of type (nominate or innominate)</a:t>
            </a:r>
          </a:p>
          <a:p>
            <a:r>
              <a:rPr lang="cs-CZ" dirty="0"/>
              <a:t>4) </a:t>
            </a:r>
            <a:r>
              <a:rPr lang="en-US" dirty="0"/>
              <a:t>Choice of form of contract (unless prescribed by law)</a:t>
            </a:r>
          </a:p>
          <a:p>
            <a:endParaRPr lang="cs-CZ" b="1" dirty="0">
              <a:solidFill>
                <a:srgbClr val="FF0000"/>
              </a:solidFill>
            </a:endParaRPr>
          </a:p>
          <a:p>
            <a:r>
              <a:rPr lang="en-US" b="1" dirty="0">
                <a:solidFill>
                  <a:srgbClr val="FF0000"/>
                </a:solidFill>
              </a:rPr>
              <a:t>X</a:t>
            </a:r>
            <a:r>
              <a:rPr lang="en-US" b="1" dirty="0"/>
              <a:t> Act No. 198/2009 Coll., on Equal Treatment and on Legal Means of Protection Against Discrimination and on Amendments to Certain Acts (Anti-Discrimination Act)</a:t>
            </a:r>
            <a:endParaRPr lang="cs-CZ" sz="1600" i="1" dirty="0"/>
          </a:p>
        </p:txBody>
      </p:sp>
    </p:spTree>
    <p:extLst>
      <p:ext uri="{BB962C8B-B14F-4D97-AF65-F5344CB8AC3E}">
        <p14:creationId xmlns:p14="http://schemas.microsoft.com/office/powerpoint/2010/main" val="1999763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D42C-35C0-5F3F-B8E2-68FDFFA5F70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5E8F9FF-36E7-0487-108D-3C8E0DCFAF75}"/>
              </a:ext>
            </a:extLst>
          </p:cNvPr>
          <p:cNvSpPr>
            <a:spLocks noGrp="1"/>
          </p:cNvSpPr>
          <p:nvPr>
            <p:ph type="title"/>
          </p:nvPr>
        </p:nvSpPr>
        <p:spPr>
          <a:xfrm>
            <a:off x="838200" y="1036717"/>
            <a:ext cx="10515600" cy="992057"/>
          </a:xfrm>
        </p:spPr>
        <p:txBody>
          <a:bodyPr/>
          <a:lstStyle/>
          <a:p>
            <a:r>
              <a:rPr lang="en-US" dirty="0"/>
              <a:t>Principle of Autonomy of Will</a:t>
            </a:r>
            <a:endParaRPr lang="cs-CZ" dirty="0"/>
          </a:p>
        </p:txBody>
      </p:sp>
      <p:sp>
        <p:nvSpPr>
          <p:cNvPr id="4" name="Zástupný text 3">
            <a:extLst>
              <a:ext uri="{FF2B5EF4-FFF2-40B4-BE49-F238E27FC236}">
                <a16:creationId xmlns:a16="http://schemas.microsoft.com/office/drawing/2014/main" id="{EF6F8BF1-164B-B4FC-10F6-8DCC0B161AD8}"/>
              </a:ext>
            </a:extLst>
          </p:cNvPr>
          <p:cNvSpPr>
            <a:spLocks noGrp="1"/>
          </p:cNvSpPr>
          <p:nvPr>
            <p:ph sz="quarter" idx="13"/>
          </p:nvPr>
        </p:nvSpPr>
        <p:spPr>
          <a:xfrm>
            <a:off x="838200" y="2212429"/>
            <a:ext cx="10515600" cy="3964534"/>
          </a:xfrm>
        </p:spPr>
        <p:txBody>
          <a:bodyPr>
            <a:normAutofit/>
          </a:bodyPr>
          <a:lstStyle/>
          <a:p>
            <a:r>
              <a:rPr lang="en-US" b="1" dirty="0"/>
              <a:t>Contractual autonomy </a:t>
            </a:r>
            <a:endParaRPr lang="cs-CZ" b="1" dirty="0"/>
          </a:p>
          <a:p>
            <a:endParaRPr lang="cs-CZ" b="1" dirty="0">
              <a:solidFill>
                <a:srgbClr val="FF0000"/>
              </a:solidFill>
            </a:endParaRPr>
          </a:p>
          <a:p>
            <a:r>
              <a:rPr lang="en-US" b="1" dirty="0">
                <a:solidFill>
                  <a:srgbClr val="FF0000"/>
                </a:solidFill>
              </a:rPr>
              <a:t>X</a:t>
            </a:r>
            <a:r>
              <a:rPr lang="en-US" b="1" dirty="0"/>
              <a:t> contractual compulsion</a:t>
            </a:r>
            <a:r>
              <a:rPr lang="cs-CZ" b="1" dirty="0"/>
              <a:t> </a:t>
            </a:r>
            <a:r>
              <a:rPr lang="en-US" b="1" dirty="0"/>
              <a:t>= obligation to conclude a contract</a:t>
            </a:r>
          </a:p>
          <a:p>
            <a:r>
              <a:rPr lang="en-US" dirty="0"/>
              <a:t>i.e., duty to conclude a contract</a:t>
            </a:r>
          </a:p>
          <a:p>
            <a:endParaRPr lang="cs-CZ" b="1" dirty="0"/>
          </a:p>
          <a:p>
            <a:r>
              <a:rPr lang="en-US" dirty="0"/>
              <a:t>Arises:</a:t>
            </a:r>
          </a:p>
          <a:p>
            <a:r>
              <a:rPr lang="en-US" dirty="0"/>
              <a:t>a) </a:t>
            </a:r>
            <a:r>
              <a:rPr lang="cs-CZ" dirty="0"/>
              <a:t>by </a:t>
            </a:r>
            <a:r>
              <a:rPr lang="cs-CZ" dirty="0" err="1"/>
              <a:t>operation</a:t>
            </a:r>
            <a:r>
              <a:rPr lang="cs-CZ" dirty="0"/>
              <a:t> </a:t>
            </a:r>
            <a:r>
              <a:rPr lang="cs-CZ" dirty="0" err="1"/>
              <a:t>of</a:t>
            </a:r>
            <a:r>
              <a:rPr lang="cs-CZ" dirty="0"/>
              <a:t> </a:t>
            </a:r>
            <a:r>
              <a:rPr lang="cs-CZ" dirty="0" err="1"/>
              <a:t>law</a:t>
            </a:r>
            <a:endParaRPr lang="en-US" dirty="0"/>
          </a:p>
          <a:p>
            <a:r>
              <a:rPr lang="en-US" dirty="0"/>
              <a:t>= statutory obligation to conclude a contract</a:t>
            </a:r>
          </a:p>
          <a:p>
            <a:endParaRPr lang="cs-CZ" dirty="0"/>
          </a:p>
          <a:p>
            <a:r>
              <a:rPr lang="en-US" dirty="0"/>
              <a:t>b) from contract</a:t>
            </a:r>
          </a:p>
          <a:p>
            <a:r>
              <a:rPr lang="en-US" dirty="0"/>
              <a:t>= contractual obligation to conclude a contract</a:t>
            </a:r>
            <a:endParaRPr lang="cs-CZ" sz="1600" i="1" dirty="0"/>
          </a:p>
        </p:txBody>
      </p:sp>
    </p:spTree>
    <p:extLst>
      <p:ext uri="{BB962C8B-B14F-4D97-AF65-F5344CB8AC3E}">
        <p14:creationId xmlns:p14="http://schemas.microsoft.com/office/powerpoint/2010/main" val="1214814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50288-48E5-1D7C-0BD1-F5991B0A185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4D35D5E-F8A1-EADF-98A8-75E854F82A3F}"/>
              </a:ext>
            </a:extLst>
          </p:cNvPr>
          <p:cNvSpPr>
            <a:spLocks noGrp="1"/>
          </p:cNvSpPr>
          <p:nvPr>
            <p:ph type="title"/>
          </p:nvPr>
        </p:nvSpPr>
        <p:spPr>
          <a:xfrm>
            <a:off x="838200" y="1036717"/>
            <a:ext cx="10515600" cy="992057"/>
          </a:xfrm>
        </p:spPr>
        <p:txBody>
          <a:bodyPr/>
          <a:lstStyle/>
          <a:p>
            <a:r>
              <a:rPr lang="en-US" dirty="0"/>
              <a:t>Principle of Autonomy of Will</a:t>
            </a:r>
            <a:endParaRPr lang="cs-CZ" dirty="0"/>
          </a:p>
        </p:txBody>
      </p:sp>
      <p:sp>
        <p:nvSpPr>
          <p:cNvPr id="4" name="Zástupný text 3">
            <a:extLst>
              <a:ext uri="{FF2B5EF4-FFF2-40B4-BE49-F238E27FC236}">
                <a16:creationId xmlns:a16="http://schemas.microsoft.com/office/drawing/2014/main" id="{4434A7BF-AF69-EB7B-1DE5-A607F28E59C1}"/>
              </a:ext>
            </a:extLst>
          </p:cNvPr>
          <p:cNvSpPr>
            <a:spLocks noGrp="1"/>
          </p:cNvSpPr>
          <p:nvPr>
            <p:ph sz="quarter" idx="13"/>
          </p:nvPr>
        </p:nvSpPr>
        <p:spPr>
          <a:xfrm>
            <a:off x="838200" y="2212429"/>
            <a:ext cx="10515600" cy="3964534"/>
          </a:xfrm>
        </p:spPr>
        <p:txBody>
          <a:bodyPr>
            <a:normAutofit/>
          </a:bodyPr>
          <a:lstStyle/>
          <a:p>
            <a:r>
              <a:rPr lang="en-US" b="1" dirty="0"/>
              <a:t>Contractual compulsion – statutory contractual compulsion:</a:t>
            </a:r>
          </a:p>
          <a:p>
            <a:r>
              <a:rPr lang="en-US" dirty="0"/>
              <a:t>Examples:</a:t>
            </a:r>
          </a:p>
          <a:p>
            <a:r>
              <a:rPr lang="en-US" dirty="0"/>
              <a:t>Public transport of persons and goods</a:t>
            </a:r>
          </a:p>
          <a:p>
            <a:r>
              <a:rPr lang="en-US" dirty="0"/>
              <a:t>Compare e.g., § 35 Act No. 266/1994 Coll., on Railways</a:t>
            </a:r>
          </a:p>
          <a:p>
            <a:endParaRPr lang="cs-CZ" dirty="0"/>
          </a:p>
          <a:p>
            <a:r>
              <a:rPr lang="en-US" dirty="0"/>
              <a:t>So-called “compulsory </a:t>
            </a:r>
            <a:r>
              <a:rPr lang="cs-CZ" dirty="0" err="1"/>
              <a:t>surety</a:t>
            </a:r>
            <a:r>
              <a:rPr lang="en-US" dirty="0"/>
              <a:t>”, i.e., insurance of liability for damage caused by operation of a vehicle</a:t>
            </a:r>
          </a:p>
          <a:p>
            <a:r>
              <a:rPr lang="en-US" dirty="0"/>
              <a:t>Compare Act No. 30/2024 Coll., on Insurance of Liability from Operation of a Vehicle</a:t>
            </a:r>
          </a:p>
          <a:p>
            <a:endParaRPr lang="cs-CZ" dirty="0"/>
          </a:p>
          <a:p>
            <a:r>
              <a:rPr lang="en-US" dirty="0"/>
              <a:t>Professional liability insurance</a:t>
            </a:r>
          </a:p>
          <a:p>
            <a:r>
              <a:rPr lang="en-US" dirty="0"/>
              <a:t>Compare e.g., § 24a Act No. 85/1996 Coll., on Advocacy</a:t>
            </a:r>
            <a:endParaRPr lang="cs-CZ" sz="1600" i="1" dirty="0"/>
          </a:p>
        </p:txBody>
      </p:sp>
    </p:spTree>
    <p:extLst>
      <p:ext uri="{BB962C8B-B14F-4D97-AF65-F5344CB8AC3E}">
        <p14:creationId xmlns:p14="http://schemas.microsoft.com/office/powerpoint/2010/main" val="2860976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EAEB2-1208-DCBA-780F-9A258880C13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2FD32FA-4B43-CF11-6FB5-84AEB92955BB}"/>
              </a:ext>
            </a:extLst>
          </p:cNvPr>
          <p:cNvSpPr>
            <a:spLocks noGrp="1"/>
          </p:cNvSpPr>
          <p:nvPr>
            <p:ph type="title"/>
          </p:nvPr>
        </p:nvSpPr>
        <p:spPr>
          <a:xfrm>
            <a:off x="838200" y="1036717"/>
            <a:ext cx="10515600" cy="992057"/>
          </a:xfrm>
        </p:spPr>
        <p:txBody>
          <a:bodyPr/>
          <a:lstStyle/>
          <a:p>
            <a:r>
              <a:rPr lang="en-US" dirty="0"/>
              <a:t>Principle of Autonomy of Will</a:t>
            </a:r>
            <a:endParaRPr lang="cs-CZ" dirty="0"/>
          </a:p>
        </p:txBody>
      </p:sp>
      <p:sp>
        <p:nvSpPr>
          <p:cNvPr id="4" name="Zástupný text 3">
            <a:extLst>
              <a:ext uri="{FF2B5EF4-FFF2-40B4-BE49-F238E27FC236}">
                <a16:creationId xmlns:a16="http://schemas.microsoft.com/office/drawing/2014/main" id="{89285CBF-5BCD-E014-A9B0-77C57D65FE12}"/>
              </a:ext>
            </a:extLst>
          </p:cNvPr>
          <p:cNvSpPr>
            <a:spLocks noGrp="1"/>
          </p:cNvSpPr>
          <p:nvPr>
            <p:ph sz="quarter" idx="13"/>
          </p:nvPr>
        </p:nvSpPr>
        <p:spPr>
          <a:xfrm>
            <a:off x="838200" y="2212429"/>
            <a:ext cx="10515600" cy="3964534"/>
          </a:xfrm>
        </p:spPr>
        <p:txBody>
          <a:bodyPr>
            <a:normAutofit/>
          </a:bodyPr>
          <a:lstStyle/>
          <a:p>
            <a:r>
              <a:rPr lang="en-US" b="1" dirty="0"/>
              <a:t>Contractual compulsion – contractual obligation to conclude a contract:</a:t>
            </a:r>
          </a:p>
          <a:p>
            <a:endParaRPr lang="cs-CZ" b="1" dirty="0"/>
          </a:p>
          <a:p>
            <a:r>
              <a:rPr lang="en-US" b="1" dirty="0"/>
              <a:t>= </a:t>
            </a:r>
            <a:r>
              <a:rPr lang="cs-CZ" b="1" dirty="0" err="1"/>
              <a:t>preliminary</a:t>
            </a:r>
            <a:r>
              <a:rPr lang="cs-CZ" b="1" dirty="0"/>
              <a:t> </a:t>
            </a:r>
            <a:r>
              <a:rPr lang="cs-CZ" b="1" dirty="0" err="1"/>
              <a:t>contract</a:t>
            </a:r>
            <a:r>
              <a:rPr lang="cs-CZ" b="1" dirty="0"/>
              <a:t> = </a:t>
            </a:r>
            <a:r>
              <a:rPr lang="en-US" dirty="0"/>
              <a:t>contract to conclude a future contract </a:t>
            </a:r>
            <a:endParaRPr lang="cs-CZ" dirty="0"/>
          </a:p>
          <a:p>
            <a:r>
              <a:rPr lang="en-US" dirty="0"/>
              <a:t>(pactum </a:t>
            </a:r>
            <a:r>
              <a:rPr lang="en-US" dirty="0" err="1"/>
              <a:t>praeparatorium</a:t>
            </a:r>
            <a:r>
              <a:rPr lang="en-US" dirty="0"/>
              <a:t>, pactum de </a:t>
            </a:r>
            <a:r>
              <a:rPr lang="en-US" dirty="0" err="1"/>
              <a:t>contrahendo</a:t>
            </a:r>
            <a:r>
              <a:rPr lang="en-US" dirty="0"/>
              <a:t>)</a:t>
            </a:r>
          </a:p>
          <a:p>
            <a:endParaRPr lang="cs-CZ" b="1" dirty="0"/>
          </a:p>
          <a:p>
            <a:r>
              <a:rPr lang="en-US" dirty="0"/>
              <a:t>Compare </a:t>
            </a:r>
            <a:r>
              <a:rPr lang="cs-CZ" dirty="0" err="1"/>
              <a:t>Sects</a:t>
            </a:r>
            <a:r>
              <a:rPr lang="cs-CZ" dirty="0"/>
              <a:t>.</a:t>
            </a:r>
            <a:r>
              <a:rPr lang="en-US" dirty="0"/>
              <a:t> 1785 to 1788</a:t>
            </a:r>
          </a:p>
          <a:p>
            <a:endParaRPr lang="cs-CZ" b="1" dirty="0"/>
          </a:p>
          <a:p>
            <a:r>
              <a:rPr lang="cs-CZ" dirty="0" err="1"/>
              <a:t>Sect</a:t>
            </a:r>
            <a:r>
              <a:rPr lang="cs-CZ" dirty="0"/>
              <a:t>.</a:t>
            </a:r>
            <a:r>
              <a:rPr lang="en-US" dirty="0"/>
              <a:t> 1785</a:t>
            </a:r>
            <a:r>
              <a:rPr lang="cs-CZ" dirty="0"/>
              <a:t>: </a:t>
            </a:r>
            <a:r>
              <a:rPr lang="en-US" dirty="0"/>
              <a:t>By a contract to conclude a future contract, at least one party undertakes to conclude, upon request within the agreed period, otherwise within one year, a future contract whose content is agreed at least in general terms</a:t>
            </a:r>
            <a:endParaRPr lang="cs-CZ" sz="1600" i="1" dirty="0"/>
          </a:p>
        </p:txBody>
      </p:sp>
    </p:spTree>
    <p:extLst>
      <p:ext uri="{BB962C8B-B14F-4D97-AF65-F5344CB8AC3E}">
        <p14:creationId xmlns:p14="http://schemas.microsoft.com/office/powerpoint/2010/main" val="324783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C3CFB-8502-88BF-84D9-91BF157F684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FE6E77C-521E-6A64-6789-ED25B68FA472}"/>
              </a:ext>
            </a:extLst>
          </p:cNvPr>
          <p:cNvSpPr>
            <a:spLocks noGrp="1"/>
          </p:cNvSpPr>
          <p:nvPr>
            <p:ph type="title"/>
          </p:nvPr>
        </p:nvSpPr>
        <p:spPr>
          <a:xfrm>
            <a:off x="838200" y="1036717"/>
            <a:ext cx="10515600" cy="992057"/>
          </a:xfrm>
        </p:spPr>
        <p:txBody>
          <a:bodyPr/>
          <a:lstStyle/>
          <a:p>
            <a:r>
              <a:rPr lang="en-US" dirty="0"/>
              <a:t>General Maxims</a:t>
            </a:r>
          </a:p>
        </p:txBody>
      </p:sp>
      <p:sp>
        <p:nvSpPr>
          <p:cNvPr id="4" name="Zástupný text 3">
            <a:extLst>
              <a:ext uri="{FF2B5EF4-FFF2-40B4-BE49-F238E27FC236}">
                <a16:creationId xmlns:a16="http://schemas.microsoft.com/office/drawing/2014/main" id="{8B3454BF-F050-B9BA-F3E4-7B25422C9EBC}"/>
              </a:ext>
            </a:extLst>
          </p:cNvPr>
          <p:cNvSpPr>
            <a:spLocks noGrp="1"/>
          </p:cNvSpPr>
          <p:nvPr>
            <p:ph sz="quarter" idx="13"/>
          </p:nvPr>
        </p:nvSpPr>
        <p:spPr>
          <a:xfrm>
            <a:off x="838200" y="2212429"/>
            <a:ext cx="10515600" cy="3964534"/>
          </a:xfrm>
        </p:spPr>
        <p:txBody>
          <a:bodyPr>
            <a:normAutofit/>
          </a:bodyPr>
          <a:lstStyle/>
          <a:p>
            <a:pPr algn="just"/>
            <a:r>
              <a:rPr lang="cs-CZ" i="1" dirty="0" err="1"/>
              <a:t>Cuius</a:t>
            </a:r>
            <a:r>
              <a:rPr lang="cs-CZ" i="1" dirty="0"/>
              <a:t> </a:t>
            </a:r>
            <a:r>
              <a:rPr lang="cs-CZ" i="1" dirty="0" err="1"/>
              <a:t>merito</a:t>
            </a:r>
            <a:r>
              <a:rPr lang="cs-CZ" i="1" dirty="0"/>
              <a:t> </a:t>
            </a:r>
            <a:r>
              <a:rPr lang="cs-CZ" i="1" dirty="0" err="1"/>
              <a:t>quis</a:t>
            </a:r>
            <a:r>
              <a:rPr lang="cs-CZ" i="1" dirty="0"/>
              <a:t> nos </a:t>
            </a:r>
            <a:r>
              <a:rPr lang="cs-CZ" i="1" dirty="0" err="1"/>
              <a:t>sacerdotes</a:t>
            </a:r>
            <a:r>
              <a:rPr lang="cs-CZ" i="1" dirty="0"/>
              <a:t> </a:t>
            </a:r>
            <a:r>
              <a:rPr lang="cs-CZ" i="1" dirty="0" err="1"/>
              <a:t>appellet</a:t>
            </a:r>
            <a:r>
              <a:rPr lang="cs-CZ" i="1" dirty="0"/>
              <a:t>: </a:t>
            </a:r>
            <a:r>
              <a:rPr lang="cs-CZ" b="1" i="1" dirty="0" err="1"/>
              <a:t>iustitiam</a:t>
            </a:r>
            <a:r>
              <a:rPr lang="cs-CZ" b="1" i="1" dirty="0"/>
              <a:t> </a:t>
            </a:r>
            <a:r>
              <a:rPr lang="cs-CZ" b="1" i="1" dirty="0" err="1"/>
              <a:t>namque</a:t>
            </a:r>
            <a:r>
              <a:rPr lang="cs-CZ" b="1" i="1" dirty="0"/>
              <a:t> </a:t>
            </a:r>
            <a:r>
              <a:rPr lang="cs-CZ" b="1" i="1" dirty="0" err="1"/>
              <a:t>colimus</a:t>
            </a:r>
            <a:r>
              <a:rPr lang="cs-CZ" b="1" i="1" dirty="0"/>
              <a:t> et </a:t>
            </a:r>
            <a:r>
              <a:rPr lang="cs-CZ" b="1" i="1" dirty="0" err="1"/>
              <a:t>boni</a:t>
            </a:r>
            <a:r>
              <a:rPr lang="cs-CZ" b="1" i="1" dirty="0"/>
              <a:t> et </a:t>
            </a:r>
            <a:r>
              <a:rPr lang="cs-CZ" b="1" i="1" dirty="0" err="1"/>
              <a:t>aequi</a:t>
            </a:r>
            <a:r>
              <a:rPr lang="cs-CZ" b="1" i="1" dirty="0"/>
              <a:t> </a:t>
            </a:r>
            <a:r>
              <a:rPr lang="cs-CZ" b="1" i="1" dirty="0" err="1"/>
              <a:t>notitiam</a:t>
            </a:r>
            <a:r>
              <a:rPr lang="cs-CZ" b="1" i="1" dirty="0"/>
              <a:t> </a:t>
            </a:r>
            <a:r>
              <a:rPr lang="cs-CZ" b="1" i="1" dirty="0" err="1"/>
              <a:t>profitemur</a:t>
            </a:r>
            <a:r>
              <a:rPr lang="cs-CZ" b="1" i="1" dirty="0"/>
              <a:t>, </a:t>
            </a:r>
            <a:r>
              <a:rPr lang="cs-CZ" b="1" i="1" dirty="0" err="1"/>
              <a:t>aequum</a:t>
            </a:r>
            <a:r>
              <a:rPr lang="cs-CZ" b="1" i="1" dirty="0"/>
              <a:t> ab </a:t>
            </a:r>
            <a:r>
              <a:rPr lang="cs-CZ" b="1" i="1" dirty="0" err="1"/>
              <a:t>iniquo</a:t>
            </a:r>
            <a:r>
              <a:rPr lang="cs-CZ" b="1" i="1" dirty="0"/>
              <a:t> </a:t>
            </a:r>
            <a:r>
              <a:rPr lang="cs-CZ" b="1" i="1" dirty="0" err="1"/>
              <a:t>separantes</a:t>
            </a:r>
            <a:r>
              <a:rPr lang="cs-CZ" b="1" i="1" dirty="0"/>
              <a:t>, </a:t>
            </a:r>
            <a:r>
              <a:rPr lang="cs-CZ" b="1" i="1" dirty="0" err="1"/>
              <a:t>licitum</a:t>
            </a:r>
            <a:r>
              <a:rPr lang="cs-CZ" b="1" i="1" dirty="0"/>
              <a:t> ab </a:t>
            </a:r>
            <a:r>
              <a:rPr lang="cs-CZ" b="1" i="1" dirty="0" err="1"/>
              <a:t>illicito</a:t>
            </a:r>
            <a:r>
              <a:rPr lang="cs-CZ" b="1" i="1" dirty="0"/>
              <a:t> </a:t>
            </a:r>
            <a:r>
              <a:rPr lang="cs-CZ" b="1" i="1" dirty="0" err="1"/>
              <a:t>discernentes</a:t>
            </a:r>
            <a:r>
              <a:rPr lang="cs-CZ" i="1" dirty="0"/>
              <a:t>, </a:t>
            </a:r>
            <a:r>
              <a:rPr lang="cs-CZ" i="1" dirty="0" err="1"/>
              <a:t>bonos</a:t>
            </a:r>
            <a:r>
              <a:rPr lang="cs-CZ" i="1" dirty="0"/>
              <a:t> non </a:t>
            </a:r>
            <a:r>
              <a:rPr lang="cs-CZ" i="1" dirty="0" err="1"/>
              <a:t>solum</a:t>
            </a:r>
            <a:r>
              <a:rPr lang="cs-CZ" i="1" dirty="0"/>
              <a:t> metu </a:t>
            </a:r>
            <a:r>
              <a:rPr lang="cs-CZ" i="1" dirty="0" err="1"/>
              <a:t>poenarum</a:t>
            </a:r>
            <a:r>
              <a:rPr lang="cs-CZ" i="1" dirty="0"/>
              <a:t>, </a:t>
            </a:r>
            <a:r>
              <a:rPr lang="cs-CZ" i="1" dirty="0" err="1"/>
              <a:t>verum</a:t>
            </a:r>
            <a:r>
              <a:rPr lang="cs-CZ" i="1" dirty="0"/>
              <a:t> </a:t>
            </a:r>
            <a:r>
              <a:rPr lang="cs-CZ" i="1" dirty="0" err="1"/>
              <a:t>etiam</a:t>
            </a:r>
            <a:r>
              <a:rPr lang="cs-CZ" i="1" dirty="0"/>
              <a:t> </a:t>
            </a:r>
            <a:r>
              <a:rPr lang="cs-CZ" i="1" dirty="0" err="1"/>
              <a:t>praemiorum</a:t>
            </a:r>
            <a:r>
              <a:rPr lang="cs-CZ" i="1" dirty="0"/>
              <a:t> </a:t>
            </a:r>
            <a:r>
              <a:rPr lang="cs-CZ" i="1" dirty="0" err="1"/>
              <a:t>quoque</a:t>
            </a:r>
            <a:r>
              <a:rPr lang="cs-CZ" i="1" dirty="0"/>
              <a:t> </a:t>
            </a:r>
            <a:r>
              <a:rPr lang="cs-CZ" i="1" dirty="0" err="1"/>
              <a:t>exhortatione</a:t>
            </a:r>
            <a:r>
              <a:rPr lang="cs-CZ" i="1" dirty="0"/>
              <a:t> </a:t>
            </a:r>
            <a:r>
              <a:rPr lang="cs-CZ" i="1" dirty="0" err="1"/>
              <a:t>efficere</a:t>
            </a:r>
            <a:r>
              <a:rPr lang="cs-CZ" i="1" dirty="0"/>
              <a:t> </a:t>
            </a:r>
            <a:r>
              <a:rPr lang="cs-CZ" i="1" dirty="0" err="1"/>
              <a:t>cupientes</a:t>
            </a:r>
            <a:r>
              <a:rPr lang="cs-CZ" i="1" dirty="0"/>
              <a:t>, </a:t>
            </a:r>
            <a:r>
              <a:rPr lang="en-GB" i="1" dirty="0"/>
              <a:t>[…]</a:t>
            </a:r>
            <a:r>
              <a:rPr lang="cs-CZ" i="1" dirty="0"/>
              <a:t>.</a:t>
            </a:r>
          </a:p>
          <a:p>
            <a:pPr algn="just"/>
            <a:endParaRPr lang="cs-CZ" i="1" dirty="0"/>
          </a:p>
          <a:p>
            <a:pPr algn="just"/>
            <a:r>
              <a:rPr lang="en-US" i="1" dirty="0"/>
              <a:t>Anyone may properly call us the priests of this art, </a:t>
            </a:r>
            <a:r>
              <a:rPr lang="en-US" b="1" i="1" dirty="0"/>
              <a:t>for we cultivate justice and profess to know what is good and equitable, dividing right from wrong, and distinguishing what is lawful from what is unlawful; desiring to make men good</a:t>
            </a:r>
            <a:r>
              <a:rPr lang="en-US" i="1" dirty="0"/>
              <a:t> through fear of punishment, but also by the encouragement of reward; </a:t>
            </a:r>
            <a:r>
              <a:rPr lang="cs-CZ" i="1" dirty="0"/>
              <a:t> , </a:t>
            </a:r>
            <a:r>
              <a:rPr lang="en-GB" i="1" dirty="0"/>
              <a:t>[…]</a:t>
            </a:r>
            <a:r>
              <a:rPr lang="cs-CZ" i="1" dirty="0"/>
              <a:t>.</a:t>
            </a:r>
          </a:p>
          <a:p>
            <a:pPr algn="r"/>
            <a:r>
              <a:rPr lang="cs-CZ" i="1" dirty="0"/>
              <a:t>D 1.1.1.1  (</a:t>
            </a:r>
            <a:r>
              <a:rPr lang="cs-CZ" i="1" dirty="0" err="1"/>
              <a:t>Ulpianus</a:t>
            </a:r>
            <a:r>
              <a:rPr lang="cs-CZ" i="1" dirty="0"/>
              <a:t> 1 </a:t>
            </a:r>
            <a:r>
              <a:rPr lang="cs-CZ" i="1" dirty="0" err="1"/>
              <a:t>inst</a:t>
            </a:r>
            <a:r>
              <a:rPr lang="cs-CZ" i="1" dirty="0"/>
              <a:t>.)</a:t>
            </a:r>
          </a:p>
        </p:txBody>
      </p:sp>
    </p:spTree>
    <p:extLst>
      <p:ext uri="{BB962C8B-B14F-4D97-AF65-F5344CB8AC3E}">
        <p14:creationId xmlns:p14="http://schemas.microsoft.com/office/powerpoint/2010/main" val="2532320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5A64-C4D5-A6CB-43B1-ADE52B7B8140}"/>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E4605C77-276B-7F12-73FB-D112B6430D2B}"/>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8</a:t>
            </a:r>
            <a:endParaRPr lang="en-US" dirty="0"/>
          </a:p>
          <a:p>
            <a:r>
              <a:rPr lang="en-US" dirty="0"/>
              <a:t>Principle of Equality</a:t>
            </a:r>
            <a:endParaRPr lang="cs-CZ" dirty="0"/>
          </a:p>
        </p:txBody>
      </p:sp>
    </p:spTree>
    <p:extLst>
      <p:ext uri="{BB962C8B-B14F-4D97-AF65-F5344CB8AC3E}">
        <p14:creationId xmlns:p14="http://schemas.microsoft.com/office/powerpoint/2010/main" val="621255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DCE3B-0166-44C2-BDDB-68E93ADD5CD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6C30462-62CB-8988-E01B-89DB05222444}"/>
              </a:ext>
            </a:extLst>
          </p:cNvPr>
          <p:cNvSpPr>
            <a:spLocks noGrp="1"/>
          </p:cNvSpPr>
          <p:nvPr>
            <p:ph type="title"/>
          </p:nvPr>
        </p:nvSpPr>
        <p:spPr>
          <a:xfrm>
            <a:off x="838200" y="1036717"/>
            <a:ext cx="10515600" cy="992057"/>
          </a:xfrm>
        </p:spPr>
        <p:txBody>
          <a:bodyPr/>
          <a:lstStyle/>
          <a:p>
            <a:r>
              <a:rPr lang="en-US" dirty="0"/>
              <a:t>Principle of Equality</a:t>
            </a:r>
            <a:endParaRPr lang="cs-CZ" dirty="0"/>
          </a:p>
        </p:txBody>
      </p:sp>
      <p:sp>
        <p:nvSpPr>
          <p:cNvPr id="4" name="Zástupný text 3">
            <a:extLst>
              <a:ext uri="{FF2B5EF4-FFF2-40B4-BE49-F238E27FC236}">
                <a16:creationId xmlns:a16="http://schemas.microsoft.com/office/drawing/2014/main" id="{B3BF59BB-EC48-D531-D9FF-983824827D3D}"/>
              </a:ext>
            </a:extLst>
          </p:cNvPr>
          <p:cNvSpPr>
            <a:spLocks noGrp="1"/>
          </p:cNvSpPr>
          <p:nvPr>
            <p:ph sz="quarter" idx="13"/>
          </p:nvPr>
        </p:nvSpPr>
        <p:spPr>
          <a:xfrm>
            <a:off x="838200" y="2212429"/>
            <a:ext cx="10515600" cy="3964534"/>
          </a:xfrm>
        </p:spPr>
        <p:txBody>
          <a:bodyPr>
            <a:normAutofit/>
          </a:bodyPr>
          <a:lstStyle/>
          <a:p>
            <a:r>
              <a:rPr lang="en-US" dirty="0"/>
              <a:t>The Civil Code does not expressly state it</a:t>
            </a:r>
          </a:p>
          <a:p>
            <a:endParaRPr lang="cs-CZ" b="1" dirty="0"/>
          </a:p>
          <a:p>
            <a:r>
              <a:rPr lang="en-US" b="1" dirty="0"/>
              <a:t>Horizontal nature of private law relations</a:t>
            </a:r>
            <a:r>
              <a:rPr lang="en-US" dirty="0"/>
              <a:t> = parties have equal </a:t>
            </a:r>
            <a:r>
              <a:rPr lang="cs-CZ" dirty="0"/>
              <a:t>(</a:t>
            </a:r>
            <a:r>
              <a:rPr lang="cs-CZ" dirty="0" err="1"/>
              <a:t>legal</a:t>
            </a:r>
            <a:r>
              <a:rPr lang="cs-CZ" dirty="0"/>
              <a:t>) </a:t>
            </a:r>
            <a:r>
              <a:rPr lang="en-US" dirty="0"/>
              <a:t>status</a:t>
            </a:r>
          </a:p>
          <a:p>
            <a:endParaRPr lang="cs-CZ" b="1" dirty="0"/>
          </a:p>
          <a:p>
            <a:r>
              <a:rPr lang="en-US" dirty="0"/>
              <a:t>Applies </a:t>
            </a:r>
            <a:r>
              <a:rPr lang="cs-CZ" dirty="0" err="1"/>
              <a:t>both</a:t>
            </a:r>
            <a:r>
              <a:rPr lang="cs-CZ" dirty="0"/>
              <a:t> </a:t>
            </a:r>
            <a:r>
              <a:rPr lang="en-US" dirty="0"/>
              <a:t>to natural and legal persons</a:t>
            </a:r>
          </a:p>
          <a:p>
            <a:endParaRPr lang="cs-CZ" b="1" dirty="0"/>
          </a:p>
          <a:p>
            <a:r>
              <a:rPr lang="en-US" dirty="0"/>
              <a:t>It concerns (substantive) legal equality, not factual equality in a specific situation</a:t>
            </a:r>
          </a:p>
          <a:p>
            <a:endParaRPr lang="cs-CZ" b="1" dirty="0"/>
          </a:p>
          <a:p>
            <a:r>
              <a:rPr lang="en-US" b="1" dirty="0"/>
              <a:t>= no one can impose a civil law obligation (or right) on another without his consent</a:t>
            </a:r>
          </a:p>
          <a:p>
            <a:endParaRPr lang="cs-CZ" b="1" dirty="0"/>
          </a:p>
          <a:p>
            <a:r>
              <a:rPr lang="en-US" dirty="0"/>
              <a:t>► Reflection in </a:t>
            </a:r>
            <a:r>
              <a:rPr lang="cs-CZ" dirty="0"/>
              <a:t>civil </a:t>
            </a:r>
            <a:r>
              <a:rPr lang="cs-CZ" dirty="0" err="1"/>
              <a:t>procedure</a:t>
            </a:r>
            <a:r>
              <a:rPr lang="en-US" dirty="0"/>
              <a:t>: </a:t>
            </a:r>
            <a:r>
              <a:rPr lang="en-US" i="1" dirty="0"/>
              <a:t>nemo </a:t>
            </a:r>
            <a:r>
              <a:rPr lang="en-US" i="1" dirty="0" err="1"/>
              <a:t>iudex</a:t>
            </a:r>
            <a:r>
              <a:rPr lang="en-US" i="1" dirty="0"/>
              <a:t> in re </a:t>
            </a:r>
            <a:r>
              <a:rPr lang="en-US" i="1" dirty="0" err="1"/>
              <a:t>sua</a:t>
            </a:r>
            <a:endParaRPr lang="en-GB" i="1" dirty="0"/>
          </a:p>
        </p:txBody>
      </p:sp>
    </p:spTree>
    <p:extLst>
      <p:ext uri="{BB962C8B-B14F-4D97-AF65-F5344CB8AC3E}">
        <p14:creationId xmlns:p14="http://schemas.microsoft.com/office/powerpoint/2010/main" val="491087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E1E46-4C5A-40A4-2E55-CE907EFF0293}"/>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E33363EF-6EAE-EA6E-DC67-D2324F67A0AB}"/>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9</a:t>
            </a:r>
            <a:endParaRPr lang="en-US" dirty="0"/>
          </a:p>
          <a:p>
            <a:r>
              <a:rPr lang="en-US" dirty="0"/>
              <a:t>Principle of Protection of the Weaker Party</a:t>
            </a:r>
          </a:p>
        </p:txBody>
      </p:sp>
    </p:spTree>
    <p:extLst>
      <p:ext uri="{BB962C8B-B14F-4D97-AF65-F5344CB8AC3E}">
        <p14:creationId xmlns:p14="http://schemas.microsoft.com/office/powerpoint/2010/main" val="4056242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7438D-6B6B-196A-DF84-2B8AAF226F1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C116818-F67D-75A3-2836-3F76B3EF6A15}"/>
              </a:ext>
            </a:extLst>
          </p:cNvPr>
          <p:cNvSpPr>
            <a:spLocks noGrp="1"/>
          </p:cNvSpPr>
          <p:nvPr>
            <p:ph type="title"/>
          </p:nvPr>
        </p:nvSpPr>
        <p:spPr>
          <a:xfrm>
            <a:off x="838200" y="1036717"/>
            <a:ext cx="10515600" cy="992057"/>
          </a:xfrm>
        </p:spPr>
        <p:txBody>
          <a:bodyPr/>
          <a:lstStyle/>
          <a:p>
            <a:r>
              <a:rPr lang="en-US" dirty="0"/>
              <a:t>Principle of Protection of the Weaker Party</a:t>
            </a:r>
          </a:p>
        </p:txBody>
      </p:sp>
      <p:sp>
        <p:nvSpPr>
          <p:cNvPr id="4" name="Zástupný text 3">
            <a:extLst>
              <a:ext uri="{FF2B5EF4-FFF2-40B4-BE49-F238E27FC236}">
                <a16:creationId xmlns:a16="http://schemas.microsoft.com/office/drawing/2014/main" id="{F45BC258-2B70-E796-E71E-463E96374089}"/>
              </a:ext>
            </a:extLst>
          </p:cNvPr>
          <p:cNvSpPr>
            <a:spLocks noGrp="1"/>
          </p:cNvSpPr>
          <p:nvPr>
            <p:ph sz="quarter" idx="13"/>
          </p:nvPr>
        </p:nvSpPr>
        <p:spPr>
          <a:xfrm>
            <a:off x="838200" y="2212429"/>
            <a:ext cx="10515600" cy="3964534"/>
          </a:xfrm>
        </p:spPr>
        <p:txBody>
          <a:bodyPr>
            <a:normAutofit/>
          </a:bodyPr>
          <a:lstStyle/>
          <a:p>
            <a:r>
              <a:rPr lang="en-US" b="1" dirty="0"/>
              <a:t>Represents a limit to the principle of equality</a:t>
            </a:r>
          </a:p>
          <a:p>
            <a:endParaRPr lang="cs-CZ" dirty="0"/>
          </a:p>
          <a:p>
            <a:r>
              <a:rPr lang="en-US" dirty="0"/>
              <a:t>There is often a conflict between the principle of equality and the principle of protection of the weaker party</a:t>
            </a:r>
          </a:p>
          <a:p>
            <a:endParaRPr lang="cs-CZ" dirty="0"/>
          </a:p>
          <a:p>
            <a:r>
              <a:rPr lang="en-US" dirty="0"/>
              <a:t>Need to balance factual inequality (imbalance) between parties</a:t>
            </a:r>
          </a:p>
          <a:p>
            <a:endParaRPr lang="cs-CZ" dirty="0"/>
          </a:p>
          <a:p>
            <a:r>
              <a:rPr lang="en-US" b="1" dirty="0"/>
              <a:t>Main cases of factual inequality:</a:t>
            </a:r>
          </a:p>
          <a:p>
            <a:r>
              <a:rPr lang="en-US" dirty="0"/>
              <a:t>► Intellectual (protection of minors, persons with disabilities)</a:t>
            </a:r>
          </a:p>
          <a:p>
            <a:r>
              <a:rPr lang="en-US" dirty="0"/>
              <a:t>► Informational (e.g., entrepreneur vs consumer)</a:t>
            </a:r>
          </a:p>
          <a:p>
            <a:r>
              <a:rPr lang="en-US" dirty="0"/>
              <a:t>► Economic (e.g., employer vs employee)</a:t>
            </a:r>
            <a:endParaRPr lang="en-GB" dirty="0"/>
          </a:p>
        </p:txBody>
      </p:sp>
    </p:spTree>
    <p:extLst>
      <p:ext uri="{BB962C8B-B14F-4D97-AF65-F5344CB8AC3E}">
        <p14:creationId xmlns:p14="http://schemas.microsoft.com/office/powerpoint/2010/main" val="34374259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B1D2B-F20F-8B94-D93F-2BA838A389D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5338FFB-CE37-3DE1-B77C-BCEC32CCA183}"/>
              </a:ext>
            </a:extLst>
          </p:cNvPr>
          <p:cNvSpPr>
            <a:spLocks noGrp="1"/>
          </p:cNvSpPr>
          <p:nvPr>
            <p:ph type="title"/>
          </p:nvPr>
        </p:nvSpPr>
        <p:spPr>
          <a:xfrm>
            <a:off x="838200" y="1036717"/>
            <a:ext cx="10515600" cy="992057"/>
          </a:xfrm>
        </p:spPr>
        <p:txBody>
          <a:bodyPr/>
          <a:lstStyle/>
          <a:p>
            <a:r>
              <a:rPr lang="en-US" dirty="0"/>
              <a:t>Principle of Protection of the Weaker Party</a:t>
            </a:r>
          </a:p>
        </p:txBody>
      </p:sp>
      <p:sp>
        <p:nvSpPr>
          <p:cNvPr id="4" name="Zástupný text 3">
            <a:extLst>
              <a:ext uri="{FF2B5EF4-FFF2-40B4-BE49-F238E27FC236}">
                <a16:creationId xmlns:a16="http://schemas.microsoft.com/office/drawing/2014/main" id="{F356376E-2A8C-6706-F230-5EED86C894D8}"/>
              </a:ext>
            </a:extLst>
          </p:cNvPr>
          <p:cNvSpPr>
            <a:spLocks noGrp="1"/>
          </p:cNvSpPr>
          <p:nvPr>
            <p:ph sz="quarter" idx="13"/>
          </p:nvPr>
        </p:nvSpPr>
        <p:spPr>
          <a:xfrm>
            <a:off x="838200" y="2212429"/>
            <a:ext cx="10515600" cy="3964534"/>
          </a:xfrm>
        </p:spPr>
        <p:txBody>
          <a:bodyPr>
            <a:normAutofit/>
          </a:bodyPr>
          <a:lstStyle/>
          <a:p>
            <a:endParaRPr lang="cs-CZ" b="1" dirty="0"/>
          </a:p>
          <a:p>
            <a:r>
              <a:rPr lang="en-US" b="1" dirty="0"/>
              <a:t>Convention on the Rights of Persons with Disabilities</a:t>
            </a:r>
            <a:r>
              <a:rPr lang="cs-CZ" b="1" dirty="0"/>
              <a:t> (2006)</a:t>
            </a:r>
            <a:endParaRPr lang="en-US" b="1" dirty="0"/>
          </a:p>
          <a:p>
            <a:endParaRPr lang="cs-CZ" dirty="0"/>
          </a:p>
          <a:p>
            <a:r>
              <a:rPr lang="cs-CZ" dirty="0"/>
              <a:t>CZ: No. 10/2010 </a:t>
            </a:r>
            <a:r>
              <a:rPr lang="cs-CZ" dirty="0" err="1"/>
              <a:t>Coll</a:t>
            </a:r>
            <a:r>
              <a:rPr lang="cs-CZ" dirty="0"/>
              <a:t>. </a:t>
            </a:r>
            <a:r>
              <a:rPr lang="cs-CZ" dirty="0" err="1"/>
              <a:t>international</a:t>
            </a:r>
            <a:r>
              <a:rPr lang="cs-CZ" dirty="0"/>
              <a:t> </a:t>
            </a:r>
            <a:r>
              <a:rPr lang="cs-CZ" dirty="0" err="1"/>
              <a:t>treaty</a:t>
            </a:r>
            <a:endParaRPr lang="cs-CZ" dirty="0"/>
          </a:p>
          <a:p>
            <a:endParaRPr lang="cs-CZ" dirty="0"/>
          </a:p>
          <a:p>
            <a:r>
              <a:rPr lang="cs-CZ" dirty="0"/>
              <a:t>Art. 1 para 2: </a:t>
            </a:r>
            <a:r>
              <a:rPr lang="en-US" b="1" dirty="0"/>
              <a:t>Persons with disabilities include </a:t>
            </a:r>
            <a:r>
              <a:rPr lang="en-US" dirty="0"/>
              <a:t>those who have long-term physical, mental, intellectual or sensory impairments which in interaction with various barriers may hinder their full and effective participation in society on an equal basis with others.</a:t>
            </a:r>
            <a:endParaRPr lang="cs-CZ" dirty="0"/>
          </a:p>
        </p:txBody>
      </p:sp>
    </p:spTree>
    <p:extLst>
      <p:ext uri="{BB962C8B-B14F-4D97-AF65-F5344CB8AC3E}">
        <p14:creationId xmlns:p14="http://schemas.microsoft.com/office/powerpoint/2010/main" val="1441900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A426C-92A7-1B50-79C3-FBD61FAACA9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BC1A62B7-7A63-239E-B845-289342EEA55B}"/>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10</a:t>
            </a:r>
            <a:endParaRPr lang="en-US" dirty="0"/>
          </a:p>
          <a:p>
            <a:r>
              <a:rPr lang="en-US" dirty="0"/>
              <a:t>Principle </a:t>
            </a:r>
            <a:r>
              <a:rPr lang="en-US" i="1" dirty="0" err="1"/>
              <a:t>neminem</a:t>
            </a:r>
            <a:r>
              <a:rPr lang="en-US" i="1" dirty="0"/>
              <a:t> </a:t>
            </a:r>
            <a:r>
              <a:rPr lang="en-US" i="1" dirty="0" err="1"/>
              <a:t>laedere</a:t>
            </a:r>
            <a:endParaRPr lang="en-US" i="1" dirty="0"/>
          </a:p>
        </p:txBody>
      </p:sp>
    </p:spTree>
    <p:extLst>
      <p:ext uri="{BB962C8B-B14F-4D97-AF65-F5344CB8AC3E}">
        <p14:creationId xmlns:p14="http://schemas.microsoft.com/office/powerpoint/2010/main" val="3090440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8B533-623D-FDAE-7EA7-8EF1CA1526B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43035E6-17E5-CA79-2B46-B6A21F33A741}"/>
              </a:ext>
            </a:extLst>
          </p:cNvPr>
          <p:cNvSpPr>
            <a:spLocks noGrp="1"/>
          </p:cNvSpPr>
          <p:nvPr>
            <p:ph type="title"/>
          </p:nvPr>
        </p:nvSpPr>
        <p:spPr>
          <a:xfrm>
            <a:off x="838200" y="1036717"/>
            <a:ext cx="10515600" cy="992057"/>
          </a:xfrm>
        </p:spPr>
        <p:txBody>
          <a:bodyPr/>
          <a:lstStyle/>
          <a:p>
            <a:r>
              <a:rPr lang="en-US" dirty="0"/>
              <a:t>Principle </a:t>
            </a:r>
            <a:r>
              <a:rPr lang="en-US" i="1" dirty="0" err="1"/>
              <a:t>neminem</a:t>
            </a:r>
            <a:r>
              <a:rPr lang="en-US" i="1" dirty="0"/>
              <a:t> </a:t>
            </a:r>
            <a:r>
              <a:rPr lang="en-US" i="1" dirty="0" err="1"/>
              <a:t>laedere</a:t>
            </a:r>
            <a:endParaRPr lang="en-US" i="1" dirty="0"/>
          </a:p>
        </p:txBody>
      </p:sp>
      <p:sp>
        <p:nvSpPr>
          <p:cNvPr id="4" name="Zástupný text 3">
            <a:extLst>
              <a:ext uri="{FF2B5EF4-FFF2-40B4-BE49-F238E27FC236}">
                <a16:creationId xmlns:a16="http://schemas.microsoft.com/office/drawing/2014/main" id="{A476D914-040F-9D80-6D01-A2C19E42EA56}"/>
              </a:ext>
            </a:extLst>
          </p:cNvPr>
          <p:cNvSpPr>
            <a:spLocks noGrp="1"/>
          </p:cNvSpPr>
          <p:nvPr>
            <p:ph sz="quarter" idx="13"/>
          </p:nvPr>
        </p:nvSpPr>
        <p:spPr>
          <a:xfrm>
            <a:off x="838200" y="2212429"/>
            <a:ext cx="10515600" cy="3964534"/>
          </a:xfrm>
        </p:spPr>
        <p:txBody>
          <a:bodyPr>
            <a:normAutofit/>
          </a:bodyPr>
          <a:lstStyle/>
          <a:p>
            <a:endParaRPr lang="cs-CZ" i="1" dirty="0"/>
          </a:p>
          <a:p>
            <a:endParaRPr lang="cs-CZ" i="1" dirty="0"/>
          </a:p>
          <a:p>
            <a:r>
              <a:rPr lang="cs-CZ" i="1" dirty="0" err="1"/>
              <a:t>Iuris</a:t>
            </a:r>
            <a:r>
              <a:rPr lang="cs-CZ" i="1" dirty="0"/>
              <a:t> </a:t>
            </a:r>
            <a:r>
              <a:rPr lang="cs-CZ" i="1" dirty="0" err="1"/>
              <a:t>praecepta</a:t>
            </a:r>
            <a:r>
              <a:rPr lang="cs-CZ" i="1" dirty="0"/>
              <a:t> </a:t>
            </a:r>
            <a:r>
              <a:rPr lang="cs-CZ" i="1" dirty="0" err="1"/>
              <a:t>sunt</a:t>
            </a:r>
            <a:r>
              <a:rPr lang="cs-CZ" i="1" dirty="0"/>
              <a:t> </a:t>
            </a:r>
            <a:r>
              <a:rPr lang="cs-CZ" i="1" dirty="0" err="1"/>
              <a:t>haec</a:t>
            </a:r>
            <a:r>
              <a:rPr lang="cs-CZ" i="1" dirty="0"/>
              <a:t>: </a:t>
            </a:r>
            <a:r>
              <a:rPr lang="cs-CZ" i="1" dirty="0" err="1"/>
              <a:t>honeste</a:t>
            </a:r>
            <a:r>
              <a:rPr lang="cs-CZ" i="1" dirty="0"/>
              <a:t> </a:t>
            </a:r>
            <a:r>
              <a:rPr lang="cs-CZ" i="1" dirty="0" err="1"/>
              <a:t>vivere</a:t>
            </a:r>
            <a:r>
              <a:rPr lang="cs-CZ" i="1" dirty="0"/>
              <a:t>, </a:t>
            </a:r>
            <a:r>
              <a:rPr lang="cs-CZ" b="1" i="1" dirty="0" err="1"/>
              <a:t>alterum</a:t>
            </a:r>
            <a:r>
              <a:rPr lang="cs-CZ" b="1" i="1" dirty="0"/>
              <a:t> non </a:t>
            </a:r>
            <a:r>
              <a:rPr lang="cs-CZ" b="1" i="1" dirty="0" err="1"/>
              <a:t>laedere</a:t>
            </a:r>
            <a:r>
              <a:rPr lang="cs-CZ" i="1" dirty="0"/>
              <a:t>, </a:t>
            </a:r>
            <a:r>
              <a:rPr lang="cs-CZ" i="1" dirty="0" err="1"/>
              <a:t>suum</a:t>
            </a:r>
            <a:r>
              <a:rPr lang="cs-CZ" i="1" dirty="0"/>
              <a:t> </a:t>
            </a:r>
            <a:r>
              <a:rPr lang="cs-CZ" i="1" dirty="0" err="1"/>
              <a:t>cuique</a:t>
            </a:r>
            <a:r>
              <a:rPr lang="cs-CZ" i="1" dirty="0"/>
              <a:t> </a:t>
            </a:r>
            <a:r>
              <a:rPr lang="cs-CZ" i="1" dirty="0" err="1"/>
              <a:t>tribuere</a:t>
            </a:r>
            <a:r>
              <a:rPr lang="cs-CZ" i="1" dirty="0"/>
              <a:t>.</a:t>
            </a:r>
          </a:p>
          <a:p>
            <a:endParaRPr lang="cs-CZ" i="1" dirty="0"/>
          </a:p>
          <a:p>
            <a:endParaRPr lang="cs-CZ" i="1" dirty="0"/>
          </a:p>
          <a:p>
            <a:r>
              <a:rPr lang="en-US" i="1" dirty="0"/>
              <a:t>The precepts of the law are the following: to live honorably, </a:t>
            </a:r>
            <a:r>
              <a:rPr lang="en-US" b="1" i="1" dirty="0"/>
              <a:t>to injure no one</a:t>
            </a:r>
            <a:r>
              <a:rPr lang="en-US" i="1" dirty="0"/>
              <a:t>, to give to every one his due.</a:t>
            </a:r>
            <a:endParaRPr lang="cs-CZ" i="1" dirty="0"/>
          </a:p>
          <a:p>
            <a:endParaRPr lang="cs-CZ" dirty="0"/>
          </a:p>
          <a:p>
            <a:endParaRPr lang="cs-CZ" dirty="0"/>
          </a:p>
          <a:p>
            <a:pPr algn="r"/>
            <a:r>
              <a:rPr lang="cs-CZ" dirty="0" err="1"/>
              <a:t>Dig</a:t>
            </a:r>
            <a:r>
              <a:rPr lang="cs-CZ" dirty="0"/>
              <a:t>. 1.1.10.1 (</a:t>
            </a:r>
            <a:r>
              <a:rPr lang="cs-CZ" dirty="0" err="1"/>
              <a:t>Ulpianus</a:t>
            </a:r>
            <a:r>
              <a:rPr lang="cs-CZ" dirty="0"/>
              <a:t> 1 </a:t>
            </a:r>
            <a:r>
              <a:rPr lang="cs-CZ" dirty="0" err="1"/>
              <a:t>reg</a:t>
            </a:r>
            <a:r>
              <a:rPr lang="cs-CZ" dirty="0"/>
              <a:t>.)</a:t>
            </a:r>
          </a:p>
        </p:txBody>
      </p:sp>
    </p:spTree>
    <p:extLst>
      <p:ext uri="{BB962C8B-B14F-4D97-AF65-F5344CB8AC3E}">
        <p14:creationId xmlns:p14="http://schemas.microsoft.com/office/powerpoint/2010/main" val="3986864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9D0A4-9B38-FD49-7E14-BA79E9B9860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8C76030-6F32-36D5-EED7-289C7D9862B7}"/>
              </a:ext>
            </a:extLst>
          </p:cNvPr>
          <p:cNvSpPr>
            <a:spLocks noGrp="1"/>
          </p:cNvSpPr>
          <p:nvPr>
            <p:ph type="title"/>
          </p:nvPr>
        </p:nvSpPr>
        <p:spPr>
          <a:xfrm>
            <a:off x="838200" y="1036717"/>
            <a:ext cx="10515600" cy="992057"/>
          </a:xfrm>
        </p:spPr>
        <p:txBody>
          <a:bodyPr/>
          <a:lstStyle/>
          <a:p>
            <a:r>
              <a:rPr lang="en-US" dirty="0"/>
              <a:t>Principle </a:t>
            </a:r>
            <a:r>
              <a:rPr lang="en-US" i="1" dirty="0" err="1"/>
              <a:t>neminem</a:t>
            </a:r>
            <a:r>
              <a:rPr lang="en-US" i="1" dirty="0"/>
              <a:t> </a:t>
            </a:r>
            <a:r>
              <a:rPr lang="en-US" i="1" dirty="0" err="1"/>
              <a:t>laedere</a:t>
            </a:r>
            <a:endParaRPr lang="en-US" i="1" dirty="0"/>
          </a:p>
        </p:txBody>
      </p:sp>
      <p:sp>
        <p:nvSpPr>
          <p:cNvPr id="4" name="Zástupný text 3">
            <a:extLst>
              <a:ext uri="{FF2B5EF4-FFF2-40B4-BE49-F238E27FC236}">
                <a16:creationId xmlns:a16="http://schemas.microsoft.com/office/drawing/2014/main" id="{4AE29898-23EE-DCD8-1E5E-114E8B3689C2}"/>
              </a:ext>
            </a:extLst>
          </p:cNvPr>
          <p:cNvSpPr>
            <a:spLocks noGrp="1"/>
          </p:cNvSpPr>
          <p:nvPr>
            <p:ph sz="quarter" idx="13"/>
          </p:nvPr>
        </p:nvSpPr>
        <p:spPr>
          <a:xfrm>
            <a:off x="838200" y="2212429"/>
            <a:ext cx="10515600" cy="3964534"/>
          </a:xfrm>
        </p:spPr>
        <p:txBody>
          <a:bodyPr>
            <a:normAutofit/>
          </a:bodyPr>
          <a:lstStyle/>
          <a:p>
            <a:endParaRPr lang="cs-CZ" i="1" dirty="0"/>
          </a:p>
          <a:p>
            <a:r>
              <a:rPr lang="en-US" dirty="0"/>
              <a:t>Everyone may exercise his rights</a:t>
            </a:r>
          </a:p>
          <a:p>
            <a:r>
              <a:rPr lang="en-US" i="1" dirty="0" err="1"/>
              <a:t>neminem</a:t>
            </a:r>
            <a:r>
              <a:rPr lang="en-US" i="1" dirty="0"/>
              <a:t> </a:t>
            </a:r>
            <a:r>
              <a:rPr lang="en-US" i="1" dirty="0" err="1"/>
              <a:t>laedit</a:t>
            </a:r>
            <a:r>
              <a:rPr lang="en-US" i="1" dirty="0"/>
              <a:t>, qui </a:t>
            </a:r>
            <a:r>
              <a:rPr lang="en-US" i="1" dirty="0" err="1"/>
              <a:t>iure</a:t>
            </a:r>
            <a:r>
              <a:rPr lang="en-US" i="1" dirty="0"/>
              <a:t> </a:t>
            </a:r>
            <a:r>
              <a:rPr lang="en-US" i="1" dirty="0" err="1"/>
              <a:t>suo</a:t>
            </a:r>
            <a:r>
              <a:rPr lang="en-US" i="1" dirty="0"/>
              <a:t> </a:t>
            </a:r>
            <a:r>
              <a:rPr lang="en-US" i="1" dirty="0" err="1"/>
              <a:t>utitur</a:t>
            </a:r>
            <a:endParaRPr lang="en-US" i="1" dirty="0"/>
          </a:p>
          <a:p>
            <a:endParaRPr lang="cs-CZ" dirty="0"/>
          </a:p>
          <a:p>
            <a:r>
              <a:rPr lang="en-US" dirty="0"/>
              <a:t>However, he must not interfere with legally protected interests of another (life, health, liberty, dignity, property, …)</a:t>
            </a:r>
          </a:p>
          <a:p>
            <a:endParaRPr lang="cs-CZ" dirty="0"/>
          </a:p>
          <a:p>
            <a:r>
              <a:rPr lang="cs-CZ" dirty="0"/>
              <a:t>I</a:t>
            </a:r>
            <a:r>
              <a:rPr lang="en-US" dirty="0"/>
              <a:t>f interference occurs, </a:t>
            </a:r>
            <a:r>
              <a:rPr lang="en-US" b="1" dirty="0"/>
              <a:t>the tortfeasor is obliged to</a:t>
            </a:r>
            <a:r>
              <a:rPr lang="en-US" dirty="0"/>
              <a:t>:</a:t>
            </a:r>
          </a:p>
          <a:p>
            <a:r>
              <a:rPr lang="en-US" dirty="0"/>
              <a:t>► </a:t>
            </a:r>
            <a:r>
              <a:rPr lang="en-US" b="1" dirty="0"/>
              <a:t>compensate damage </a:t>
            </a:r>
            <a:r>
              <a:rPr lang="en-US" dirty="0"/>
              <a:t>(</a:t>
            </a:r>
            <a:r>
              <a:rPr lang="en-US" i="1" dirty="0"/>
              <a:t>damnum </a:t>
            </a:r>
            <a:r>
              <a:rPr lang="en-US" i="1" dirty="0" err="1"/>
              <a:t>emergens</a:t>
            </a:r>
            <a:r>
              <a:rPr lang="en-US" i="1" dirty="0"/>
              <a:t>, lucrum cessans</a:t>
            </a:r>
            <a:r>
              <a:rPr lang="en-US" dirty="0"/>
              <a:t>)</a:t>
            </a:r>
          </a:p>
          <a:p>
            <a:r>
              <a:rPr lang="en-US" dirty="0"/>
              <a:t>► </a:t>
            </a:r>
            <a:r>
              <a:rPr lang="en-US" b="1" dirty="0"/>
              <a:t>remedy non-pecuniary harm </a:t>
            </a:r>
            <a:r>
              <a:rPr lang="en-US" dirty="0"/>
              <a:t>(e.g., invasion of privacy, pain and suffering)</a:t>
            </a:r>
            <a:endParaRPr lang="cs-CZ" dirty="0"/>
          </a:p>
        </p:txBody>
      </p:sp>
    </p:spTree>
    <p:extLst>
      <p:ext uri="{BB962C8B-B14F-4D97-AF65-F5344CB8AC3E}">
        <p14:creationId xmlns:p14="http://schemas.microsoft.com/office/powerpoint/2010/main" val="4060551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79105-9C41-7B3A-32EB-636DCECEA0F5}"/>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B8C823B7-9AAE-7983-55D8-C6DF03BA49D6}"/>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11</a:t>
            </a:r>
            <a:endParaRPr lang="en-US" dirty="0"/>
          </a:p>
          <a:p>
            <a:r>
              <a:rPr lang="en-US" dirty="0"/>
              <a:t>Principle of Prevention</a:t>
            </a:r>
            <a:endParaRPr lang="cs-CZ" dirty="0"/>
          </a:p>
        </p:txBody>
      </p:sp>
    </p:spTree>
    <p:extLst>
      <p:ext uri="{BB962C8B-B14F-4D97-AF65-F5344CB8AC3E}">
        <p14:creationId xmlns:p14="http://schemas.microsoft.com/office/powerpoint/2010/main" val="4211301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D9822-C4A2-B113-E25F-4E70CA008E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BB35E7B-8C7D-A195-6234-E3BB2677B200}"/>
              </a:ext>
            </a:extLst>
          </p:cNvPr>
          <p:cNvSpPr>
            <a:spLocks noGrp="1"/>
          </p:cNvSpPr>
          <p:nvPr>
            <p:ph type="title"/>
          </p:nvPr>
        </p:nvSpPr>
        <p:spPr>
          <a:xfrm>
            <a:off x="838200" y="1036717"/>
            <a:ext cx="10515600" cy="992057"/>
          </a:xfrm>
        </p:spPr>
        <p:txBody>
          <a:bodyPr/>
          <a:lstStyle/>
          <a:p>
            <a:r>
              <a:rPr lang="en-US" dirty="0"/>
              <a:t>Principle of Prevention</a:t>
            </a:r>
            <a:endParaRPr lang="cs-CZ" dirty="0"/>
          </a:p>
        </p:txBody>
      </p:sp>
      <p:sp>
        <p:nvSpPr>
          <p:cNvPr id="4" name="Zástupný text 3">
            <a:extLst>
              <a:ext uri="{FF2B5EF4-FFF2-40B4-BE49-F238E27FC236}">
                <a16:creationId xmlns:a16="http://schemas.microsoft.com/office/drawing/2014/main" id="{1EF62517-D48E-3078-9DBB-BAA610E1B7BB}"/>
              </a:ext>
            </a:extLst>
          </p:cNvPr>
          <p:cNvSpPr>
            <a:spLocks noGrp="1"/>
          </p:cNvSpPr>
          <p:nvPr>
            <p:ph sz="quarter" idx="13"/>
          </p:nvPr>
        </p:nvSpPr>
        <p:spPr>
          <a:xfrm>
            <a:off x="838200" y="2212429"/>
            <a:ext cx="10515600" cy="3964534"/>
          </a:xfrm>
        </p:spPr>
        <p:txBody>
          <a:bodyPr>
            <a:normAutofit/>
          </a:bodyPr>
          <a:lstStyle/>
          <a:p>
            <a:r>
              <a:rPr lang="en-US" dirty="0"/>
              <a:t>Related to the principle </a:t>
            </a:r>
            <a:r>
              <a:rPr lang="en-US" i="1" dirty="0" err="1"/>
              <a:t>neminem</a:t>
            </a:r>
            <a:r>
              <a:rPr lang="en-US" i="1" dirty="0"/>
              <a:t> </a:t>
            </a:r>
            <a:r>
              <a:rPr lang="en-US" i="1" dirty="0" err="1"/>
              <a:t>laedere</a:t>
            </a:r>
            <a:endParaRPr lang="en-US" i="1" dirty="0"/>
          </a:p>
          <a:p>
            <a:r>
              <a:rPr lang="en-US" dirty="0"/>
              <a:t>It is always better to prevent harm (pecuniary and non-pecuniary) than to remedy it later (however well and completely)</a:t>
            </a:r>
          </a:p>
          <a:p>
            <a:r>
              <a:rPr lang="en-US" dirty="0"/>
              <a:t>Sect. 2900: </a:t>
            </a:r>
            <a:r>
              <a:rPr lang="en-US" b="1" dirty="0"/>
              <a:t>If required by the circumstances of the case or the usages of private life</a:t>
            </a:r>
            <a:r>
              <a:rPr lang="en-US" dirty="0"/>
              <a:t>, </a:t>
            </a:r>
            <a:r>
              <a:rPr lang="en-US" dirty="0">
                <a:solidFill>
                  <a:srgbClr val="FF0000"/>
                </a:solidFill>
              </a:rPr>
              <a:t>(note: during his actions/conduct) </a:t>
            </a:r>
            <a:r>
              <a:rPr lang="en-US" b="1" dirty="0"/>
              <a:t>everyone has the duty to act so as to prevent unreasonable harm</a:t>
            </a:r>
            <a:r>
              <a:rPr lang="en-US" dirty="0"/>
              <a:t> to freedom, harm to life, bodily harm or harm to the property of another.</a:t>
            </a:r>
          </a:p>
          <a:p>
            <a:endParaRPr lang="cs-CZ" dirty="0"/>
          </a:p>
          <a:p>
            <a:r>
              <a:rPr lang="en-US" b="1" dirty="0"/>
              <a:t>= applies only when someone is active, during his own conduct</a:t>
            </a:r>
          </a:p>
          <a:p>
            <a:r>
              <a:rPr lang="en-US" b="1" dirty="0">
                <a:solidFill>
                  <a:srgbClr val="FF0000"/>
                </a:solidFill>
              </a:rPr>
              <a:t>X</a:t>
            </a:r>
            <a:r>
              <a:rPr lang="en-US" dirty="0"/>
              <a:t> does not apply in case of passivity (e.g., merely seeing a car </a:t>
            </a:r>
            <a:r>
              <a:rPr lang="cs-CZ" dirty="0" err="1"/>
              <a:t>with</a:t>
            </a:r>
            <a:r>
              <a:rPr lang="cs-CZ" dirty="0"/>
              <a:t> a</a:t>
            </a:r>
            <a:r>
              <a:rPr lang="en-US" dirty="0"/>
              <a:t> broken window = no duty to notify the owner)</a:t>
            </a:r>
            <a:endParaRPr lang="en-GB" dirty="0"/>
          </a:p>
        </p:txBody>
      </p:sp>
    </p:spTree>
    <p:extLst>
      <p:ext uri="{BB962C8B-B14F-4D97-AF65-F5344CB8AC3E}">
        <p14:creationId xmlns:p14="http://schemas.microsoft.com/office/powerpoint/2010/main" val="44833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7CBC9-6737-2F62-8D10-E2794B25B5E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EEDD3F8-62EC-9284-7AFD-3C84E7645CDF}"/>
              </a:ext>
            </a:extLst>
          </p:cNvPr>
          <p:cNvSpPr>
            <a:spLocks noGrp="1"/>
          </p:cNvSpPr>
          <p:nvPr>
            <p:ph type="title"/>
          </p:nvPr>
        </p:nvSpPr>
        <p:spPr>
          <a:xfrm>
            <a:off x="838200" y="1036717"/>
            <a:ext cx="10515600" cy="992057"/>
          </a:xfrm>
        </p:spPr>
        <p:txBody>
          <a:bodyPr/>
          <a:lstStyle/>
          <a:p>
            <a:r>
              <a:rPr lang="en-US" dirty="0"/>
              <a:t>General Maxims</a:t>
            </a:r>
          </a:p>
        </p:txBody>
      </p:sp>
      <p:sp>
        <p:nvSpPr>
          <p:cNvPr id="4" name="Zástupný text 3">
            <a:extLst>
              <a:ext uri="{FF2B5EF4-FFF2-40B4-BE49-F238E27FC236}">
                <a16:creationId xmlns:a16="http://schemas.microsoft.com/office/drawing/2014/main" id="{81E97317-B085-0BB5-1995-33E3FEC4F684}"/>
              </a:ext>
            </a:extLst>
          </p:cNvPr>
          <p:cNvSpPr>
            <a:spLocks noGrp="1"/>
          </p:cNvSpPr>
          <p:nvPr>
            <p:ph sz="quarter" idx="13"/>
          </p:nvPr>
        </p:nvSpPr>
        <p:spPr>
          <a:xfrm>
            <a:off x="838200" y="2212429"/>
            <a:ext cx="10515600" cy="3964534"/>
          </a:xfrm>
        </p:spPr>
        <p:txBody>
          <a:bodyPr>
            <a:normAutofit/>
          </a:bodyPr>
          <a:lstStyle/>
          <a:p>
            <a:pPr algn="just"/>
            <a:endParaRPr lang="cs-CZ" i="1" dirty="0"/>
          </a:p>
          <a:p>
            <a:pPr algn="just"/>
            <a:r>
              <a:rPr lang="cs-CZ" i="1" dirty="0" err="1"/>
              <a:t>Scire</a:t>
            </a:r>
            <a:r>
              <a:rPr lang="cs-CZ" i="1" dirty="0"/>
              <a:t> </a:t>
            </a:r>
            <a:r>
              <a:rPr lang="cs-CZ" i="1" dirty="0" err="1"/>
              <a:t>leges</a:t>
            </a:r>
            <a:r>
              <a:rPr lang="cs-CZ" i="1" dirty="0"/>
              <a:t> non hoc </a:t>
            </a:r>
            <a:r>
              <a:rPr lang="cs-CZ" i="1" dirty="0" err="1"/>
              <a:t>est</a:t>
            </a:r>
            <a:r>
              <a:rPr lang="cs-CZ" i="1" dirty="0"/>
              <a:t> verba </a:t>
            </a:r>
            <a:r>
              <a:rPr lang="cs-CZ" i="1" dirty="0" err="1"/>
              <a:t>earum</a:t>
            </a:r>
            <a:r>
              <a:rPr lang="cs-CZ" i="1" dirty="0"/>
              <a:t> </a:t>
            </a:r>
            <a:r>
              <a:rPr lang="cs-CZ" i="1" dirty="0" err="1"/>
              <a:t>tenere</a:t>
            </a:r>
            <a:r>
              <a:rPr lang="cs-CZ" i="1" dirty="0"/>
              <a:t>, </a:t>
            </a:r>
            <a:r>
              <a:rPr lang="cs-CZ" b="1" i="1" dirty="0"/>
              <a:t>sed </a:t>
            </a:r>
            <a:r>
              <a:rPr lang="cs-CZ" b="1" i="1" dirty="0" err="1"/>
              <a:t>vim</a:t>
            </a:r>
            <a:r>
              <a:rPr lang="cs-CZ" b="1" i="1" dirty="0"/>
              <a:t> </a:t>
            </a:r>
            <a:r>
              <a:rPr lang="cs-CZ" b="1" i="1" dirty="0" err="1"/>
              <a:t>ac</a:t>
            </a:r>
            <a:r>
              <a:rPr lang="cs-CZ" b="1" i="1" dirty="0"/>
              <a:t> </a:t>
            </a:r>
            <a:r>
              <a:rPr lang="cs-CZ" b="1" i="1" dirty="0" err="1"/>
              <a:t>potestatem</a:t>
            </a:r>
            <a:r>
              <a:rPr lang="cs-CZ" b="1" i="1" dirty="0"/>
              <a:t>.</a:t>
            </a:r>
          </a:p>
          <a:p>
            <a:pPr algn="just"/>
            <a:endParaRPr lang="cs-CZ" i="1" dirty="0"/>
          </a:p>
          <a:p>
            <a:pPr algn="just"/>
            <a:endParaRPr lang="cs-CZ" i="1" dirty="0"/>
          </a:p>
          <a:p>
            <a:pPr algn="just"/>
            <a:endParaRPr lang="cs-CZ" i="1" dirty="0"/>
          </a:p>
          <a:p>
            <a:pPr algn="just"/>
            <a:r>
              <a:rPr lang="en-US" i="1" dirty="0"/>
              <a:t>To know the laws is not to be familiar with their phraseology, </a:t>
            </a:r>
            <a:r>
              <a:rPr lang="en-US" b="1" i="1" dirty="0"/>
              <a:t>but with their force and effect.</a:t>
            </a:r>
            <a:endParaRPr lang="cs-CZ" b="1" i="1" dirty="0"/>
          </a:p>
          <a:p>
            <a:pPr algn="just"/>
            <a:endParaRPr lang="cs-CZ" b="1" i="1" dirty="0"/>
          </a:p>
          <a:p>
            <a:pPr algn="r"/>
            <a:endParaRPr lang="cs-CZ" i="1" dirty="0"/>
          </a:p>
          <a:p>
            <a:pPr algn="r"/>
            <a:r>
              <a:rPr lang="cs-CZ" i="1" dirty="0"/>
              <a:t>D 1.3.17  (</a:t>
            </a:r>
            <a:r>
              <a:rPr lang="cs-CZ" i="1" dirty="0" err="1"/>
              <a:t>Celsus</a:t>
            </a:r>
            <a:r>
              <a:rPr lang="cs-CZ" i="1" dirty="0"/>
              <a:t> 26 </a:t>
            </a:r>
            <a:r>
              <a:rPr lang="cs-CZ" i="1" dirty="0" err="1"/>
              <a:t>Dig</a:t>
            </a:r>
            <a:r>
              <a:rPr lang="cs-CZ" i="1" dirty="0"/>
              <a:t>.)</a:t>
            </a:r>
          </a:p>
        </p:txBody>
      </p:sp>
    </p:spTree>
    <p:extLst>
      <p:ext uri="{BB962C8B-B14F-4D97-AF65-F5344CB8AC3E}">
        <p14:creationId xmlns:p14="http://schemas.microsoft.com/office/powerpoint/2010/main" val="12046229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D5537-1A22-24AC-59B0-1D511700CD0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0D7B06F9-782E-15DB-296F-FF8005F6C46D}"/>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12</a:t>
            </a:r>
            <a:endParaRPr lang="en-US" dirty="0"/>
          </a:p>
          <a:p>
            <a:r>
              <a:rPr lang="en-US" dirty="0"/>
              <a:t>Principle </a:t>
            </a:r>
            <a:r>
              <a:rPr lang="en-US" i="1" dirty="0"/>
              <a:t>pacta sunt </a:t>
            </a:r>
            <a:r>
              <a:rPr lang="en-US" i="1" dirty="0" err="1"/>
              <a:t>servanda</a:t>
            </a:r>
            <a:endParaRPr lang="en-US" i="1" dirty="0"/>
          </a:p>
        </p:txBody>
      </p:sp>
    </p:spTree>
    <p:extLst>
      <p:ext uri="{BB962C8B-B14F-4D97-AF65-F5344CB8AC3E}">
        <p14:creationId xmlns:p14="http://schemas.microsoft.com/office/powerpoint/2010/main" val="3201864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6EA9B-0EF9-A810-8B87-ECFC9D203DE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BE290BA-E9CF-649B-F0D6-CB6898D5E9BA}"/>
              </a:ext>
            </a:extLst>
          </p:cNvPr>
          <p:cNvSpPr>
            <a:spLocks noGrp="1"/>
          </p:cNvSpPr>
          <p:nvPr>
            <p:ph type="title"/>
          </p:nvPr>
        </p:nvSpPr>
        <p:spPr>
          <a:xfrm>
            <a:off x="838200" y="1036717"/>
            <a:ext cx="10515600" cy="992057"/>
          </a:xfrm>
        </p:spPr>
        <p:txBody>
          <a:bodyPr/>
          <a:lstStyle/>
          <a:p>
            <a:r>
              <a:rPr lang="en-US" dirty="0"/>
              <a:t>Principle </a:t>
            </a:r>
            <a:r>
              <a:rPr lang="en-US" i="1" dirty="0"/>
              <a:t>pacta sunt </a:t>
            </a:r>
            <a:r>
              <a:rPr lang="en-US" i="1" dirty="0" err="1"/>
              <a:t>servanda</a:t>
            </a:r>
            <a:endParaRPr lang="en-US" i="1" dirty="0"/>
          </a:p>
        </p:txBody>
      </p:sp>
      <p:sp>
        <p:nvSpPr>
          <p:cNvPr id="4" name="Zástupný text 3">
            <a:extLst>
              <a:ext uri="{FF2B5EF4-FFF2-40B4-BE49-F238E27FC236}">
                <a16:creationId xmlns:a16="http://schemas.microsoft.com/office/drawing/2014/main" id="{3A8DC2AB-9AEB-F449-9C27-99B2996B4DD8}"/>
              </a:ext>
            </a:extLst>
          </p:cNvPr>
          <p:cNvSpPr>
            <a:spLocks noGrp="1"/>
          </p:cNvSpPr>
          <p:nvPr>
            <p:ph sz="quarter" idx="13"/>
          </p:nvPr>
        </p:nvSpPr>
        <p:spPr>
          <a:xfrm>
            <a:off x="838200" y="2212429"/>
            <a:ext cx="10515600" cy="3964534"/>
          </a:xfrm>
        </p:spPr>
        <p:txBody>
          <a:bodyPr>
            <a:normAutofit/>
          </a:bodyPr>
          <a:lstStyle/>
          <a:p>
            <a:r>
              <a:rPr lang="en-US" dirty="0"/>
              <a:t>Sect. 3 para 2: Private law primarily relies on the following principles: […]</a:t>
            </a:r>
          </a:p>
          <a:p>
            <a:r>
              <a:rPr lang="en-US" dirty="0"/>
              <a:t>d) </a:t>
            </a:r>
            <a:r>
              <a:rPr lang="en-US" b="1" dirty="0"/>
              <a:t>a promise is binding and contracts are to be executed</a:t>
            </a:r>
          </a:p>
          <a:p>
            <a:endParaRPr lang="cs-CZ" dirty="0"/>
          </a:p>
          <a:p>
            <a:r>
              <a:rPr lang="en-US" dirty="0"/>
              <a:t>Freedom of contract </a:t>
            </a:r>
            <a:r>
              <a:rPr lang="en-US" b="1" dirty="0">
                <a:solidFill>
                  <a:srgbClr val="FF0000"/>
                </a:solidFill>
              </a:rPr>
              <a:t>X</a:t>
            </a:r>
            <a:r>
              <a:rPr lang="en-US" dirty="0"/>
              <a:t> once a contract is concluded, </a:t>
            </a:r>
            <a:r>
              <a:rPr lang="en-US" b="1" dirty="0"/>
              <a:t>it becomes </a:t>
            </a:r>
            <a:r>
              <a:rPr lang="en-US" b="1" dirty="0">
                <a:solidFill>
                  <a:schemeClr val="accent1"/>
                </a:solidFill>
              </a:rPr>
              <a:t>lex </a:t>
            </a:r>
            <a:r>
              <a:rPr lang="en-US" b="1" dirty="0" err="1">
                <a:solidFill>
                  <a:schemeClr val="accent1"/>
                </a:solidFill>
              </a:rPr>
              <a:t>contractus</a:t>
            </a:r>
            <a:endParaRPr lang="en-US" b="1" dirty="0">
              <a:solidFill>
                <a:schemeClr val="accent1"/>
              </a:solidFill>
            </a:endParaRPr>
          </a:p>
          <a:p>
            <a:r>
              <a:rPr lang="en-US" dirty="0"/>
              <a:t>= </a:t>
            </a:r>
            <a:r>
              <a:rPr lang="cs-CZ" dirty="0" err="1"/>
              <a:t>duties</a:t>
            </a:r>
            <a:r>
              <a:rPr lang="en-US" dirty="0"/>
              <a:t> under the contract are enforceable by state power just like </a:t>
            </a:r>
            <a:r>
              <a:rPr lang="cs-CZ" dirty="0" err="1"/>
              <a:t>duties</a:t>
            </a:r>
            <a:r>
              <a:rPr lang="en-US" dirty="0"/>
              <a:t> arising </a:t>
            </a:r>
            <a:r>
              <a:rPr lang="cs-CZ" dirty="0"/>
              <a:t>by </a:t>
            </a:r>
            <a:r>
              <a:rPr lang="cs-CZ" dirty="0" err="1"/>
              <a:t>the</a:t>
            </a:r>
            <a:r>
              <a:rPr lang="cs-CZ" dirty="0"/>
              <a:t> </a:t>
            </a:r>
            <a:r>
              <a:rPr lang="cs-CZ" dirty="0" err="1"/>
              <a:t>operation</a:t>
            </a:r>
            <a:r>
              <a:rPr lang="cs-CZ" dirty="0"/>
              <a:t> </a:t>
            </a:r>
            <a:r>
              <a:rPr lang="cs-CZ" dirty="0" err="1"/>
              <a:t>of</a:t>
            </a:r>
            <a:r>
              <a:rPr lang="cs-CZ" dirty="0"/>
              <a:t> </a:t>
            </a:r>
            <a:r>
              <a:rPr lang="cs-CZ" dirty="0" err="1"/>
              <a:t>law</a:t>
            </a:r>
            <a:endParaRPr lang="en-US" dirty="0"/>
          </a:p>
          <a:p>
            <a:endParaRPr lang="cs-CZ" dirty="0"/>
          </a:p>
          <a:p>
            <a:r>
              <a:rPr lang="en-US" b="1" dirty="0"/>
              <a:t>Provisions against excessive hardship:</a:t>
            </a:r>
          </a:p>
          <a:p>
            <a:r>
              <a:rPr lang="en-US" dirty="0"/>
              <a:t>Sect. 1765 (</a:t>
            </a:r>
            <a:r>
              <a:rPr lang="en-US" i="1" dirty="0"/>
              <a:t>clausula rebus sic stantibus</a:t>
            </a:r>
            <a:r>
              <a:rPr lang="en-US" dirty="0"/>
              <a:t>)</a:t>
            </a:r>
            <a:endParaRPr lang="cs-CZ" dirty="0"/>
          </a:p>
          <a:p>
            <a:r>
              <a:rPr lang="en-US" dirty="0"/>
              <a:t>Sect. 2056 (a promisor of a gift is not obliged to donate, …)</a:t>
            </a:r>
            <a:endParaRPr lang="en-GB" dirty="0"/>
          </a:p>
        </p:txBody>
      </p:sp>
    </p:spTree>
    <p:extLst>
      <p:ext uri="{BB962C8B-B14F-4D97-AF65-F5344CB8AC3E}">
        <p14:creationId xmlns:p14="http://schemas.microsoft.com/office/powerpoint/2010/main" val="1694082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F392F-843C-7153-A846-8CA2496485E7}"/>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D1096A46-A9FB-5338-2459-FD9F3E915236}"/>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13</a:t>
            </a:r>
            <a:endParaRPr lang="en-US" dirty="0"/>
          </a:p>
          <a:p>
            <a:r>
              <a:rPr lang="en-US" dirty="0"/>
              <a:t>Protection of Good Faith</a:t>
            </a:r>
          </a:p>
        </p:txBody>
      </p:sp>
    </p:spTree>
    <p:extLst>
      <p:ext uri="{BB962C8B-B14F-4D97-AF65-F5344CB8AC3E}">
        <p14:creationId xmlns:p14="http://schemas.microsoft.com/office/powerpoint/2010/main" val="3341324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FBC19-5222-C2D1-B879-7A7D2DE91F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936BBD0-3FD7-1A2B-173E-70009C3528C4}"/>
              </a:ext>
            </a:extLst>
          </p:cNvPr>
          <p:cNvSpPr>
            <a:spLocks noGrp="1"/>
          </p:cNvSpPr>
          <p:nvPr>
            <p:ph type="title"/>
          </p:nvPr>
        </p:nvSpPr>
        <p:spPr>
          <a:xfrm>
            <a:off x="838200" y="1036717"/>
            <a:ext cx="10515600" cy="992057"/>
          </a:xfrm>
        </p:spPr>
        <p:txBody>
          <a:bodyPr/>
          <a:lstStyle/>
          <a:p>
            <a:r>
              <a:rPr lang="en-US" dirty="0"/>
              <a:t>Protection of Good Faith</a:t>
            </a:r>
          </a:p>
        </p:txBody>
      </p:sp>
      <p:sp>
        <p:nvSpPr>
          <p:cNvPr id="4" name="Zástupný text 3">
            <a:extLst>
              <a:ext uri="{FF2B5EF4-FFF2-40B4-BE49-F238E27FC236}">
                <a16:creationId xmlns:a16="http://schemas.microsoft.com/office/drawing/2014/main" id="{2553189F-23FA-2556-F006-6D140417DC29}"/>
              </a:ext>
            </a:extLst>
          </p:cNvPr>
          <p:cNvSpPr>
            <a:spLocks noGrp="1"/>
          </p:cNvSpPr>
          <p:nvPr>
            <p:ph sz="quarter" idx="13"/>
          </p:nvPr>
        </p:nvSpPr>
        <p:spPr>
          <a:xfrm>
            <a:off x="838200" y="2212429"/>
            <a:ext cx="10515600" cy="3964534"/>
          </a:xfrm>
        </p:spPr>
        <p:txBody>
          <a:bodyPr>
            <a:normAutofit/>
          </a:bodyPr>
          <a:lstStyle/>
          <a:p>
            <a:r>
              <a:rPr lang="en-US" b="1" dirty="0"/>
              <a:t>Doctrine distinguishes good faith:</a:t>
            </a:r>
          </a:p>
          <a:p>
            <a:r>
              <a:rPr lang="en-US" b="1" dirty="0"/>
              <a:t>Objective </a:t>
            </a:r>
            <a:r>
              <a:rPr lang="en-US" dirty="0"/>
              <a:t>= a certain standard of conduct, in the Civil Code usually expressed by the term </a:t>
            </a:r>
            <a:r>
              <a:rPr lang="cs-CZ" b="1" dirty="0" err="1"/>
              <a:t>fairness</a:t>
            </a:r>
            <a:r>
              <a:rPr lang="cs-CZ" dirty="0"/>
              <a:t> (fair, </a:t>
            </a:r>
            <a:r>
              <a:rPr lang="cs-CZ" dirty="0" err="1"/>
              <a:t>fairly</a:t>
            </a:r>
            <a:r>
              <a:rPr lang="cs-CZ" dirty="0"/>
              <a:t>)</a:t>
            </a:r>
            <a:endParaRPr lang="en-US" dirty="0"/>
          </a:p>
          <a:p>
            <a:r>
              <a:rPr lang="en-US" b="1" dirty="0">
                <a:solidFill>
                  <a:srgbClr val="FF0000"/>
                </a:solidFill>
              </a:rPr>
              <a:t>X</a:t>
            </a:r>
          </a:p>
          <a:p>
            <a:r>
              <a:rPr lang="en-US" b="1" dirty="0"/>
              <a:t>Subjective </a:t>
            </a:r>
            <a:r>
              <a:rPr lang="en-US" dirty="0"/>
              <a:t>= internal mental state consisting in the belief that:</a:t>
            </a:r>
          </a:p>
          <a:p>
            <a:endParaRPr lang="en-US" b="1" dirty="0"/>
          </a:p>
          <a:p>
            <a:r>
              <a:rPr lang="en-US" dirty="0"/>
              <a:t>► </a:t>
            </a:r>
            <a:r>
              <a:rPr lang="cs-CZ" dirty="0"/>
              <a:t>sb.</a:t>
            </a:r>
            <a:r>
              <a:rPr lang="en-US" dirty="0"/>
              <a:t> act</a:t>
            </a:r>
            <a:r>
              <a:rPr lang="cs-CZ" dirty="0"/>
              <a:t>s</a:t>
            </a:r>
            <a:r>
              <a:rPr lang="en-US" dirty="0"/>
              <a:t> in accordance with the law (that I do not violate the law by my conduct)</a:t>
            </a:r>
          </a:p>
          <a:p>
            <a:r>
              <a:rPr lang="en-US" dirty="0"/>
              <a:t>► the right belongs </a:t>
            </a:r>
            <a:r>
              <a:rPr lang="cs-CZ" dirty="0" err="1"/>
              <a:t>particular</a:t>
            </a:r>
            <a:r>
              <a:rPr lang="cs-CZ" dirty="0"/>
              <a:t> person</a:t>
            </a:r>
            <a:r>
              <a:rPr lang="en-US" dirty="0"/>
              <a:t> (that I may exercise it as my own)</a:t>
            </a:r>
          </a:p>
          <a:p>
            <a:r>
              <a:rPr lang="en-US" dirty="0"/>
              <a:t>► a certain subjective right, legal relationship or legal status exists</a:t>
            </a:r>
          </a:p>
          <a:p>
            <a:r>
              <a:rPr lang="en-US" b="1" dirty="0"/>
              <a:t>However, the person is mistaken</a:t>
            </a:r>
            <a:r>
              <a:rPr lang="en-US" dirty="0"/>
              <a:t>, but under the </a:t>
            </a:r>
            <a:r>
              <a:rPr lang="cs-CZ" dirty="0" err="1"/>
              <a:t>excusable</a:t>
            </a:r>
            <a:r>
              <a:rPr lang="cs-CZ" dirty="0"/>
              <a:t> (</a:t>
            </a:r>
            <a:r>
              <a:rPr lang="cs-CZ" dirty="0" err="1"/>
              <a:t>reasonable</a:t>
            </a:r>
            <a:r>
              <a:rPr lang="cs-CZ" dirty="0"/>
              <a:t>, </a:t>
            </a:r>
            <a:r>
              <a:rPr lang="cs-CZ" dirty="0" err="1"/>
              <a:t>justifiable</a:t>
            </a:r>
            <a:r>
              <a:rPr lang="cs-CZ" dirty="0"/>
              <a:t>) </a:t>
            </a:r>
            <a:r>
              <a:rPr lang="en-US" dirty="0"/>
              <a:t>circumstances</a:t>
            </a:r>
            <a:endParaRPr lang="en-GB" dirty="0"/>
          </a:p>
        </p:txBody>
      </p:sp>
    </p:spTree>
    <p:extLst>
      <p:ext uri="{BB962C8B-B14F-4D97-AF65-F5344CB8AC3E}">
        <p14:creationId xmlns:p14="http://schemas.microsoft.com/office/powerpoint/2010/main" val="3468655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C2F6A-7128-F2A7-7AA6-0218D416D97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855CB7B-FAC2-E621-1113-3AEB1A17172E}"/>
              </a:ext>
            </a:extLst>
          </p:cNvPr>
          <p:cNvSpPr>
            <a:spLocks noGrp="1"/>
          </p:cNvSpPr>
          <p:nvPr>
            <p:ph type="title"/>
          </p:nvPr>
        </p:nvSpPr>
        <p:spPr>
          <a:xfrm>
            <a:off x="838200" y="1036717"/>
            <a:ext cx="10515600" cy="992057"/>
          </a:xfrm>
        </p:spPr>
        <p:txBody>
          <a:bodyPr/>
          <a:lstStyle/>
          <a:p>
            <a:r>
              <a:rPr lang="en-US" dirty="0"/>
              <a:t>Protection of Good Faith</a:t>
            </a:r>
          </a:p>
        </p:txBody>
      </p:sp>
      <p:sp>
        <p:nvSpPr>
          <p:cNvPr id="4" name="Zástupný text 3">
            <a:extLst>
              <a:ext uri="{FF2B5EF4-FFF2-40B4-BE49-F238E27FC236}">
                <a16:creationId xmlns:a16="http://schemas.microsoft.com/office/drawing/2014/main" id="{24107183-E95F-28DA-F7C7-7E37308231B3}"/>
              </a:ext>
            </a:extLst>
          </p:cNvPr>
          <p:cNvSpPr>
            <a:spLocks noGrp="1"/>
          </p:cNvSpPr>
          <p:nvPr>
            <p:ph sz="quarter" idx="13"/>
          </p:nvPr>
        </p:nvSpPr>
        <p:spPr>
          <a:xfrm>
            <a:off x="838200" y="2212429"/>
            <a:ext cx="10515600" cy="3964534"/>
          </a:xfrm>
        </p:spPr>
        <p:txBody>
          <a:bodyPr>
            <a:normAutofit/>
          </a:bodyPr>
          <a:lstStyle/>
          <a:p>
            <a:r>
              <a:rPr lang="en-US" b="1" dirty="0"/>
              <a:t>Objective</a:t>
            </a:r>
            <a:r>
              <a:rPr lang="en-US" dirty="0"/>
              <a:t> = </a:t>
            </a:r>
            <a:r>
              <a:rPr lang="en-US" i="1" dirty="0"/>
              <a:t>Treu und </a:t>
            </a:r>
            <a:r>
              <a:rPr lang="en-US" i="1" dirty="0" err="1"/>
              <a:t>Glauben</a:t>
            </a:r>
            <a:r>
              <a:rPr lang="en-US" dirty="0"/>
              <a:t> (BGB); </a:t>
            </a:r>
            <a:r>
              <a:rPr lang="en-US" i="1" dirty="0" err="1"/>
              <a:t>gutte</a:t>
            </a:r>
            <a:r>
              <a:rPr lang="en-US" i="1" dirty="0"/>
              <a:t> </a:t>
            </a:r>
            <a:r>
              <a:rPr lang="en-US" i="1" dirty="0" err="1"/>
              <a:t>Sitten</a:t>
            </a:r>
            <a:r>
              <a:rPr lang="en-US" dirty="0"/>
              <a:t> (ABGB); </a:t>
            </a:r>
            <a:r>
              <a:rPr lang="en-US" i="1" dirty="0"/>
              <a:t>bonne </a:t>
            </a:r>
            <a:r>
              <a:rPr lang="en-US" i="1" dirty="0" err="1"/>
              <a:t>foi</a:t>
            </a:r>
            <a:r>
              <a:rPr lang="en-US" dirty="0"/>
              <a:t> (CC); </a:t>
            </a:r>
            <a:r>
              <a:rPr lang="en-US" i="1" dirty="0"/>
              <a:t>good faith and fair dealing</a:t>
            </a:r>
            <a:r>
              <a:rPr lang="en-US" dirty="0"/>
              <a:t> (USA: </a:t>
            </a:r>
            <a:r>
              <a:rPr lang="en-US" i="1" dirty="0"/>
              <a:t>fair use</a:t>
            </a:r>
            <a:r>
              <a:rPr lang="en-US" dirty="0"/>
              <a:t>)</a:t>
            </a:r>
          </a:p>
          <a:p>
            <a:endParaRPr lang="cs-CZ" b="1" dirty="0">
              <a:solidFill>
                <a:srgbClr val="FF0000"/>
              </a:solidFill>
            </a:endParaRPr>
          </a:p>
          <a:p>
            <a:r>
              <a:rPr lang="en-US" b="1" dirty="0">
                <a:solidFill>
                  <a:srgbClr val="FF0000"/>
                </a:solidFill>
              </a:rPr>
              <a:t>X</a:t>
            </a:r>
          </a:p>
          <a:p>
            <a:r>
              <a:rPr lang="en-US" b="1" dirty="0"/>
              <a:t>Subjective</a:t>
            </a:r>
            <a:r>
              <a:rPr lang="en-US" dirty="0"/>
              <a:t> = </a:t>
            </a:r>
            <a:r>
              <a:rPr lang="en-US" dirty="0" err="1"/>
              <a:t>guter</a:t>
            </a:r>
            <a:r>
              <a:rPr lang="en-US" dirty="0"/>
              <a:t> </a:t>
            </a:r>
            <a:r>
              <a:rPr lang="en-US" dirty="0" err="1"/>
              <a:t>Glauben</a:t>
            </a:r>
            <a:r>
              <a:rPr lang="en-US" dirty="0"/>
              <a:t>; </a:t>
            </a:r>
            <a:r>
              <a:rPr lang="en-US" b="1" i="1" dirty="0">
                <a:solidFill>
                  <a:schemeClr val="accent1"/>
                </a:solidFill>
              </a:rPr>
              <a:t>bona fide</a:t>
            </a:r>
          </a:p>
          <a:p>
            <a:r>
              <a:rPr lang="en-US" dirty="0"/>
              <a:t>Presumed (Sect. 7)</a:t>
            </a:r>
          </a:p>
          <a:p>
            <a:r>
              <a:rPr lang="en-US" dirty="0"/>
              <a:t>Importance for acquisitive prescription of ownership (or other) rights</a:t>
            </a:r>
            <a:r>
              <a:rPr lang="cs-CZ" dirty="0"/>
              <a:t> (</a:t>
            </a:r>
            <a:r>
              <a:rPr lang="cs-CZ" dirty="0" err="1"/>
              <a:t>Sect</a:t>
            </a:r>
            <a:r>
              <a:rPr lang="cs-CZ" dirty="0"/>
              <a:t>. 1089 et </a:t>
            </a:r>
            <a:r>
              <a:rPr lang="cs-CZ" dirty="0" err="1"/>
              <a:t>seq</a:t>
            </a:r>
            <a:r>
              <a:rPr lang="cs-CZ" dirty="0"/>
              <a:t>.)</a:t>
            </a:r>
            <a:endParaRPr lang="en-US" dirty="0"/>
          </a:p>
          <a:p>
            <a:r>
              <a:rPr lang="en-US" dirty="0"/>
              <a:t>Importance for acquisition from a non-entitled person (Sect. 1109 et seq.)</a:t>
            </a:r>
          </a:p>
          <a:p>
            <a:endParaRPr lang="cs-CZ" dirty="0"/>
          </a:p>
          <a:p>
            <a:r>
              <a:rPr lang="en-US" b="1" dirty="0">
                <a:solidFill>
                  <a:srgbClr val="FF0000"/>
                </a:solidFill>
              </a:rPr>
              <a:t>X</a:t>
            </a:r>
          </a:p>
          <a:p>
            <a:r>
              <a:rPr lang="en-US" dirty="0"/>
              <a:t>Who acted in bad faith (</a:t>
            </a:r>
            <a:r>
              <a:rPr lang="en-US" b="1" i="1" dirty="0">
                <a:solidFill>
                  <a:schemeClr val="accent1"/>
                </a:solidFill>
              </a:rPr>
              <a:t>mala fide</a:t>
            </a:r>
            <a:r>
              <a:rPr lang="en-US" dirty="0"/>
              <a:t>) is not protected (Sect. 8)</a:t>
            </a:r>
            <a:endParaRPr lang="en-GB" dirty="0"/>
          </a:p>
        </p:txBody>
      </p:sp>
    </p:spTree>
    <p:extLst>
      <p:ext uri="{BB962C8B-B14F-4D97-AF65-F5344CB8AC3E}">
        <p14:creationId xmlns:p14="http://schemas.microsoft.com/office/powerpoint/2010/main" val="2802417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407E8-4968-8FDB-9226-DA19FD21C784}"/>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A09232C2-7202-0617-7DDF-8E270A33454F}"/>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14</a:t>
            </a:r>
            <a:endParaRPr lang="en-US" dirty="0"/>
          </a:p>
          <a:p>
            <a:r>
              <a:rPr lang="en-US" dirty="0"/>
              <a:t>Other Principles</a:t>
            </a:r>
            <a:endParaRPr lang="cs-CZ" dirty="0"/>
          </a:p>
        </p:txBody>
      </p:sp>
    </p:spTree>
    <p:extLst>
      <p:ext uri="{BB962C8B-B14F-4D97-AF65-F5344CB8AC3E}">
        <p14:creationId xmlns:p14="http://schemas.microsoft.com/office/powerpoint/2010/main" val="3422187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3336-E3D6-9598-992E-EC7B82F6280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2EA56F2-ED84-B30F-F456-129320AB48D3}"/>
              </a:ext>
            </a:extLst>
          </p:cNvPr>
          <p:cNvSpPr>
            <a:spLocks noGrp="1"/>
          </p:cNvSpPr>
          <p:nvPr>
            <p:ph type="title"/>
          </p:nvPr>
        </p:nvSpPr>
        <p:spPr>
          <a:xfrm>
            <a:off x="838200" y="1036717"/>
            <a:ext cx="10515600" cy="992057"/>
          </a:xfrm>
        </p:spPr>
        <p:txBody>
          <a:bodyPr/>
          <a:lstStyle/>
          <a:p>
            <a:r>
              <a:rPr lang="en-US" dirty="0"/>
              <a:t>Other Principles</a:t>
            </a:r>
            <a:endParaRPr lang="cs-CZ" dirty="0"/>
          </a:p>
        </p:txBody>
      </p:sp>
      <p:sp>
        <p:nvSpPr>
          <p:cNvPr id="4" name="Zástupný text 3">
            <a:extLst>
              <a:ext uri="{FF2B5EF4-FFF2-40B4-BE49-F238E27FC236}">
                <a16:creationId xmlns:a16="http://schemas.microsoft.com/office/drawing/2014/main" id="{3D433031-547D-9418-F72B-64E31E7C1BB0}"/>
              </a:ext>
            </a:extLst>
          </p:cNvPr>
          <p:cNvSpPr>
            <a:spLocks noGrp="1"/>
          </p:cNvSpPr>
          <p:nvPr>
            <p:ph sz="quarter" idx="13"/>
          </p:nvPr>
        </p:nvSpPr>
        <p:spPr>
          <a:xfrm>
            <a:off x="838200" y="2212429"/>
            <a:ext cx="10515600" cy="3964534"/>
          </a:xfrm>
        </p:spPr>
        <p:txBody>
          <a:bodyPr>
            <a:normAutofit/>
          </a:bodyPr>
          <a:lstStyle/>
          <a:p>
            <a:pPr algn="just"/>
            <a:r>
              <a:rPr lang="en-US" i="1" dirty="0"/>
              <a:t>► </a:t>
            </a:r>
            <a:r>
              <a:rPr lang="en-US" b="1" i="1" dirty="0" err="1"/>
              <a:t>neminem</a:t>
            </a:r>
            <a:r>
              <a:rPr lang="en-US" b="1" i="1" dirty="0"/>
              <a:t> </a:t>
            </a:r>
            <a:r>
              <a:rPr lang="en-US" b="1" i="1" dirty="0" err="1"/>
              <a:t>laedit</a:t>
            </a:r>
            <a:r>
              <a:rPr lang="en-US" b="1" i="1" dirty="0"/>
              <a:t>, qui </a:t>
            </a:r>
            <a:r>
              <a:rPr lang="en-US" b="1" i="1" dirty="0" err="1"/>
              <a:t>iure</a:t>
            </a:r>
            <a:r>
              <a:rPr lang="en-US" b="1" i="1" dirty="0"/>
              <a:t> </a:t>
            </a:r>
            <a:r>
              <a:rPr lang="en-US" b="1" i="1" dirty="0" err="1"/>
              <a:t>suo</a:t>
            </a:r>
            <a:r>
              <a:rPr lang="en-US" b="1" i="1" dirty="0"/>
              <a:t> </a:t>
            </a:r>
            <a:r>
              <a:rPr lang="en-US" b="1" i="1" dirty="0" err="1"/>
              <a:t>utitur</a:t>
            </a:r>
            <a:endParaRPr lang="en-US" b="1" i="1" dirty="0"/>
          </a:p>
          <a:p>
            <a:pPr algn="just"/>
            <a:r>
              <a:rPr lang="cs-CZ" dirty="0"/>
              <a:t>= n</a:t>
            </a:r>
            <a:r>
              <a:rPr lang="en-US" dirty="0"/>
              <a:t>o one is harmed who exercises his right</a:t>
            </a:r>
          </a:p>
          <a:p>
            <a:pPr algn="just"/>
            <a:endParaRPr lang="cs-CZ" b="1" dirty="0"/>
          </a:p>
          <a:p>
            <a:pPr algn="just"/>
            <a:r>
              <a:rPr lang="en-US" i="1" dirty="0"/>
              <a:t>► </a:t>
            </a:r>
            <a:r>
              <a:rPr lang="en-US" b="1" i="1" dirty="0"/>
              <a:t>nemo </a:t>
            </a:r>
            <a:r>
              <a:rPr lang="en-US" b="1" i="1" dirty="0" err="1"/>
              <a:t>turpitudinem</a:t>
            </a:r>
            <a:r>
              <a:rPr lang="en-US" b="1" i="1" dirty="0"/>
              <a:t> </a:t>
            </a:r>
            <a:r>
              <a:rPr lang="en-US" b="1" i="1" dirty="0" err="1"/>
              <a:t>suam</a:t>
            </a:r>
            <a:r>
              <a:rPr lang="en-US" b="1" i="1" dirty="0"/>
              <a:t> </a:t>
            </a:r>
            <a:r>
              <a:rPr lang="en-US" b="1" i="1" dirty="0" err="1"/>
              <a:t>allegare</a:t>
            </a:r>
            <a:r>
              <a:rPr lang="en-US" b="1" i="1" dirty="0"/>
              <a:t> </a:t>
            </a:r>
            <a:r>
              <a:rPr lang="en-US" b="1" i="1" dirty="0" err="1"/>
              <a:t>potest</a:t>
            </a:r>
            <a:endParaRPr lang="en-US" b="1" i="1" dirty="0"/>
          </a:p>
          <a:p>
            <a:pPr algn="just"/>
            <a:r>
              <a:rPr lang="cs-CZ" dirty="0"/>
              <a:t>= n</a:t>
            </a:r>
            <a:r>
              <a:rPr lang="en-US" dirty="0"/>
              <a:t>o one may invoke his own dishonesty/unlawful act</a:t>
            </a:r>
          </a:p>
          <a:p>
            <a:pPr algn="just"/>
            <a:r>
              <a:rPr lang="en-US" dirty="0"/>
              <a:t>► </a:t>
            </a:r>
            <a:r>
              <a:rPr lang="en-US" b="1" dirty="0" err="1"/>
              <a:t>iura</a:t>
            </a:r>
            <a:r>
              <a:rPr lang="en-US" b="1" dirty="0"/>
              <a:t> quaesita</a:t>
            </a:r>
            <a:endParaRPr lang="cs-CZ" b="1" dirty="0"/>
          </a:p>
          <a:p>
            <a:pPr algn="just"/>
            <a:r>
              <a:rPr lang="cs-CZ" dirty="0"/>
              <a:t>= p</a:t>
            </a:r>
            <a:r>
              <a:rPr lang="en-US" dirty="0" err="1"/>
              <a:t>rotection</a:t>
            </a:r>
            <a:r>
              <a:rPr lang="en-US" dirty="0"/>
              <a:t> of acquired rights</a:t>
            </a:r>
          </a:p>
          <a:p>
            <a:pPr algn="just"/>
            <a:endParaRPr lang="cs-CZ" b="1" dirty="0"/>
          </a:p>
          <a:p>
            <a:pPr algn="just"/>
            <a:r>
              <a:rPr lang="en-US" i="1" dirty="0"/>
              <a:t>► </a:t>
            </a:r>
            <a:r>
              <a:rPr lang="en-US" b="1" i="1" dirty="0"/>
              <a:t>lex in retro non agit</a:t>
            </a:r>
            <a:endParaRPr lang="cs-CZ" i="1" dirty="0"/>
          </a:p>
          <a:p>
            <a:pPr algn="just"/>
            <a:r>
              <a:rPr lang="cs-CZ" dirty="0"/>
              <a:t>= statute</a:t>
            </a:r>
            <a:r>
              <a:rPr lang="en-US" dirty="0"/>
              <a:t> do</a:t>
            </a:r>
            <a:r>
              <a:rPr lang="cs-CZ" dirty="0"/>
              <a:t>es</a:t>
            </a:r>
            <a:r>
              <a:rPr lang="en-US" dirty="0"/>
              <a:t> not operate retroactively</a:t>
            </a:r>
          </a:p>
          <a:p>
            <a:pPr algn="just"/>
            <a:endParaRPr lang="cs-CZ" b="1" dirty="0"/>
          </a:p>
        </p:txBody>
      </p:sp>
    </p:spTree>
    <p:extLst>
      <p:ext uri="{BB962C8B-B14F-4D97-AF65-F5344CB8AC3E}">
        <p14:creationId xmlns:p14="http://schemas.microsoft.com/office/powerpoint/2010/main" val="30066841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450F6-A378-44B3-D3B9-BC4E7048653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4DD50A2-C493-3AEF-98AE-A6316974D32A}"/>
              </a:ext>
            </a:extLst>
          </p:cNvPr>
          <p:cNvSpPr>
            <a:spLocks noGrp="1"/>
          </p:cNvSpPr>
          <p:nvPr>
            <p:ph type="title"/>
          </p:nvPr>
        </p:nvSpPr>
        <p:spPr>
          <a:xfrm>
            <a:off x="838200" y="1036717"/>
            <a:ext cx="10515600" cy="992057"/>
          </a:xfrm>
        </p:spPr>
        <p:txBody>
          <a:bodyPr/>
          <a:lstStyle/>
          <a:p>
            <a:r>
              <a:rPr lang="en-US" dirty="0"/>
              <a:t>Other Principles</a:t>
            </a:r>
            <a:endParaRPr lang="cs-CZ" dirty="0"/>
          </a:p>
        </p:txBody>
      </p:sp>
      <p:sp>
        <p:nvSpPr>
          <p:cNvPr id="4" name="Zástupný text 3">
            <a:extLst>
              <a:ext uri="{FF2B5EF4-FFF2-40B4-BE49-F238E27FC236}">
                <a16:creationId xmlns:a16="http://schemas.microsoft.com/office/drawing/2014/main" id="{320BD6C7-4540-0074-1DD5-875E39946724}"/>
              </a:ext>
            </a:extLst>
          </p:cNvPr>
          <p:cNvSpPr>
            <a:spLocks noGrp="1"/>
          </p:cNvSpPr>
          <p:nvPr>
            <p:ph sz="quarter" idx="13"/>
          </p:nvPr>
        </p:nvSpPr>
        <p:spPr>
          <a:xfrm>
            <a:off x="838200" y="2212429"/>
            <a:ext cx="10515600" cy="3964534"/>
          </a:xfrm>
        </p:spPr>
        <p:txBody>
          <a:bodyPr>
            <a:normAutofit/>
          </a:bodyPr>
          <a:lstStyle/>
          <a:p>
            <a:pPr algn="just"/>
            <a:r>
              <a:rPr lang="en-US" b="1" i="1" dirty="0"/>
              <a:t>► </a:t>
            </a:r>
            <a:r>
              <a:rPr lang="en-US" b="1" i="1" dirty="0" err="1"/>
              <a:t>iura</a:t>
            </a:r>
            <a:r>
              <a:rPr lang="en-US" b="1" i="1" dirty="0"/>
              <a:t> </a:t>
            </a:r>
            <a:r>
              <a:rPr lang="en-US" b="1" i="1" dirty="0" err="1"/>
              <a:t>vigilantibus</a:t>
            </a:r>
            <a:r>
              <a:rPr lang="en-US" b="1" i="1" dirty="0"/>
              <a:t>, non </a:t>
            </a:r>
            <a:r>
              <a:rPr lang="en-US" b="1" i="1" dirty="0" err="1"/>
              <a:t>dormientibus</a:t>
            </a:r>
            <a:r>
              <a:rPr lang="en-US" b="1" i="1" dirty="0"/>
              <a:t> </a:t>
            </a:r>
            <a:r>
              <a:rPr lang="en-US" b="1" i="1" dirty="0" err="1"/>
              <a:t>prosunt</a:t>
            </a:r>
            <a:endParaRPr lang="en-US" b="1" i="1" dirty="0"/>
          </a:p>
          <a:p>
            <a:pPr algn="just"/>
            <a:r>
              <a:rPr lang="en-US" b="1" i="1" dirty="0"/>
              <a:t>► </a:t>
            </a:r>
            <a:r>
              <a:rPr lang="en-US" b="1" i="1" dirty="0" err="1"/>
              <a:t>vigilantibus</a:t>
            </a:r>
            <a:r>
              <a:rPr lang="en-US" b="1" i="1" dirty="0"/>
              <a:t> </a:t>
            </a:r>
            <a:r>
              <a:rPr lang="en-US" b="1" i="1" dirty="0" err="1"/>
              <a:t>iura</a:t>
            </a:r>
            <a:r>
              <a:rPr lang="en-US" b="1" i="1" dirty="0"/>
              <a:t> scripta sunt</a:t>
            </a:r>
            <a:endParaRPr lang="cs-CZ" b="1" i="1" dirty="0"/>
          </a:p>
          <a:p>
            <a:pPr algn="just"/>
            <a:r>
              <a:rPr lang="cs-CZ" dirty="0"/>
              <a:t>= </a:t>
            </a:r>
            <a:r>
              <a:rPr lang="cs-CZ" dirty="0" err="1"/>
              <a:t>principle</a:t>
            </a:r>
            <a:r>
              <a:rPr lang="cs-CZ" dirty="0"/>
              <a:t> </a:t>
            </a:r>
            <a:r>
              <a:rPr lang="cs-CZ" dirty="0" err="1"/>
              <a:t>of</a:t>
            </a:r>
            <a:r>
              <a:rPr lang="cs-CZ" dirty="0"/>
              <a:t> </a:t>
            </a:r>
            <a:r>
              <a:rPr lang="cs-CZ" dirty="0" err="1"/>
              <a:t>vigilance</a:t>
            </a:r>
            <a:endParaRPr lang="cs-CZ" dirty="0"/>
          </a:p>
          <a:p>
            <a:pPr algn="just"/>
            <a:r>
              <a:rPr lang="cs-CZ" dirty="0"/>
              <a:t>= r</a:t>
            </a:r>
            <a:r>
              <a:rPr lang="en-US" dirty="0" err="1"/>
              <a:t>ights</a:t>
            </a:r>
            <a:r>
              <a:rPr lang="en-US" dirty="0"/>
              <a:t> belong to the vigilant, not the sleeping</a:t>
            </a:r>
          </a:p>
          <a:p>
            <a:pPr algn="just"/>
            <a:r>
              <a:rPr lang="cs-CZ" dirty="0"/>
              <a:t>= </a:t>
            </a:r>
            <a:r>
              <a:rPr lang="en-US" dirty="0"/>
              <a:t>Importance especially in </a:t>
            </a:r>
            <a:r>
              <a:rPr lang="cs-CZ" dirty="0"/>
              <a:t>statute </a:t>
            </a:r>
            <a:r>
              <a:rPr lang="cs-CZ" dirty="0" err="1"/>
              <a:t>of</a:t>
            </a:r>
            <a:r>
              <a:rPr lang="cs-CZ" dirty="0"/>
              <a:t> </a:t>
            </a:r>
            <a:r>
              <a:rPr lang="en-US" dirty="0"/>
              <a:t>limitation</a:t>
            </a:r>
            <a:r>
              <a:rPr lang="cs-CZ" dirty="0"/>
              <a:t>s</a:t>
            </a:r>
            <a:r>
              <a:rPr lang="en-US" dirty="0"/>
              <a:t>, pre</a:t>
            </a:r>
            <a:r>
              <a:rPr lang="cs-CZ" dirty="0" err="1"/>
              <a:t>scription</a:t>
            </a:r>
            <a:r>
              <a:rPr lang="en-US" dirty="0"/>
              <a:t>, acquisitive prescription</a:t>
            </a:r>
          </a:p>
          <a:p>
            <a:pPr algn="just"/>
            <a:endParaRPr lang="cs-CZ" dirty="0"/>
          </a:p>
          <a:p>
            <a:pPr algn="just"/>
            <a:r>
              <a:rPr lang="en-US" b="1" i="1" dirty="0"/>
              <a:t>► </a:t>
            </a:r>
            <a:r>
              <a:rPr lang="en-US" b="1" i="1" dirty="0" err="1"/>
              <a:t>ignorantia</a:t>
            </a:r>
            <a:r>
              <a:rPr lang="en-US" b="1" i="1" dirty="0"/>
              <a:t> legis non </a:t>
            </a:r>
            <a:r>
              <a:rPr lang="en-US" b="1" i="1" dirty="0" err="1"/>
              <a:t>excusat</a:t>
            </a:r>
            <a:r>
              <a:rPr lang="en-US" b="1" i="1" dirty="0"/>
              <a:t> (</a:t>
            </a:r>
            <a:r>
              <a:rPr lang="en-US" b="1" i="1" dirty="0" err="1"/>
              <a:t>neminem</a:t>
            </a:r>
            <a:r>
              <a:rPr lang="en-US" b="1" i="1" dirty="0"/>
              <a:t> </a:t>
            </a:r>
            <a:r>
              <a:rPr lang="en-US" b="1" i="1" dirty="0" err="1"/>
              <a:t>excusat</a:t>
            </a:r>
            <a:r>
              <a:rPr lang="en-US" b="1" i="1" dirty="0"/>
              <a:t>)</a:t>
            </a:r>
          </a:p>
          <a:p>
            <a:pPr algn="just"/>
            <a:r>
              <a:rPr lang="cs-CZ" dirty="0"/>
              <a:t>= i</a:t>
            </a:r>
            <a:r>
              <a:rPr lang="en-US" dirty="0" err="1"/>
              <a:t>gnorance</a:t>
            </a:r>
            <a:r>
              <a:rPr lang="en-US" dirty="0"/>
              <a:t> of the law excuses no one</a:t>
            </a:r>
          </a:p>
          <a:p>
            <a:pPr algn="just"/>
            <a:endParaRPr lang="cs-CZ" dirty="0"/>
          </a:p>
          <a:p>
            <a:pPr algn="just"/>
            <a:r>
              <a:rPr lang="en-US" b="1" i="1" dirty="0"/>
              <a:t>► prior tempore, </a:t>
            </a:r>
            <a:r>
              <a:rPr lang="en-US" b="1" i="1" dirty="0" err="1"/>
              <a:t>potior</a:t>
            </a:r>
            <a:r>
              <a:rPr lang="en-US" b="1" i="1" dirty="0"/>
              <a:t> </a:t>
            </a:r>
            <a:r>
              <a:rPr lang="en-US" b="1" i="1" dirty="0" err="1"/>
              <a:t>iure</a:t>
            </a:r>
            <a:endParaRPr lang="cs-CZ" b="1" i="1" dirty="0"/>
          </a:p>
          <a:p>
            <a:pPr algn="just"/>
            <a:r>
              <a:rPr lang="cs-CZ" dirty="0"/>
              <a:t>= f</a:t>
            </a:r>
            <a:r>
              <a:rPr lang="en-US" dirty="0" err="1"/>
              <a:t>irst</a:t>
            </a:r>
            <a:r>
              <a:rPr lang="en-US" dirty="0"/>
              <a:t> in time, stronger in right</a:t>
            </a:r>
          </a:p>
        </p:txBody>
      </p:sp>
    </p:spTree>
    <p:extLst>
      <p:ext uri="{BB962C8B-B14F-4D97-AF65-F5344CB8AC3E}">
        <p14:creationId xmlns:p14="http://schemas.microsoft.com/office/powerpoint/2010/main" val="845907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28E4E2F9-AFDE-1798-38B0-567DD303A4EB}"/>
              </a:ext>
            </a:extLst>
          </p:cNvPr>
          <p:cNvSpPr>
            <a:spLocks noGrp="1"/>
          </p:cNvSpPr>
          <p:nvPr>
            <p:ph type="body" sz="quarter" idx="14"/>
          </p:nvPr>
        </p:nvSpPr>
        <p:spPr>
          <a:xfrm>
            <a:off x="9356723" y="3738500"/>
            <a:ext cx="1997075" cy="1618008"/>
          </a:xfrm>
        </p:spPr>
        <p:txBody>
          <a:bodyPr/>
          <a:lstStyle/>
          <a:p>
            <a:r>
              <a:rPr lang="cs-CZ" dirty="0" err="1"/>
              <a:t>Faculty</a:t>
            </a:r>
            <a:r>
              <a:rPr lang="cs-CZ" dirty="0"/>
              <a:t> </a:t>
            </a:r>
            <a:r>
              <a:rPr lang="cs-CZ" dirty="0" err="1"/>
              <a:t>of</a:t>
            </a:r>
            <a:r>
              <a:rPr lang="cs-CZ" dirty="0"/>
              <a:t> </a:t>
            </a:r>
            <a:r>
              <a:rPr lang="cs-CZ" dirty="0" err="1"/>
              <a:t>Law</a:t>
            </a:r>
            <a:endParaRPr lang="cs-CZ" dirty="0"/>
          </a:p>
          <a:p>
            <a:r>
              <a:rPr lang="en-US" b="0" dirty="0" err="1"/>
              <a:t>nám</a:t>
            </a:r>
            <a:r>
              <a:rPr lang="en-US" b="0" dirty="0"/>
              <a:t>. </a:t>
            </a:r>
            <a:r>
              <a:rPr lang="en-US" b="0" dirty="0" err="1"/>
              <a:t>Curieových</a:t>
            </a:r>
            <a:r>
              <a:rPr lang="en-US" b="0" dirty="0"/>
              <a:t> 901/7</a:t>
            </a:r>
          </a:p>
          <a:p>
            <a:r>
              <a:rPr lang="en-US" b="0" dirty="0"/>
              <a:t>116 40 </a:t>
            </a:r>
            <a:r>
              <a:rPr lang="cs-CZ" b="0" dirty="0"/>
              <a:t> </a:t>
            </a:r>
            <a:r>
              <a:rPr lang="en-US" b="0" dirty="0" err="1"/>
              <a:t>Pra</a:t>
            </a:r>
            <a:r>
              <a:rPr lang="cs-CZ" b="0" dirty="0" err="1"/>
              <a:t>gue</a:t>
            </a:r>
            <a:r>
              <a:rPr lang="cs-CZ" b="0" dirty="0"/>
              <a:t> </a:t>
            </a:r>
            <a:r>
              <a:rPr lang="en-US" b="0" dirty="0"/>
              <a:t>1</a:t>
            </a:r>
            <a:endParaRPr lang="cs-CZ" b="0" dirty="0"/>
          </a:p>
          <a:p>
            <a:r>
              <a:rPr lang="cs-CZ" b="0" dirty="0">
                <a:hlinkClick r:id="rId2"/>
              </a:rPr>
              <a:t>www.prf.cuni.cz</a:t>
            </a:r>
            <a:endParaRPr lang="cs-CZ" b="0" dirty="0"/>
          </a:p>
          <a:p>
            <a:endParaRPr lang="cs-CZ" b="0" dirty="0"/>
          </a:p>
          <a:p>
            <a:endParaRPr lang="cs-CZ" b="0" dirty="0"/>
          </a:p>
          <a:p>
            <a:endParaRPr lang="cs-CZ" b="0" dirty="0"/>
          </a:p>
          <a:p>
            <a:endParaRPr lang="cs-CZ" b="0" dirty="0"/>
          </a:p>
          <a:p>
            <a:endParaRPr lang="en-US" b="0" dirty="0"/>
          </a:p>
        </p:txBody>
      </p:sp>
      <p:pic>
        <p:nvPicPr>
          <p:cNvPr id="11" name="Obrázek 10" descr="Obsah obrázku symbol, kruh, snímek obrazovky, Grafika&#10;&#10;Obsah generovaný pomocí AI může být nesprávný.">
            <a:hlinkClick r:id="rId3"/>
            <a:extLst>
              <a:ext uri="{FF2B5EF4-FFF2-40B4-BE49-F238E27FC236}">
                <a16:creationId xmlns:a16="http://schemas.microsoft.com/office/drawing/2014/main" id="{65A66C3E-10C1-4D7E-D04D-C3ABE7DC0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94" y="5938321"/>
            <a:ext cx="1388406" cy="485770"/>
          </a:xfrm>
          <a:prstGeom prst="rect">
            <a:avLst/>
          </a:prstGeom>
        </p:spPr>
      </p:pic>
      <p:sp>
        <p:nvSpPr>
          <p:cNvPr id="13" name="Zástupný obsah 3">
            <a:extLst>
              <a:ext uri="{FF2B5EF4-FFF2-40B4-BE49-F238E27FC236}">
                <a16:creationId xmlns:a16="http://schemas.microsoft.com/office/drawing/2014/main" id="{C166810D-D05B-E3B1-E81D-C01D908F28F5}"/>
              </a:ext>
            </a:extLst>
          </p:cNvPr>
          <p:cNvSpPr txBox="1">
            <a:spLocks/>
          </p:cNvSpPr>
          <p:nvPr/>
        </p:nvSpPr>
        <p:spPr>
          <a:xfrm>
            <a:off x="935693" y="3403600"/>
            <a:ext cx="7886574" cy="990600"/>
          </a:xfrm>
          <a:prstGeom prst="rect">
            <a:avLst/>
          </a:prstGeom>
        </p:spPr>
        <p:txBody>
          <a:bodyPr lIns="0" tIns="0" rIns="0" bIns="0" anchor="b"/>
          <a:lst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The project </a:t>
            </a:r>
            <a:r>
              <a:rPr lang="cs-CZ" dirty="0"/>
              <a:t>“ESF+ na UK</a:t>
            </a:r>
            <a:r>
              <a:rPr lang="en-US" dirty="0"/>
              <a:t>“</a:t>
            </a:r>
            <a:r>
              <a:rPr lang="cs-CZ" dirty="0"/>
              <a:t>, </a:t>
            </a:r>
            <a:r>
              <a:rPr lang="en-US" dirty="0"/>
              <a:t>reg. n</a:t>
            </a:r>
            <a:r>
              <a:rPr lang="cs-CZ" dirty="0"/>
              <a:t>o</a:t>
            </a:r>
            <a:r>
              <a:rPr lang="en-US" dirty="0"/>
              <a:t>. </a:t>
            </a:r>
            <a:r>
              <a:rPr lang="cs-CZ" dirty="0"/>
              <a:t>CZ.02.02.XX/00/23_022/0008957,</a:t>
            </a:r>
            <a:r>
              <a:rPr lang="en-US" dirty="0"/>
              <a:t> is supported by the </a:t>
            </a:r>
            <a:r>
              <a:rPr lang="en-US" dirty="0">
                <a:hlinkClick r:id="rId5"/>
              </a:rPr>
              <a:t>Program</a:t>
            </a:r>
            <a:r>
              <a:rPr lang="cs-CZ" dirty="0" err="1">
                <a:hlinkClick r:id="rId5"/>
              </a:rPr>
              <a:t>me</a:t>
            </a:r>
            <a:r>
              <a:rPr lang="en-US" dirty="0">
                <a:hlinkClick r:id="rId5"/>
              </a:rPr>
              <a:t> Johannes Amos Comenius</a:t>
            </a:r>
            <a:r>
              <a:rPr lang="en-US" dirty="0"/>
              <a:t>. </a:t>
            </a:r>
          </a:p>
        </p:txBody>
      </p:sp>
    </p:spTree>
    <p:extLst>
      <p:ext uri="{BB962C8B-B14F-4D97-AF65-F5344CB8AC3E}">
        <p14:creationId xmlns:p14="http://schemas.microsoft.com/office/powerpoint/2010/main" val="395957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F37A3-5E30-3A91-C6DA-F64360F2197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E37CF8-BFD5-24C6-AAD8-CBEDADC571C6}"/>
              </a:ext>
            </a:extLst>
          </p:cNvPr>
          <p:cNvSpPr>
            <a:spLocks noGrp="1"/>
          </p:cNvSpPr>
          <p:nvPr>
            <p:ph type="title"/>
          </p:nvPr>
        </p:nvSpPr>
        <p:spPr>
          <a:xfrm>
            <a:off x="838200" y="1036717"/>
            <a:ext cx="10515600" cy="992057"/>
          </a:xfrm>
        </p:spPr>
        <p:txBody>
          <a:bodyPr/>
          <a:lstStyle/>
          <a:p>
            <a:r>
              <a:rPr lang="en-US" dirty="0"/>
              <a:t>General Maxims</a:t>
            </a:r>
          </a:p>
        </p:txBody>
      </p:sp>
      <p:sp>
        <p:nvSpPr>
          <p:cNvPr id="4" name="Zástupný text 3">
            <a:extLst>
              <a:ext uri="{FF2B5EF4-FFF2-40B4-BE49-F238E27FC236}">
                <a16:creationId xmlns:a16="http://schemas.microsoft.com/office/drawing/2014/main" id="{2E2C67E5-C13C-6C6B-D4D1-006325599AE3}"/>
              </a:ext>
            </a:extLst>
          </p:cNvPr>
          <p:cNvSpPr>
            <a:spLocks noGrp="1"/>
          </p:cNvSpPr>
          <p:nvPr>
            <p:ph sz="quarter" idx="13"/>
          </p:nvPr>
        </p:nvSpPr>
        <p:spPr>
          <a:xfrm>
            <a:off x="838200" y="2212429"/>
            <a:ext cx="10515600" cy="3964534"/>
          </a:xfrm>
        </p:spPr>
        <p:txBody>
          <a:bodyPr>
            <a:normAutofit/>
          </a:bodyPr>
          <a:lstStyle/>
          <a:p>
            <a:pPr algn="just"/>
            <a:endParaRPr lang="cs-CZ" b="1" i="1" dirty="0"/>
          </a:p>
          <a:p>
            <a:pPr algn="just"/>
            <a:r>
              <a:rPr lang="en-US" b="1" i="1" dirty="0"/>
              <a:t>For the significations of almost all words, are </a:t>
            </a:r>
            <a:r>
              <a:rPr lang="en-US" i="1" dirty="0"/>
              <a:t>either in themselves, or in the </a:t>
            </a:r>
            <a:r>
              <a:rPr lang="en-US" i="1" dirty="0" err="1"/>
              <a:t>metaphoricall</a:t>
            </a:r>
            <a:r>
              <a:rPr lang="en-US" i="1" dirty="0"/>
              <a:t> use of them, </a:t>
            </a:r>
            <a:r>
              <a:rPr lang="en-US" b="1" i="1" dirty="0"/>
              <a:t>ambiguous;</a:t>
            </a:r>
            <a:r>
              <a:rPr lang="en-US" i="1" dirty="0"/>
              <a:t> and may be drawn in argument, to make many senses; </a:t>
            </a:r>
            <a:r>
              <a:rPr lang="en-US" b="1" i="1" dirty="0"/>
              <a:t>but there is </a:t>
            </a:r>
            <a:r>
              <a:rPr lang="en-US" b="1" i="1" dirty="0" err="1"/>
              <a:t>onely</a:t>
            </a:r>
            <a:r>
              <a:rPr lang="en-US" b="1" i="1" dirty="0"/>
              <a:t> one sense of the Law</a:t>
            </a:r>
            <a:r>
              <a:rPr lang="en-US" i="1" dirty="0"/>
              <a:t>. But if by the Letter, be meant the </a:t>
            </a:r>
            <a:r>
              <a:rPr lang="en-US" i="1" dirty="0" err="1"/>
              <a:t>literall</a:t>
            </a:r>
            <a:r>
              <a:rPr lang="en-US" i="1" dirty="0"/>
              <a:t> sense, then the Letter, and the Sentence or intention of the Law, is all one. For the </a:t>
            </a:r>
            <a:r>
              <a:rPr lang="en-US" i="1" dirty="0" err="1"/>
              <a:t>literall</a:t>
            </a:r>
            <a:r>
              <a:rPr lang="en-US" i="1" dirty="0"/>
              <a:t> sense is that, which the Legislator intended, should by the letter of the Law be signified. </a:t>
            </a:r>
            <a:r>
              <a:rPr lang="en-US" b="1" i="1" dirty="0"/>
              <a:t>Now the Intention of the Legislator is </a:t>
            </a:r>
            <a:r>
              <a:rPr lang="en-US" b="1" i="1" dirty="0" err="1"/>
              <a:t>alwayes</a:t>
            </a:r>
            <a:r>
              <a:rPr lang="en-US" b="1" i="1" dirty="0"/>
              <a:t> supposed to be Equity:</a:t>
            </a:r>
            <a:r>
              <a:rPr lang="cs-CZ" b="1" i="1" dirty="0"/>
              <a:t> </a:t>
            </a:r>
            <a:r>
              <a:rPr lang="en-GB" i="1" dirty="0"/>
              <a:t>[…]</a:t>
            </a:r>
            <a:r>
              <a:rPr lang="cs-CZ" i="1" dirty="0"/>
              <a:t>.</a:t>
            </a:r>
          </a:p>
          <a:p>
            <a:pPr algn="just"/>
            <a:endParaRPr lang="cs-CZ" b="1" i="1" dirty="0"/>
          </a:p>
          <a:p>
            <a:pPr algn="just"/>
            <a:endParaRPr lang="cs-CZ" b="1" i="1" dirty="0"/>
          </a:p>
          <a:p>
            <a:pPr algn="r"/>
            <a:r>
              <a:rPr lang="cs-CZ" i="1" dirty="0"/>
              <a:t>Thomas Hobbes, </a:t>
            </a:r>
            <a:r>
              <a:rPr lang="cs-CZ" i="1" dirty="0" err="1"/>
              <a:t>Leviathan</a:t>
            </a:r>
            <a:r>
              <a:rPr lang="cs-CZ" i="1" dirty="0"/>
              <a:t> (</a:t>
            </a:r>
            <a:r>
              <a:rPr lang="cs-CZ" i="1" dirty="0" err="1"/>
              <a:t>Chapter</a:t>
            </a:r>
            <a:r>
              <a:rPr lang="cs-CZ" i="1" dirty="0"/>
              <a:t> 26)</a:t>
            </a:r>
          </a:p>
        </p:txBody>
      </p:sp>
    </p:spTree>
    <p:extLst>
      <p:ext uri="{BB962C8B-B14F-4D97-AF65-F5344CB8AC3E}">
        <p14:creationId xmlns:p14="http://schemas.microsoft.com/office/powerpoint/2010/main" val="70779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7FD1D-3F4F-4FEB-F44F-12464F4CA15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357C0D3-1EEE-89C8-F27C-CCE314D3D133}"/>
              </a:ext>
            </a:extLst>
          </p:cNvPr>
          <p:cNvSpPr>
            <a:spLocks noGrp="1"/>
          </p:cNvSpPr>
          <p:nvPr>
            <p:ph type="title"/>
          </p:nvPr>
        </p:nvSpPr>
        <p:spPr>
          <a:xfrm>
            <a:off x="838200" y="1036717"/>
            <a:ext cx="10515600" cy="992057"/>
          </a:xfrm>
        </p:spPr>
        <p:txBody>
          <a:bodyPr/>
          <a:lstStyle/>
          <a:p>
            <a:r>
              <a:rPr lang="en-US" dirty="0"/>
              <a:t>General Maxims</a:t>
            </a:r>
          </a:p>
        </p:txBody>
      </p:sp>
      <p:sp>
        <p:nvSpPr>
          <p:cNvPr id="4" name="Zástupný text 3">
            <a:extLst>
              <a:ext uri="{FF2B5EF4-FFF2-40B4-BE49-F238E27FC236}">
                <a16:creationId xmlns:a16="http://schemas.microsoft.com/office/drawing/2014/main" id="{7432133C-3C2E-4DCA-AF99-11DBD43F95F6}"/>
              </a:ext>
            </a:extLst>
          </p:cNvPr>
          <p:cNvSpPr>
            <a:spLocks noGrp="1"/>
          </p:cNvSpPr>
          <p:nvPr>
            <p:ph sz="quarter" idx="13"/>
          </p:nvPr>
        </p:nvSpPr>
        <p:spPr>
          <a:xfrm>
            <a:off x="838200" y="2212429"/>
            <a:ext cx="10515600" cy="3964534"/>
          </a:xfrm>
        </p:spPr>
        <p:txBody>
          <a:bodyPr>
            <a:normAutofit/>
          </a:bodyPr>
          <a:lstStyle/>
          <a:p>
            <a:pPr algn="just"/>
            <a:r>
              <a:rPr lang="cs-CZ" i="1" dirty="0"/>
              <a:t>„</a:t>
            </a:r>
            <a:r>
              <a:rPr lang="en-US" i="1" dirty="0"/>
              <a:t>It is therefore distinguished between the letter of the law and its spirit in the sense that the letter of the law is only the overall meaning of the bare words.</a:t>
            </a:r>
            <a:r>
              <a:rPr lang="cs-CZ" i="1" dirty="0"/>
              <a:t>“</a:t>
            </a:r>
            <a:endParaRPr lang="en-US" i="1" dirty="0"/>
          </a:p>
          <a:p>
            <a:pPr algn="just"/>
            <a:endParaRPr lang="cs-CZ" b="1" i="1" dirty="0"/>
          </a:p>
          <a:p>
            <a:pPr algn="r"/>
            <a:r>
              <a:rPr lang="en-US" dirty="0"/>
              <a:t>C</a:t>
            </a:r>
            <a:r>
              <a:rPr lang="cs-CZ" dirty="0"/>
              <a:t>f.</a:t>
            </a:r>
            <a:r>
              <a:rPr lang="en-US" dirty="0"/>
              <a:t> explanatory </a:t>
            </a:r>
            <a:r>
              <a:rPr lang="cs-CZ" dirty="0"/>
              <a:t>memorandum</a:t>
            </a:r>
            <a:r>
              <a:rPr lang="en-US" dirty="0"/>
              <a:t> to </a:t>
            </a:r>
            <a:r>
              <a:rPr lang="cs-CZ" dirty="0" err="1"/>
              <a:t>Sect</a:t>
            </a:r>
            <a:r>
              <a:rPr lang="cs-CZ" dirty="0"/>
              <a:t>.</a:t>
            </a:r>
            <a:r>
              <a:rPr lang="en-US" dirty="0"/>
              <a:t> 2 Civil Code</a:t>
            </a:r>
          </a:p>
          <a:p>
            <a:pPr algn="just"/>
            <a:endParaRPr lang="cs-CZ" b="1" i="1" dirty="0"/>
          </a:p>
          <a:p>
            <a:pPr algn="just"/>
            <a:r>
              <a:rPr lang="en-US" dirty="0"/>
              <a:t>► at the same time, it applies that the </a:t>
            </a:r>
            <a:r>
              <a:rPr lang="en-US" b="1" dirty="0"/>
              <a:t>legislator always strives to achieve justice </a:t>
            </a:r>
            <a:r>
              <a:rPr lang="en-US" dirty="0"/>
              <a:t>(Hobbes)</a:t>
            </a:r>
          </a:p>
          <a:p>
            <a:pPr algn="just"/>
            <a:endParaRPr lang="cs-CZ" dirty="0"/>
          </a:p>
          <a:p>
            <a:pPr algn="just"/>
            <a:r>
              <a:rPr lang="en-US" dirty="0"/>
              <a:t>► ► law is not an end in itself; law is not value-neutral</a:t>
            </a:r>
          </a:p>
          <a:p>
            <a:pPr algn="just"/>
            <a:endParaRPr lang="cs-CZ" dirty="0"/>
          </a:p>
          <a:p>
            <a:pPr algn="just"/>
            <a:r>
              <a:rPr lang="en-US" dirty="0"/>
              <a:t>► ► ► law is based on certain values</a:t>
            </a:r>
            <a:endParaRPr lang="cs-CZ" dirty="0"/>
          </a:p>
        </p:txBody>
      </p:sp>
    </p:spTree>
    <p:extLst>
      <p:ext uri="{BB962C8B-B14F-4D97-AF65-F5344CB8AC3E}">
        <p14:creationId xmlns:p14="http://schemas.microsoft.com/office/powerpoint/2010/main" val="229725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D6324-2F14-AEEF-8AA6-B44778B97DA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E8D7A6B-3B35-F7C3-99D7-0376ACCBB7F6}"/>
              </a:ext>
            </a:extLst>
          </p:cNvPr>
          <p:cNvSpPr>
            <a:spLocks noGrp="1"/>
          </p:cNvSpPr>
          <p:nvPr>
            <p:ph type="title"/>
          </p:nvPr>
        </p:nvSpPr>
        <p:spPr>
          <a:xfrm>
            <a:off x="838200" y="1036717"/>
            <a:ext cx="10515600" cy="992057"/>
          </a:xfrm>
        </p:spPr>
        <p:txBody>
          <a:bodyPr/>
          <a:lstStyle/>
          <a:p>
            <a:r>
              <a:rPr lang="en-US" dirty="0"/>
              <a:t>General Maxims</a:t>
            </a:r>
          </a:p>
        </p:txBody>
      </p:sp>
      <p:sp>
        <p:nvSpPr>
          <p:cNvPr id="4" name="Zástupný text 3">
            <a:extLst>
              <a:ext uri="{FF2B5EF4-FFF2-40B4-BE49-F238E27FC236}">
                <a16:creationId xmlns:a16="http://schemas.microsoft.com/office/drawing/2014/main" id="{BD2FEA7E-B1CB-8ABC-51FA-E2A6769A530F}"/>
              </a:ext>
            </a:extLst>
          </p:cNvPr>
          <p:cNvSpPr>
            <a:spLocks noGrp="1"/>
          </p:cNvSpPr>
          <p:nvPr>
            <p:ph sz="quarter" idx="13"/>
          </p:nvPr>
        </p:nvSpPr>
        <p:spPr>
          <a:xfrm>
            <a:off x="838200" y="2212429"/>
            <a:ext cx="10515600" cy="3964534"/>
          </a:xfrm>
        </p:spPr>
        <p:txBody>
          <a:bodyPr>
            <a:normAutofit/>
          </a:bodyPr>
          <a:lstStyle/>
          <a:p>
            <a:pPr algn="just"/>
            <a:endParaRPr lang="cs-CZ" i="1" dirty="0"/>
          </a:p>
          <a:p>
            <a:pPr algn="just"/>
            <a:r>
              <a:rPr lang="en-US" dirty="0"/>
              <a:t>► law is based on certain values</a:t>
            </a:r>
            <a:endParaRPr lang="cs-CZ" dirty="0"/>
          </a:p>
          <a:p>
            <a:pPr algn="just"/>
            <a:endParaRPr lang="cs-CZ" i="1" dirty="0"/>
          </a:p>
          <a:p>
            <a:pPr algn="just"/>
            <a:r>
              <a:rPr lang="en-US" dirty="0"/>
              <a:t>These values can nowadays be expressed through the conceptual framework of </a:t>
            </a:r>
            <a:r>
              <a:rPr lang="en-US" b="1" dirty="0"/>
              <a:t>the natural law doctrine</a:t>
            </a:r>
            <a:r>
              <a:rPr lang="en-US" dirty="0"/>
              <a:t>:</a:t>
            </a:r>
          </a:p>
          <a:p>
            <a:pPr algn="just"/>
            <a:endParaRPr lang="cs-CZ" dirty="0"/>
          </a:p>
          <a:p>
            <a:pPr algn="just"/>
            <a:r>
              <a:rPr lang="en-US" dirty="0"/>
              <a:t>= natural rights of man </a:t>
            </a:r>
            <a:r>
              <a:rPr lang="en-US" b="1" dirty="0">
                <a:solidFill>
                  <a:srgbClr val="FF0000"/>
                </a:solidFill>
              </a:rPr>
              <a:t>are a limit for the legislator </a:t>
            </a:r>
            <a:r>
              <a:rPr lang="en-US" dirty="0"/>
              <a:t>(and the statute created by him), not vice versa</a:t>
            </a:r>
          </a:p>
        </p:txBody>
      </p:sp>
    </p:spTree>
    <p:extLst>
      <p:ext uri="{BB962C8B-B14F-4D97-AF65-F5344CB8AC3E}">
        <p14:creationId xmlns:p14="http://schemas.microsoft.com/office/powerpoint/2010/main" val="940249258"/>
      </p:ext>
    </p:extLst>
  </p:cSld>
  <p:clrMapOvr>
    <a:masterClrMapping/>
  </p:clrMapOvr>
</p:sld>
</file>

<file path=ppt/theme/theme1.xml><?xml version="1.0" encoding="utf-8"?>
<a:theme xmlns:a="http://schemas.openxmlformats.org/drawingml/2006/main" name="Univerzita Karlova">
  <a:themeElements>
    <a:clrScheme name="Univerzita Karlova">
      <a:dk1>
        <a:sysClr val="windowText" lastClr="000000"/>
      </a:dk1>
      <a:lt1>
        <a:sysClr val="window" lastClr="FFFFFF"/>
      </a:lt1>
      <a:dk2>
        <a:srgbClr val="003657"/>
      </a:dk2>
      <a:lt2>
        <a:srgbClr val="9D9D9C"/>
      </a:lt2>
      <a:accent1>
        <a:srgbClr val="D22D40"/>
      </a:accent1>
      <a:accent2>
        <a:srgbClr val="003657"/>
      </a:accent2>
      <a:accent3>
        <a:srgbClr val="000000"/>
      </a:accent3>
      <a:accent4>
        <a:srgbClr val="9D9D9C"/>
      </a:accent4>
      <a:accent5>
        <a:srgbClr val="E16C79"/>
      </a:accent5>
      <a:accent6>
        <a:srgbClr val="9AAFBC"/>
      </a:accent6>
      <a:hlink>
        <a:srgbClr val="D22D40"/>
      </a:hlink>
      <a:folHlink>
        <a:srgbClr val="E16C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en-prezentace-sablona-2" id="{8F42ACA6-D9FF-3F4C-8719-50B9A5F2E729}" vid="{20574923-1C67-D34A-8936-989A490CEB8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51253AC9DDFFB4EB9FD6B3264826B5A" ma:contentTypeVersion="4" ma:contentTypeDescription="Vytvoří nový dokument" ma:contentTypeScope="" ma:versionID="82000d616822cde83e49a3d4967df78b">
  <xsd:schema xmlns:xsd="http://www.w3.org/2001/XMLSchema" xmlns:xs="http://www.w3.org/2001/XMLSchema" xmlns:p="http://schemas.microsoft.com/office/2006/metadata/properties" xmlns:ns2="62aff434-e629-4e63-96eb-3a617ac1c1ba" targetNamespace="http://schemas.microsoft.com/office/2006/metadata/properties" ma:root="true" ma:fieldsID="2fa3212aac6ddc9aa1f1aa9dd0d2c58e" ns2:_="">
    <xsd:import namespace="62aff434-e629-4e63-96eb-3a617ac1c1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ff434-e629-4e63-96eb-3a617ac1c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62D419-B660-4BFE-B80D-A4B13852A8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73A5D6B-700C-42BB-86C4-A32B7E87A693}">
  <ds:schemaRefs>
    <ds:schemaRef ds:uri="http://schemas.microsoft.com/sharepoint/v3/contenttype/forms"/>
  </ds:schemaRefs>
</ds:datastoreItem>
</file>

<file path=customXml/itemProps3.xml><?xml version="1.0" encoding="utf-8"?>
<ds:datastoreItem xmlns:ds="http://schemas.openxmlformats.org/officeDocument/2006/customXml" ds:itemID="{B0D56098-A2FA-4F68-A6A0-34FA301AA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ff434-e629-4e63-96eb-3a617ac1c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uk-EU_MSMT-en-prezentace-sablona</Template>
  <TotalTime>583</TotalTime>
  <Words>4604</Words>
  <Application>Microsoft Office PowerPoint</Application>
  <PresentationFormat>Širokoúhlá obrazovka</PresentationFormat>
  <Paragraphs>500</Paragraphs>
  <Slides>68</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68</vt:i4>
      </vt:variant>
    </vt:vector>
  </HeadingPairs>
  <TitlesOfParts>
    <vt:vector size="71" baseType="lpstr">
      <vt:lpstr>Arial</vt:lpstr>
      <vt:lpstr>Aptos</vt:lpstr>
      <vt:lpstr>Univerzita Karlova</vt:lpstr>
      <vt:lpstr>Prezentace aplikace PowerPoint</vt:lpstr>
      <vt:lpstr>Content</vt:lpstr>
      <vt:lpstr>Prezentace aplikace PowerPoint</vt:lpstr>
      <vt:lpstr>General Maxims</vt:lpstr>
      <vt:lpstr>General Maxims</vt:lpstr>
      <vt:lpstr>General Maxims</vt:lpstr>
      <vt:lpstr>General Maxims</vt:lpstr>
      <vt:lpstr>General Maxims</vt:lpstr>
      <vt:lpstr>General Maxims</vt:lpstr>
      <vt:lpstr>General Maxims</vt:lpstr>
      <vt:lpstr>General Maxims</vt:lpstr>
      <vt:lpstr>Prezentace aplikace PowerPoint</vt:lpstr>
      <vt:lpstr>Concept</vt:lpstr>
      <vt:lpstr>Concept</vt:lpstr>
      <vt:lpstr>Concept</vt:lpstr>
      <vt:lpstr>Concept</vt:lpstr>
      <vt:lpstr>Prezentace aplikace PowerPoint</vt:lpstr>
      <vt:lpstr>Legal Principle vs Legal Rule</vt:lpstr>
      <vt:lpstr>Legal Principle vs Legal Rule</vt:lpstr>
      <vt:lpstr>Legal Principle vs Legal Rule</vt:lpstr>
      <vt:lpstr>Legal Principle vs Legal Rule</vt:lpstr>
      <vt:lpstr>Prezentace aplikace PowerPoint</vt:lpstr>
      <vt:lpstr>Principle of Proportionality</vt:lpstr>
      <vt:lpstr>Principle of Proportionality</vt:lpstr>
      <vt:lpstr>Principle of Proportionality</vt:lpstr>
      <vt:lpstr>Principle of Proportionality</vt:lpstr>
      <vt:lpstr>Principle of Proportionality</vt:lpstr>
      <vt:lpstr>Principle of Proportionality</vt:lpstr>
      <vt:lpstr>Principle of Proportionality</vt:lpstr>
      <vt:lpstr>Prezentace aplikace PowerPoint</vt:lpstr>
      <vt:lpstr>Significance of Principles</vt:lpstr>
      <vt:lpstr>Significance of Principles</vt:lpstr>
      <vt:lpstr>Significance of Principles</vt:lpstr>
      <vt:lpstr>Significance of Principles</vt:lpstr>
      <vt:lpstr>Prezentace aplikace PowerPoint</vt:lpstr>
      <vt:lpstr>Classification of Principles</vt:lpstr>
      <vt:lpstr>Classification of Principles</vt:lpstr>
      <vt:lpstr>Prezentace aplikace PowerPoint</vt:lpstr>
      <vt:lpstr>Principle of Autonomy of Will</vt:lpstr>
      <vt:lpstr>Principle of Autonomy of Will</vt:lpstr>
      <vt:lpstr>Principle of Autonomy of Will</vt:lpstr>
      <vt:lpstr>Principle of Autonomy of Will</vt:lpstr>
      <vt:lpstr>Principle of Autonomy of Will</vt:lpstr>
      <vt:lpstr>Principle of Autonomy of Will</vt:lpstr>
      <vt:lpstr>Principle of Autonomy of Will</vt:lpstr>
      <vt:lpstr>Principle of Autonomy of Will</vt:lpstr>
      <vt:lpstr>Principle of Autonomy of Will</vt:lpstr>
      <vt:lpstr>Principle of Autonomy of Will</vt:lpstr>
      <vt:lpstr>Principle of Autonomy of Will</vt:lpstr>
      <vt:lpstr>Prezentace aplikace PowerPoint</vt:lpstr>
      <vt:lpstr>Principle of Equality</vt:lpstr>
      <vt:lpstr>Prezentace aplikace PowerPoint</vt:lpstr>
      <vt:lpstr>Principle of Protection of the Weaker Party</vt:lpstr>
      <vt:lpstr>Principle of Protection of the Weaker Party</vt:lpstr>
      <vt:lpstr>Prezentace aplikace PowerPoint</vt:lpstr>
      <vt:lpstr>Principle neminem laedere</vt:lpstr>
      <vt:lpstr>Principle neminem laedere</vt:lpstr>
      <vt:lpstr>Prezentace aplikace PowerPoint</vt:lpstr>
      <vt:lpstr>Principle of Prevention</vt:lpstr>
      <vt:lpstr>Prezentace aplikace PowerPoint</vt:lpstr>
      <vt:lpstr>Principle pacta sunt servanda</vt:lpstr>
      <vt:lpstr>Prezentace aplikace PowerPoint</vt:lpstr>
      <vt:lpstr>Protection of Good Faith</vt:lpstr>
      <vt:lpstr>Protection of Good Faith</vt:lpstr>
      <vt:lpstr>Prezentace aplikace PowerPoint</vt:lpstr>
      <vt:lpstr>Other Principles</vt:lpstr>
      <vt:lpstr>Other Principles</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Ilona Smotlachová</dc:creator>
  <cp:lastModifiedBy>User</cp:lastModifiedBy>
  <cp:revision>330</cp:revision>
  <cp:lastPrinted>2024-09-10T18:18:32Z</cp:lastPrinted>
  <dcterms:created xsi:type="dcterms:W3CDTF">2025-07-07T19:06:51Z</dcterms:created>
  <dcterms:modified xsi:type="dcterms:W3CDTF">2025-12-02T12:05:39Z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0x010100251253AC9DDFFB4EB9FD6B3264826B5A</vt:lpwstr>
  </property>
</Properties>
</file>