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9" r:id="rId3"/>
    <p:sldId id="310" r:id="rId4"/>
    <p:sldId id="257" r:id="rId5"/>
    <p:sldId id="258" r:id="rId6"/>
    <p:sldId id="311" r:id="rId7"/>
    <p:sldId id="320" r:id="rId8"/>
    <p:sldId id="279" r:id="rId9"/>
    <p:sldId id="312" r:id="rId10"/>
    <p:sldId id="322" r:id="rId11"/>
    <p:sldId id="313" r:id="rId12"/>
    <p:sldId id="314" r:id="rId13"/>
    <p:sldId id="326" r:id="rId14"/>
    <p:sldId id="315" r:id="rId15"/>
    <p:sldId id="316" r:id="rId16"/>
    <p:sldId id="323" r:id="rId17"/>
    <p:sldId id="324" r:id="rId18"/>
    <p:sldId id="318" r:id="rId19"/>
    <p:sldId id="31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331AE-6055-4A8C-B860-B54D7F10F42D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42E51-C94D-42B5-9597-C6048BA86D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527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35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4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9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75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4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3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9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40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19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8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53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A912-5C9F-4DDA-8029-FE9B18BC7B93}" type="datetimeFigureOut">
              <a:rPr lang="cs-CZ" smtClean="0"/>
              <a:t>09.11.2019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62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173062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Právní úprava ochrany půdy</a:t>
            </a:r>
            <a:br>
              <a:rPr lang="cs-CZ" dirty="0" smtClean="0"/>
            </a:br>
            <a:r>
              <a:rPr lang="cs-CZ" dirty="0" smtClean="0"/>
              <a:t>(zemědělského půdního fondu – ZPF)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2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Povinnosti při hospodaření</a:t>
            </a:r>
          </a:p>
          <a:p>
            <a:pPr marL="0" indent="0">
              <a:buNone/>
            </a:pPr>
            <a:endParaRPr lang="cs-CZ" sz="2300" b="1" dirty="0" smtClean="0"/>
          </a:p>
          <a:p>
            <a:pPr lvl="0">
              <a:buFont typeface="Wingdings" pitchFamily="2" charset="2"/>
              <a:buChar char="§"/>
            </a:pPr>
            <a:r>
              <a:rPr lang="cs-CZ" sz="2200" dirty="0"/>
              <a:t>n</a:t>
            </a:r>
            <a:r>
              <a:rPr lang="cs-CZ" sz="2200" dirty="0" smtClean="0"/>
              <a:t>epoškozovat okolní pozemky</a:t>
            </a:r>
          </a:p>
          <a:p>
            <a:pPr lvl="0">
              <a:buFont typeface="Wingdings" pitchFamily="2" charset="2"/>
              <a:buChar char="§"/>
            </a:pPr>
            <a:r>
              <a:rPr lang="cs-CZ" sz="2200" dirty="0"/>
              <a:t>p</a:t>
            </a:r>
            <a:r>
              <a:rPr lang="cs-CZ" sz="2200" dirty="0" smtClean="0"/>
              <a:t>ovinnosti plynoucí z územní ochrany vod (zejména hospodaření ve zranitelných oblastech)</a:t>
            </a:r>
            <a:endParaRPr lang="cs-CZ" sz="18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d</a:t>
            </a:r>
            <a:r>
              <a:rPr lang="cs-CZ" altLang="cs-CZ" sz="2200" dirty="0" smtClean="0"/>
              <a:t>održovat </a:t>
            </a:r>
            <a:r>
              <a:rPr lang="cs-CZ" altLang="cs-CZ" sz="2200" dirty="0"/>
              <a:t>zákazy plynoucí ze zákona o ochraně ZPF (neohrožovat půdu erozi, nepoškozovat její vlastnosti, nevnášet škodlivé </a:t>
            </a:r>
            <a:r>
              <a:rPr lang="cs-CZ" altLang="cs-CZ" sz="2200" dirty="0" smtClean="0"/>
              <a:t>látky, …)</a:t>
            </a:r>
            <a:endParaRPr lang="cs-CZ" altLang="cs-CZ" sz="2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 smtClean="0"/>
              <a:t>povinnost </a:t>
            </a:r>
            <a:r>
              <a:rPr lang="cs-CZ" altLang="cs-CZ" sz="2200" dirty="0"/>
              <a:t>užívat nebo udržovat půdu v souladu s charakteristikou druhu pozemku (s jejím druhovým určením</a:t>
            </a:r>
            <a:r>
              <a:rPr lang="cs-CZ" altLang="cs-CZ" sz="2200" dirty="0" smtClean="0"/>
              <a:t>)!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p</a:t>
            </a:r>
            <a:r>
              <a:rPr lang="cs-CZ" altLang="cs-CZ" sz="2000" dirty="0" smtClean="0"/>
              <a:t>ři </a:t>
            </a:r>
            <a:r>
              <a:rPr lang="cs-CZ" altLang="cs-CZ" sz="2000" dirty="0"/>
              <a:t>porušení zákazů (§ 3) možnost uložit opatření k nápravě</a:t>
            </a:r>
            <a:endParaRPr lang="cs-CZ" altLang="cs-CZ" sz="20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cs-CZ" altLang="cs-CZ" sz="22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200" b="1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2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87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Ochrana kvality půdy</a:t>
            </a:r>
          </a:p>
          <a:p>
            <a:pPr marL="0" indent="0">
              <a:buNone/>
            </a:pPr>
            <a:endParaRPr lang="cs-CZ" sz="2300" b="1" dirty="0" smtClean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k</a:t>
            </a:r>
            <a:r>
              <a:rPr lang="cs-CZ" sz="2200" dirty="0" smtClean="0"/>
              <a:t>ategorizace půdy do 5 tříd </a:t>
            </a:r>
            <a:r>
              <a:rPr lang="cs-CZ" altLang="cs-CZ" sz="1800" dirty="0"/>
              <a:t>§ </a:t>
            </a:r>
            <a:r>
              <a:rPr lang="cs-CZ" altLang="cs-CZ" sz="1800" dirty="0" smtClean="0"/>
              <a:t>3 odst. 5</a:t>
            </a:r>
            <a:endParaRPr lang="cs-CZ" sz="1800" dirty="0" smtClean="0"/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1. a 2. třídu v zásadě nelze vyjímat ze ZPF </a:t>
            </a:r>
            <a:r>
              <a:rPr lang="cs-CZ" altLang="cs-CZ" sz="1600" dirty="0"/>
              <a:t>§ </a:t>
            </a:r>
            <a:r>
              <a:rPr lang="cs-CZ" altLang="cs-CZ" sz="1600" dirty="0" smtClean="0"/>
              <a:t>4 odst. 3</a:t>
            </a:r>
            <a:endParaRPr lang="cs-CZ" sz="1600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1. a 2. třída nemůže být využívána jako plantáž dřevin </a:t>
            </a:r>
            <a:r>
              <a:rPr lang="cs-CZ" altLang="cs-CZ" sz="1400" dirty="0"/>
              <a:t>§ 3 odst. </a:t>
            </a:r>
            <a:r>
              <a:rPr lang="cs-CZ" altLang="cs-CZ" sz="1400" dirty="0" smtClean="0"/>
              <a:t>5 </a:t>
            </a:r>
            <a:endParaRPr lang="cs-CZ" sz="1400" dirty="0"/>
          </a:p>
          <a:p>
            <a:pPr lvl="0">
              <a:buFont typeface="Wingdings" pitchFamily="2" charset="2"/>
              <a:buChar char="§"/>
            </a:pPr>
            <a:endParaRPr lang="cs-CZ" sz="2000" dirty="0" smtClean="0"/>
          </a:p>
          <a:p>
            <a:pPr marL="0" indent="0">
              <a:buNone/>
            </a:pPr>
            <a:endParaRPr lang="cs-CZ" sz="2300" b="1" dirty="0" smtClean="0"/>
          </a:p>
          <a:p>
            <a:pPr>
              <a:buFont typeface="Wingdings" pitchFamily="2" charset="2"/>
              <a:buChar char="§"/>
            </a:pPr>
            <a:r>
              <a:rPr lang="cs-CZ" sz="2200" b="1" i="1" dirty="0"/>
              <a:t>„Zemědělskou půdu I. a II. třídy ochrany lze odejmout pouze v případech, kdy jiný veřejný zájem výrazně převažuje nad veřejným zájmem ochrany zemědělského půdního fondu</a:t>
            </a:r>
            <a:r>
              <a:rPr lang="cs-CZ" sz="2200" b="1" i="1" dirty="0" smtClean="0"/>
              <a:t>.“ </a:t>
            </a:r>
            <a:r>
              <a:rPr lang="cs-CZ" altLang="cs-CZ" sz="1800" dirty="0" smtClean="0"/>
              <a:t>§4 odst.3</a:t>
            </a:r>
            <a:endParaRPr lang="cs-CZ" sz="1800" b="1" i="1" dirty="0" smtClean="0"/>
          </a:p>
          <a:p>
            <a:pPr>
              <a:buFont typeface="Wingdings" pitchFamily="2" charset="2"/>
              <a:buChar char="§"/>
            </a:pPr>
            <a:r>
              <a:rPr lang="cs-CZ" sz="1800" i="1" dirty="0" smtClean="0"/>
              <a:t>+ kdyby to bylo uvedeno v </a:t>
            </a:r>
            <a:r>
              <a:rPr lang="cs-CZ" sz="1800" i="1" dirty="0" err="1" smtClean="0"/>
              <a:t>úpd</a:t>
            </a:r>
            <a:r>
              <a:rPr lang="cs-CZ" sz="1800" i="1" dirty="0" smtClean="0"/>
              <a:t> </a:t>
            </a:r>
            <a:r>
              <a:rPr lang="cs-CZ" altLang="cs-CZ" sz="1800" i="1" dirty="0"/>
              <a:t>§ 4 odst. </a:t>
            </a:r>
            <a:r>
              <a:rPr lang="cs-CZ" altLang="cs-CZ" sz="1800" i="1" dirty="0" smtClean="0"/>
              <a:t>3 </a:t>
            </a:r>
            <a:r>
              <a:rPr lang="cs-CZ" altLang="cs-CZ" sz="1600" i="1" dirty="0" smtClean="0"/>
              <a:t>(podstata: veřejný zájem posouzen už v </a:t>
            </a:r>
            <a:r>
              <a:rPr lang="cs-CZ" altLang="cs-CZ" sz="1600" i="1" dirty="0" err="1" smtClean="0"/>
              <a:t>úpd</a:t>
            </a:r>
            <a:r>
              <a:rPr lang="cs-CZ" altLang="cs-CZ" sz="1600" i="1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cs-CZ" sz="1600" i="1" dirty="0" smtClean="0"/>
              <a:t>+ </a:t>
            </a:r>
            <a:r>
              <a:rPr lang="cs-CZ" altLang="cs-CZ" sz="1600" i="1" dirty="0"/>
              <a:t>§ </a:t>
            </a:r>
            <a:r>
              <a:rPr lang="cs-CZ" altLang="cs-CZ" sz="1600" i="1" dirty="0" smtClean="0"/>
              <a:t>9 </a:t>
            </a:r>
            <a:r>
              <a:rPr lang="cs-CZ" altLang="cs-CZ" sz="1600" i="1" dirty="0"/>
              <a:t>odst. </a:t>
            </a:r>
            <a:r>
              <a:rPr lang="cs-CZ" altLang="cs-CZ" sz="1600" i="1" dirty="0" smtClean="0"/>
              <a:t>5 vylučuje použití </a:t>
            </a:r>
            <a:r>
              <a:rPr lang="cs-CZ" altLang="cs-CZ" sz="1600" i="1" dirty="0"/>
              <a:t>§ </a:t>
            </a:r>
            <a:r>
              <a:rPr lang="cs-CZ" altLang="cs-CZ" sz="1600" i="1" dirty="0" smtClean="0"/>
              <a:t>4 odst. 3</a:t>
            </a:r>
            <a:endParaRPr lang="cs-CZ" sz="1600" i="1" dirty="0"/>
          </a:p>
          <a:p>
            <a:pPr>
              <a:buFont typeface="Wingdings" pitchFamily="2" charset="2"/>
              <a:buChar char="§"/>
            </a:pPr>
            <a:endParaRPr lang="cs-CZ" sz="1600" dirty="0"/>
          </a:p>
          <a:p>
            <a:pPr>
              <a:buFont typeface="Wingdings" pitchFamily="2" charset="2"/>
              <a:buChar char="§"/>
            </a:pPr>
            <a:endParaRPr lang="cs-CZ" sz="1600" i="1" dirty="0"/>
          </a:p>
          <a:p>
            <a:pPr>
              <a:buFont typeface="Wingdings" pitchFamily="2" charset="2"/>
              <a:buChar char="§"/>
            </a:pPr>
            <a:endParaRPr lang="cs-CZ" sz="1800" i="1" dirty="0"/>
          </a:p>
          <a:p>
            <a:pPr marL="0" indent="0">
              <a:buNone/>
            </a:pPr>
            <a:endParaRPr lang="cs-CZ" sz="24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4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300" b="1" dirty="0" smtClean="0"/>
              <a:t>Ochrana kvantity (rozlohy) půdy </a:t>
            </a:r>
            <a:r>
              <a:rPr lang="cs-CZ" altLang="cs-CZ" sz="2400" dirty="0"/>
              <a:t>§ </a:t>
            </a:r>
            <a:r>
              <a:rPr lang="cs-CZ" altLang="cs-CZ" sz="2400" dirty="0" smtClean="0"/>
              <a:t>4</a:t>
            </a:r>
            <a:endParaRPr lang="cs-CZ" sz="2300" b="1" dirty="0" smtClean="0"/>
          </a:p>
          <a:p>
            <a:pPr marL="0" indent="0">
              <a:buNone/>
            </a:pPr>
            <a:endParaRPr lang="cs-CZ" sz="2300" b="1" dirty="0" smtClean="0"/>
          </a:p>
          <a:p>
            <a:pPr lvl="0">
              <a:buFont typeface="Wingdings" pitchFamily="2" charset="2"/>
              <a:buChar char="§"/>
            </a:pPr>
            <a:r>
              <a:rPr lang="cs-CZ" sz="2200" dirty="0"/>
              <a:t>zákaz užívat zemědělskou půdu k nezemědělským účelům </a:t>
            </a:r>
            <a:endParaRPr lang="cs-CZ" sz="2200" dirty="0" smtClean="0"/>
          </a:p>
          <a:p>
            <a:pPr lvl="0">
              <a:buFont typeface="Wingdings" pitchFamily="2" charset="2"/>
              <a:buChar char="§"/>
            </a:pPr>
            <a:r>
              <a:rPr lang="cs-CZ" sz="2000" dirty="0" smtClean="0"/>
              <a:t>pro </a:t>
            </a:r>
            <a:r>
              <a:rPr lang="cs-CZ" sz="2000" dirty="0"/>
              <a:t>nezemědělské účely využívat </a:t>
            </a:r>
            <a:r>
              <a:rPr lang="cs-CZ" sz="2000" u="sng" dirty="0"/>
              <a:t>nezemědělskou</a:t>
            </a:r>
            <a:r>
              <a:rPr lang="cs-CZ" sz="2000" dirty="0"/>
              <a:t> </a:t>
            </a:r>
            <a:r>
              <a:rPr lang="cs-CZ" sz="2000" dirty="0" smtClean="0"/>
              <a:t>půdu</a:t>
            </a:r>
          </a:p>
          <a:p>
            <a:pPr lvl="0">
              <a:buFont typeface="Wingdings" pitchFamily="2" charset="2"/>
              <a:buChar char="§"/>
            </a:pPr>
            <a:r>
              <a:rPr lang="cs-CZ" sz="2000" dirty="0"/>
              <a:t>v</a:t>
            </a:r>
            <a:r>
              <a:rPr lang="cs-CZ" sz="2000" dirty="0" smtClean="0"/>
              <a:t>ynětí: trvalé/ dočasné (rekultivace)</a:t>
            </a:r>
          </a:p>
          <a:p>
            <a:pPr lvl="0">
              <a:buFont typeface="Wingdings" pitchFamily="2" charset="2"/>
              <a:buChar char="§"/>
            </a:pPr>
            <a:endParaRPr lang="cs-CZ" sz="2000" dirty="0"/>
          </a:p>
          <a:p>
            <a:pPr>
              <a:buFont typeface="Wingdings" pitchFamily="2" charset="2"/>
              <a:buChar char="§"/>
            </a:pPr>
            <a:r>
              <a:rPr lang="cs-CZ" sz="2000" i="1" dirty="0"/>
              <a:t>„Pro </a:t>
            </a:r>
            <a:r>
              <a:rPr lang="cs-CZ" sz="2000" i="1" u="sng" dirty="0"/>
              <a:t>nezemědělské účely je nutno použít především nezemědělskou půdu, nezastavěné a nedostatečně využité pozemky v zastavěném území </a:t>
            </a:r>
            <a:r>
              <a:rPr lang="cs-CZ" sz="2000" i="1" dirty="0"/>
              <a:t>nebo na nezastavěných plochách stavebních pozemků staveb mimo tato území, </a:t>
            </a:r>
            <a:r>
              <a:rPr lang="cs-CZ" sz="2000" i="1" u="sng" dirty="0"/>
              <a:t>stavební proluky a plochy získané zbořením přežilých budov a zařízení</a:t>
            </a:r>
            <a:r>
              <a:rPr lang="cs-CZ" sz="2000" i="1" dirty="0"/>
              <a:t>. Musí-li v </a:t>
            </a:r>
            <a:r>
              <a:rPr lang="cs-CZ" sz="2000" b="1" i="1" dirty="0"/>
              <a:t>nezbytném případě</a:t>
            </a:r>
            <a:r>
              <a:rPr lang="cs-CZ" sz="2000" i="1" dirty="0"/>
              <a:t> dojít k odnětí zemědělské půdy ze zemědělského půdního fondu, je nutno především</a:t>
            </a:r>
            <a:r>
              <a:rPr lang="cs-CZ" sz="2000" i="1" dirty="0" smtClean="0"/>
              <a:t>…“ </a:t>
            </a:r>
            <a:r>
              <a:rPr lang="cs-CZ" altLang="cs-CZ" sz="1800" dirty="0" smtClean="0"/>
              <a:t>§ 4 odst. 1</a:t>
            </a:r>
            <a:endParaRPr lang="cs-CZ" sz="1800" i="1" dirty="0" smtClean="0"/>
          </a:p>
          <a:p>
            <a:pPr>
              <a:buFont typeface="Wingdings" pitchFamily="2" charset="2"/>
              <a:buChar char="§"/>
            </a:pPr>
            <a:endParaRPr lang="cs-CZ" sz="2000" i="1" dirty="0"/>
          </a:p>
          <a:p>
            <a:pPr>
              <a:buFont typeface="Wingdings" pitchFamily="2" charset="2"/>
              <a:buChar char="§"/>
            </a:pPr>
            <a:r>
              <a:rPr lang="cs-CZ" sz="1800" i="1" dirty="0"/>
              <a:t>„Za </a:t>
            </a:r>
            <a:r>
              <a:rPr lang="cs-CZ" sz="1800" b="1" i="1" dirty="0"/>
              <a:t>nezbytný případ </a:t>
            </a:r>
            <a:r>
              <a:rPr lang="cs-CZ" sz="1800" i="1" dirty="0"/>
              <a:t>se považuje </a:t>
            </a:r>
            <a:r>
              <a:rPr lang="cs-CZ" sz="1800" b="1" i="1" dirty="0"/>
              <a:t>zejména neexistence ploch uvedených </a:t>
            </a:r>
            <a:r>
              <a:rPr lang="cs-CZ" sz="1800" i="1" dirty="0"/>
              <a:t>v odstavci 1 </a:t>
            </a:r>
            <a:r>
              <a:rPr lang="cs-CZ" sz="1800" b="1" i="1" dirty="0"/>
              <a:t>na území obce</a:t>
            </a:r>
            <a:r>
              <a:rPr lang="cs-CZ" sz="1800" i="1" dirty="0"/>
              <a:t>, na kterém má být záměr, který se dotýká zemědělského půdního fondu (dále jen „záměr“), realizován, popřípadě na území dvou nebo více obcí, jedná-li se o záměr, který přesahuje území obce, nebo veřejně prospěšnou stavbu anebo veřejně prospěšné opatření</a:t>
            </a:r>
            <a:r>
              <a:rPr lang="cs-CZ" sz="1800" i="1" dirty="0" smtClean="0"/>
              <a:t>.“ </a:t>
            </a:r>
            <a:r>
              <a:rPr lang="cs-CZ" altLang="cs-CZ" sz="1800" dirty="0" smtClean="0"/>
              <a:t>§ </a:t>
            </a:r>
            <a:r>
              <a:rPr lang="cs-CZ" altLang="cs-CZ" sz="1800" dirty="0"/>
              <a:t>4 odst. </a:t>
            </a:r>
            <a:r>
              <a:rPr lang="cs-CZ" altLang="cs-CZ" sz="1800" dirty="0" smtClean="0"/>
              <a:t>2</a:t>
            </a:r>
            <a:endParaRPr lang="cs-CZ" sz="1800" i="1" dirty="0"/>
          </a:p>
          <a:p>
            <a:pPr>
              <a:buFont typeface="Wingdings" pitchFamily="2" charset="2"/>
              <a:buChar char="§"/>
            </a:pPr>
            <a:endParaRPr lang="cs-CZ" sz="1800" i="1" dirty="0"/>
          </a:p>
          <a:p>
            <a:pPr>
              <a:buFont typeface="Wingdings" pitchFamily="2" charset="2"/>
              <a:buChar char="§"/>
            </a:pPr>
            <a:endParaRPr lang="cs-CZ" sz="2000" i="1" dirty="0"/>
          </a:p>
          <a:p>
            <a:pPr lvl="0">
              <a:buFont typeface="Wingdings" pitchFamily="2" charset="2"/>
              <a:buChar char="§"/>
            </a:pPr>
            <a:endParaRPr lang="cs-CZ" sz="1600" dirty="0" smtClean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u="sng" dirty="0" smtClean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4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10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Ochrana kvantity (rozlohy) půdy</a:t>
            </a:r>
          </a:p>
          <a:p>
            <a:pPr marL="0" indent="0">
              <a:buNone/>
            </a:pPr>
            <a:endParaRPr lang="cs-CZ" sz="2300" b="1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Zákaz vyjímat zemědělskou půdu I. a II. třídy ochrany – pouze v případě jiného výrazně převažujícího veřejného zájmu. Zákaz neplatí: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pokud je plocha řešena v ÚPD (v případech, kdy již byl poměřen v předchozím procesu územního plánování. Nepoměřuje se za podmínky, že plochy zůstávají ve stejném funkčním zařazení. 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altLang="cs-CZ" sz="2000" dirty="0" smtClean="0"/>
              <a:t>při </a:t>
            </a:r>
            <a:r>
              <a:rPr lang="cs-CZ" altLang="cs-CZ" sz="2000" dirty="0"/>
              <a:t>rozhodování o záměru vybraných záměrech (§ 9 odst. 5)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  </a:t>
            </a:r>
            <a:r>
              <a:rPr lang="cs-CZ" altLang="cs-CZ" sz="2000" dirty="0" smtClean="0"/>
              <a:t>relativizuje ochranu </a:t>
            </a:r>
            <a:r>
              <a:rPr lang="cs-CZ" altLang="cs-CZ" sz="2000" dirty="0"/>
              <a:t>půdy nejvyšší kvality </a:t>
            </a:r>
          </a:p>
          <a:p>
            <a:pPr>
              <a:buFont typeface="Wingdings" pitchFamily="2" charset="2"/>
              <a:buChar char="§"/>
            </a:pPr>
            <a:endParaRPr lang="cs-CZ" sz="2000" i="1" dirty="0"/>
          </a:p>
          <a:p>
            <a:pPr lvl="0">
              <a:buFont typeface="Wingdings" pitchFamily="2" charset="2"/>
              <a:buChar char="§"/>
            </a:pPr>
            <a:endParaRPr lang="cs-CZ" sz="1600" dirty="0" smtClean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u="sng" dirty="0" smtClean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4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46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579296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Ochrana kvantity (rozlohy) půdy</a:t>
            </a:r>
          </a:p>
          <a:p>
            <a:pPr marL="457200" lvl="1" indent="0">
              <a:buNone/>
            </a:pPr>
            <a:endParaRPr lang="cs-CZ" sz="2200" dirty="0" smtClean="0"/>
          </a:p>
          <a:p>
            <a:pPr lvl="0">
              <a:buFont typeface="Wingdings" pitchFamily="2" charset="2"/>
              <a:buChar char="§"/>
            </a:pPr>
            <a:r>
              <a:rPr lang="cs-CZ" sz="2200" dirty="0" smtClean="0"/>
              <a:t>vynětí půdy ze ZPF je podmíněno </a:t>
            </a:r>
            <a:r>
              <a:rPr lang="cs-CZ" sz="2200" b="1" dirty="0" smtClean="0"/>
              <a:t>souhlasem </a:t>
            </a:r>
            <a:r>
              <a:rPr lang="cs-CZ" altLang="cs-CZ" sz="2400" dirty="0"/>
              <a:t>§ 9</a:t>
            </a:r>
            <a:endParaRPr lang="cs-CZ" sz="2200" b="1" dirty="0" smtClean="0"/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navazuje-li další řízení: </a:t>
            </a:r>
            <a:r>
              <a:rPr lang="cs-CZ" sz="2000" u="sng" dirty="0" smtClean="0"/>
              <a:t>závazné stanovisko</a:t>
            </a:r>
            <a:r>
              <a:rPr lang="cs-CZ" sz="1400" dirty="0" smtClean="0"/>
              <a:t> </a:t>
            </a:r>
            <a:r>
              <a:rPr lang="cs-CZ" altLang="cs-CZ" sz="1400" dirty="0"/>
              <a:t>§ </a:t>
            </a:r>
            <a:r>
              <a:rPr lang="cs-CZ" altLang="cs-CZ" sz="1400" dirty="0" smtClean="0"/>
              <a:t>21, </a:t>
            </a:r>
            <a:r>
              <a:rPr lang="cs-CZ" altLang="cs-CZ" sz="1400" dirty="0"/>
              <a:t>§ </a:t>
            </a:r>
            <a:r>
              <a:rPr lang="cs-CZ" altLang="cs-CZ" sz="1400" dirty="0" smtClean="0"/>
              <a:t>10 </a:t>
            </a:r>
            <a:r>
              <a:rPr lang="cs-CZ" altLang="cs-CZ" sz="1400" dirty="0"/>
              <a:t>odst. 1</a:t>
            </a:r>
            <a:endParaRPr lang="cs-CZ" sz="1400" dirty="0" smtClean="0"/>
          </a:p>
          <a:p>
            <a:pPr lvl="1">
              <a:buFont typeface="Wingdings" pitchFamily="2" charset="2"/>
              <a:buChar char="§"/>
            </a:pPr>
            <a:r>
              <a:rPr lang="cs-CZ" sz="2000" dirty="0" smtClean="0"/>
              <a:t>nenavazuje-li: správní </a:t>
            </a:r>
            <a:r>
              <a:rPr lang="cs-CZ" sz="2000" u="sng" dirty="0" smtClean="0"/>
              <a:t>rozhodnutí</a:t>
            </a:r>
            <a:r>
              <a:rPr lang="cs-CZ" sz="2000" dirty="0" smtClean="0"/>
              <a:t> </a:t>
            </a:r>
            <a:r>
              <a:rPr lang="cs-CZ" altLang="cs-CZ" sz="1400" dirty="0"/>
              <a:t>§ </a:t>
            </a:r>
            <a:r>
              <a:rPr lang="cs-CZ" altLang="cs-CZ" sz="1400" dirty="0" smtClean="0"/>
              <a:t>21</a:t>
            </a:r>
            <a:endParaRPr lang="cs-CZ" sz="1400" u="sng" dirty="0" smtClean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obsah: vymezení pozemku, podmínky zajištění ochrany ZPF, </a:t>
            </a:r>
            <a:r>
              <a:rPr lang="cs-CZ" sz="2000" u="sng" dirty="0"/>
              <a:t>orientačně odvody,</a:t>
            </a:r>
            <a:r>
              <a:rPr lang="cs-CZ" sz="2000" dirty="0"/>
              <a:t> u dočasného vynětí </a:t>
            </a:r>
            <a:r>
              <a:rPr lang="cs-CZ" sz="2000" u="sng" dirty="0"/>
              <a:t>plán </a:t>
            </a:r>
            <a:r>
              <a:rPr lang="cs-CZ" sz="2000" u="sng" dirty="0" smtClean="0"/>
              <a:t>rekultivace</a:t>
            </a:r>
            <a:r>
              <a:rPr lang="cs-CZ" sz="2000" dirty="0" smtClean="0"/>
              <a:t> u dočasného vynětí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v</a:t>
            </a:r>
            <a:r>
              <a:rPr lang="cs-CZ" sz="2000" dirty="0" smtClean="0"/>
              <a:t>ydává se ke konkrétnímu </a:t>
            </a:r>
            <a:r>
              <a:rPr lang="cs-CZ" sz="2000" b="1" dirty="0" smtClean="0"/>
              <a:t>účelu </a:t>
            </a:r>
            <a:r>
              <a:rPr lang="cs-CZ" sz="2000" dirty="0" smtClean="0"/>
              <a:t>– musí být vymezen v žádosti! </a:t>
            </a:r>
            <a:r>
              <a:rPr lang="cs-CZ" altLang="cs-CZ" sz="1600" dirty="0"/>
              <a:t>§ 9 odst. </a:t>
            </a:r>
            <a:r>
              <a:rPr lang="cs-CZ" altLang="cs-CZ" sz="1600" dirty="0" smtClean="0"/>
              <a:t>6</a:t>
            </a:r>
          </a:p>
          <a:p>
            <a:pPr lvl="1">
              <a:buFont typeface="Wingdings" pitchFamily="2" charset="2"/>
              <a:buChar char="§"/>
            </a:pPr>
            <a:r>
              <a:rPr lang="cs-CZ" sz="1600" dirty="0"/>
              <a:t>p</a:t>
            </a:r>
            <a:r>
              <a:rPr lang="cs-CZ" sz="1600" dirty="0" smtClean="0"/>
              <a:t>latnost souhlasu: 3 roky, nestal-li se podkladem pro navazující řízení </a:t>
            </a:r>
            <a:r>
              <a:rPr lang="cs-CZ" altLang="cs-CZ" sz="1600" dirty="0" smtClean="0"/>
              <a:t>§ 10 odst. 3</a:t>
            </a:r>
          </a:p>
          <a:p>
            <a:pPr lvl="1">
              <a:buFont typeface="Wingdings" pitchFamily="2" charset="2"/>
              <a:buChar char="§"/>
            </a:pPr>
            <a:r>
              <a:rPr lang="cs-CZ" sz="1600" dirty="0"/>
              <a:t>o</a:t>
            </a:r>
            <a:r>
              <a:rPr lang="cs-CZ" sz="1600" dirty="0" smtClean="0"/>
              <a:t>tázka účinnosti souhlasu, otázka okamžiku faktického odnětí 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v</a:t>
            </a:r>
            <a:r>
              <a:rPr lang="cs-CZ" sz="2000" dirty="0" smtClean="0"/>
              <a:t> některých případech není souhlas třeba: </a:t>
            </a:r>
            <a:r>
              <a:rPr lang="cs-CZ" altLang="cs-CZ" sz="1600" dirty="0"/>
              <a:t>§ </a:t>
            </a:r>
            <a:r>
              <a:rPr lang="cs-CZ" altLang="cs-CZ" sz="1600" dirty="0" smtClean="0"/>
              <a:t>9 odst. 2</a:t>
            </a:r>
            <a:endParaRPr lang="cs-CZ" sz="1600" dirty="0" smtClean="0"/>
          </a:p>
          <a:p>
            <a:pPr lvl="2">
              <a:buFont typeface="Wingdings" pitchFamily="2" charset="2"/>
              <a:buChar char="§"/>
            </a:pPr>
            <a:r>
              <a:rPr lang="cs-CZ" sz="1600" dirty="0"/>
              <a:t>zastavěné území – drobné </a:t>
            </a:r>
            <a:r>
              <a:rPr lang="cs-CZ" sz="1600" dirty="0" smtClean="0"/>
              <a:t>stavby</a:t>
            </a:r>
            <a:endParaRPr lang="cs-CZ" sz="1600" dirty="0"/>
          </a:p>
          <a:p>
            <a:pPr lvl="2">
              <a:buFont typeface="Wingdings" pitchFamily="2" charset="2"/>
              <a:buChar char="§"/>
            </a:pPr>
            <a:r>
              <a:rPr lang="cs-CZ" sz="1600" dirty="0"/>
              <a:t>u</a:t>
            </a:r>
            <a:r>
              <a:rPr lang="cs-CZ" sz="1600" dirty="0" smtClean="0"/>
              <a:t>mísťování některých vybraných zařízení, …</a:t>
            </a:r>
            <a:endParaRPr lang="cs-CZ" sz="1600" dirty="0"/>
          </a:p>
          <a:p>
            <a:pPr lvl="2">
              <a:buFont typeface="Wingdings" pitchFamily="2" charset="2"/>
              <a:buChar char="§"/>
            </a:pPr>
            <a:r>
              <a:rPr lang="cs-CZ" sz="1600" dirty="0"/>
              <a:t>doba kratší než 1 </a:t>
            </a:r>
            <a:r>
              <a:rPr lang="cs-CZ" sz="1600" dirty="0" smtClean="0"/>
              <a:t>rok</a:t>
            </a:r>
            <a:endParaRPr lang="cs-CZ" sz="1600" dirty="0"/>
          </a:p>
          <a:p>
            <a:pPr lvl="2">
              <a:buFont typeface="Wingdings" pitchFamily="2" charset="2"/>
              <a:buChar char="§"/>
            </a:pPr>
            <a:endParaRPr lang="cs-CZ" sz="1600" dirty="0" smtClean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u="sng" dirty="0" smtClean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4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1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Ochrana kvantity (rozlohy) půdy</a:t>
            </a:r>
          </a:p>
          <a:p>
            <a:pPr marL="457200" lvl="1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zásady: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přednostně vyjímat méně kvalitní půdu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co nejméně zatěžovat stávající zemědělskou půdu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po skončení činnosti vrátit pozemek do původního stavu (rekultivace pozemku, pokud je to možné)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minimálně narušovat organizaci ZPF, hydrogeologické poměry a ztěžovat jeho obhospodařování (liniové stavby)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zákaz ohrožovat půdu erozí nad překračováním přípustné míry jejího erozního ohrožení </a:t>
            </a:r>
          </a:p>
          <a:p>
            <a:pPr lvl="2">
              <a:buFont typeface="Wingdings" pitchFamily="2" charset="2"/>
              <a:buChar char="§"/>
            </a:pPr>
            <a:endParaRPr lang="cs-CZ" sz="1600" dirty="0" smtClean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u="sng" dirty="0" smtClean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4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80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Ochrana </a:t>
            </a:r>
            <a:r>
              <a:rPr lang="cs-CZ" sz="2300" b="1" dirty="0" err="1" smtClean="0"/>
              <a:t>zpf</a:t>
            </a:r>
            <a:r>
              <a:rPr lang="cs-CZ" sz="2300" b="1" dirty="0" smtClean="0"/>
              <a:t> při činnostech</a:t>
            </a:r>
            <a:endParaRPr lang="cs-CZ" sz="2300" b="1" dirty="0"/>
          </a:p>
          <a:p>
            <a:pPr marL="0" indent="0">
              <a:buNone/>
            </a:pPr>
            <a:endParaRPr lang="cs-CZ" sz="2000" b="1" u="sng" dirty="0" smtClean="0"/>
          </a:p>
          <a:p>
            <a:pPr>
              <a:buFont typeface="Wingdings" pitchFamily="2" charset="2"/>
              <a:buChar char="§"/>
            </a:pPr>
            <a:r>
              <a:rPr lang="cs-CZ" sz="2000" u="sng" dirty="0" smtClean="0"/>
              <a:t>při </a:t>
            </a:r>
            <a:r>
              <a:rPr lang="cs-CZ" sz="2000" u="sng" dirty="0"/>
              <a:t>stavební, těžební a průmyslové činnosti, terénních úpravách a při geologickém a hydrogeologickém </a:t>
            </a:r>
            <a:r>
              <a:rPr lang="cs-CZ" sz="2000" u="sng" dirty="0" smtClean="0"/>
              <a:t>průzkumu </a:t>
            </a:r>
            <a:r>
              <a:rPr lang="cs-CZ" altLang="cs-CZ" sz="2000" dirty="0"/>
              <a:t>§ </a:t>
            </a:r>
            <a:r>
              <a:rPr lang="cs-CZ" altLang="cs-CZ" sz="2000" dirty="0" smtClean="0"/>
              <a:t>8</a:t>
            </a:r>
            <a:endParaRPr lang="cs-CZ" sz="2000" dirty="0"/>
          </a:p>
          <a:p>
            <a:pPr marL="0" indent="0">
              <a:buNone/>
            </a:pPr>
            <a:endParaRPr lang="cs-CZ" sz="2000" u="sng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000" b="1" dirty="0"/>
              <a:t>skrývka</a:t>
            </a:r>
            <a:r>
              <a:rPr lang="cs-CZ" altLang="cs-CZ" sz="2000" dirty="0"/>
              <a:t> svrchní půdy (hospodárné využití nebo uskladnění za účelem rekultivace</a:t>
            </a:r>
            <a:r>
              <a:rPr lang="cs-CZ" altLang="cs-CZ" sz="2000" dirty="0" smtClean="0"/>
              <a:t>), </a:t>
            </a:r>
            <a:r>
              <a:rPr lang="cs-CZ" altLang="cs-CZ" sz="1600" dirty="0" smtClean="0"/>
              <a:t>možná výjimka v odůvodněných případech</a:t>
            </a:r>
            <a:endParaRPr lang="cs-CZ" altLang="cs-CZ" sz="1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rekultivace pozemků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opatření k zabránění úniku látek poškozujících půdy</a:t>
            </a:r>
          </a:p>
          <a:p>
            <a:endParaRPr lang="cs-CZ" dirty="0"/>
          </a:p>
          <a:p>
            <a:pPr marL="0" indent="0">
              <a:buNone/>
            </a:pPr>
            <a:endParaRPr lang="cs-CZ" sz="1600" dirty="0" smtClean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u="sng" dirty="0" smtClean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4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0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Ochrana </a:t>
            </a:r>
            <a:r>
              <a:rPr lang="cs-CZ" sz="2300" b="1" dirty="0" err="1" smtClean="0"/>
              <a:t>zpf</a:t>
            </a:r>
            <a:r>
              <a:rPr lang="cs-CZ" sz="2300" b="1" dirty="0" smtClean="0"/>
              <a:t> při činnostech</a:t>
            </a:r>
            <a:endParaRPr lang="cs-CZ" sz="2300" b="1" dirty="0"/>
          </a:p>
          <a:p>
            <a:pPr marL="0" indent="0">
              <a:buNone/>
            </a:pPr>
            <a:endParaRPr lang="cs-CZ" sz="2300" b="1" dirty="0" smtClean="0"/>
          </a:p>
          <a:p>
            <a:pPr>
              <a:buFont typeface="Wingdings" pitchFamily="2" charset="2"/>
              <a:buChar char="§"/>
            </a:pPr>
            <a:r>
              <a:rPr lang="cs-CZ" sz="2000" u="sng" dirty="0"/>
              <a:t>při územně plánovací </a:t>
            </a:r>
            <a:r>
              <a:rPr lang="cs-CZ" sz="2000" u="sng" dirty="0" smtClean="0"/>
              <a:t>činnosti</a:t>
            </a:r>
            <a:r>
              <a:rPr lang="cs-CZ" sz="2000" dirty="0" smtClean="0"/>
              <a:t> </a:t>
            </a:r>
            <a:r>
              <a:rPr lang="cs-CZ" altLang="cs-CZ" sz="2000" dirty="0" smtClean="0"/>
              <a:t>§ 5 a </a:t>
            </a:r>
            <a:r>
              <a:rPr lang="cs-CZ" altLang="cs-CZ" sz="2000" u="sng" dirty="0" smtClean="0"/>
              <a:t>umístění záměru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§ 5 </a:t>
            </a:r>
            <a:endParaRPr lang="cs-CZ" sz="2000" u="sng" dirty="0"/>
          </a:p>
          <a:p>
            <a:pPr marL="0" indent="0">
              <a:buNone/>
            </a:pPr>
            <a:endParaRPr lang="cs-CZ" sz="2000" u="sng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 smtClean="0"/>
              <a:t>nejvýhodnější alternativa z hlediska </a:t>
            </a:r>
            <a:r>
              <a:rPr lang="cs-CZ" sz="2000" dirty="0" err="1" smtClean="0"/>
              <a:t>zpf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dirty="0" smtClean="0"/>
              <a:t>stanovisko </a:t>
            </a:r>
            <a:r>
              <a:rPr lang="cs-CZ" sz="2000" dirty="0"/>
              <a:t>k ÚPD a vymezení zastavěného </a:t>
            </a:r>
            <a:r>
              <a:rPr lang="cs-CZ" sz="2000" dirty="0" smtClean="0"/>
              <a:t>území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1600" dirty="0" smtClean="0"/>
              <a:t>v některých případech vyjádření orgánu ochrany ZPF k návrhu záměru</a:t>
            </a:r>
            <a:endParaRPr lang="cs-CZ" sz="1600" dirty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2000" u="sng" dirty="0" smtClean="0"/>
              <a:t>při </a:t>
            </a:r>
            <a:r>
              <a:rPr lang="cs-CZ" sz="2000" u="sng" dirty="0"/>
              <a:t>návrzích na stanovení dobývacího </a:t>
            </a:r>
            <a:r>
              <a:rPr lang="cs-CZ" sz="2000" u="sng" dirty="0" smtClean="0"/>
              <a:t>prostoru</a:t>
            </a:r>
            <a:r>
              <a:rPr lang="cs-CZ" sz="2000" dirty="0" smtClean="0"/>
              <a:t> </a:t>
            </a:r>
            <a:r>
              <a:rPr lang="cs-CZ" altLang="cs-CZ" sz="2000" dirty="0"/>
              <a:t>§ 6</a:t>
            </a:r>
            <a:endParaRPr lang="cs-CZ" sz="2000" u="sng" dirty="0" smtClean="0"/>
          </a:p>
          <a:p>
            <a:pPr marL="0" indent="0">
              <a:buNone/>
              <a:defRPr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1800" dirty="0"/>
              <a:t>nejvýhodnější alternativa z hlediska </a:t>
            </a:r>
            <a:r>
              <a:rPr lang="cs-CZ" sz="1800" dirty="0" err="1"/>
              <a:t>zpf</a:t>
            </a:r>
            <a:endParaRPr lang="cs-CZ" sz="18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1800" dirty="0" smtClean="0"/>
              <a:t>projednání</a:t>
            </a:r>
            <a:endParaRPr lang="cs-CZ" sz="18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1800" dirty="0" smtClean="0"/>
              <a:t>předchozí </a:t>
            </a:r>
            <a:r>
              <a:rPr lang="cs-CZ" sz="1800" dirty="0"/>
              <a:t>souhlas </a:t>
            </a:r>
            <a:r>
              <a:rPr lang="cs-CZ" sz="1800" dirty="0" smtClean="0"/>
              <a:t>MŽP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1800" dirty="0"/>
              <a:t>s</a:t>
            </a:r>
            <a:r>
              <a:rPr lang="cs-CZ" sz="1800" dirty="0" smtClean="0"/>
              <a:t>ouhlas orgánů ochrany ZPF</a:t>
            </a:r>
            <a:endParaRPr lang="cs-CZ" sz="1800" dirty="0"/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sz="2000" dirty="0"/>
          </a:p>
          <a:p>
            <a:pPr>
              <a:buFont typeface="Wingdings" pitchFamily="2" charset="2"/>
              <a:buChar char="§"/>
            </a:pPr>
            <a:endParaRPr lang="cs-CZ" sz="2000" u="sng" dirty="0"/>
          </a:p>
          <a:p>
            <a:endParaRPr lang="cs-CZ" dirty="0"/>
          </a:p>
          <a:p>
            <a:pPr marL="0" indent="0">
              <a:buNone/>
            </a:pPr>
            <a:endParaRPr lang="cs-CZ" sz="1600" dirty="0" smtClean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u="sng" dirty="0" smtClean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4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10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Odvody </a:t>
            </a:r>
            <a:r>
              <a:rPr lang="cs-CZ" altLang="cs-CZ" sz="2000" dirty="0"/>
              <a:t>§ </a:t>
            </a:r>
            <a:r>
              <a:rPr lang="cs-CZ" altLang="cs-CZ" sz="2000" dirty="0" smtClean="0"/>
              <a:t>11</a:t>
            </a:r>
            <a:endParaRPr lang="cs-CZ" sz="2000" b="1" dirty="0" smtClean="0"/>
          </a:p>
          <a:p>
            <a:pPr marL="457200" lvl="1" indent="0">
              <a:buNone/>
            </a:pPr>
            <a:endParaRPr lang="cs-CZ" sz="2200" dirty="0" smtClean="0"/>
          </a:p>
          <a:p>
            <a:pPr lvl="0">
              <a:buFont typeface="Wingdings" pitchFamily="2" charset="2"/>
              <a:buChar char="§"/>
            </a:pPr>
            <a:r>
              <a:rPr lang="cs-CZ" sz="2200" dirty="0"/>
              <a:t>podle </a:t>
            </a:r>
            <a:r>
              <a:rPr lang="cs-CZ" sz="2200" b="1" dirty="0"/>
              <a:t>výměry odňaté plochy </a:t>
            </a:r>
            <a:r>
              <a:rPr lang="cs-CZ" sz="2200" dirty="0"/>
              <a:t>s přihlédnutím k </a:t>
            </a:r>
            <a:r>
              <a:rPr lang="cs-CZ" sz="2200" b="1" dirty="0"/>
              <a:t>ekologickým vlastnostem půdy</a:t>
            </a:r>
          </a:p>
          <a:p>
            <a:pPr lvl="0">
              <a:buFont typeface="Wingdings" pitchFamily="2" charset="2"/>
              <a:buChar char="§"/>
            </a:pPr>
            <a:r>
              <a:rPr lang="cs-CZ" sz="2200" dirty="0" smtClean="0"/>
              <a:t>o výši odvodů rozhoduje </a:t>
            </a:r>
            <a:r>
              <a:rPr lang="cs-CZ" sz="2200" dirty="0"/>
              <a:t>orgán ochrany ZPF – </a:t>
            </a:r>
            <a:r>
              <a:rPr lang="cs-CZ" sz="2200" b="1" u="sng" dirty="0"/>
              <a:t>samostatným </a:t>
            </a:r>
            <a:r>
              <a:rPr lang="cs-CZ" sz="2200" b="1" u="sng" dirty="0" smtClean="0"/>
              <a:t>rozhodnutím</a:t>
            </a:r>
            <a:r>
              <a:rPr lang="cs-CZ" sz="2200" dirty="0" smtClean="0"/>
              <a:t> po </a:t>
            </a:r>
            <a:r>
              <a:rPr lang="cs-CZ" sz="2200" dirty="0"/>
              <a:t>započetí realizace </a:t>
            </a:r>
            <a:r>
              <a:rPr lang="cs-CZ" sz="2200" dirty="0" smtClean="0"/>
              <a:t>záměru! </a:t>
            </a:r>
            <a:r>
              <a:rPr lang="cs-CZ" altLang="cs-CZ" sz="1600" dirty="0"/>
              <a:t>§ </a:t>
            </a:r>
            <a:r>
              <a:rPr lang="cs-CZ" altLang="cs-CZ" sz="1600" dirty="0" smtClean="0"/>
              <a:t>11 odst. 3</a:t>
            </a:r>
            <a:endParaRPr lang="cs-CZ" sz="1600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vychází se z právního stavu ke dni PM prvního rozhodnutí ve věci podle zvláštních předpisů/ rozhodnutí </a:t>
            </a:r>
            <a:r>
              <a:rPr lang="cs-CZ" altLang="cs-CZ" sz="1600" dirty="0"/>
              <a:t>§ 11 odst. </a:t>
            </a:r>
            <a:r>
              <a:rPr lang="cs-CZ" altLang="cs-CZ" sz="1600" dirty="0" smtClean="0"/>
              <a:t>3</a:t>
            </a:r>
            <a:endParaRPr lang="cs-CZ" sz="1600" dirty="0"/>
          </a:p>
          <a:p>
            <a:pPr lvl="0">
              <a:buFont typeface="Wingdings" pitchFamily="2" charset="2"/>
              <a:buChar char="§"/>
            </a:pPr>
            <a:r>
              <a:rPr lang="cs-CZ" sz="2200" dirty="0" smtClean="0"/>
              <a:t>30 </a:t>
            </a:r>
            <a:r>
              <a:rPr lang="cs-CZ" sz="2200" dirty="0"/>
              <a:t>% </a:t>
            </a:r>
            <a:r>
              <a:rPr lang="cs-CZ" sz="2200" dirty="0" smtClean="0"/>
              <a:t>obec, </a:t>
            </a:r>
            <a:r>
              <a:rPr lang="cs-CZ" sz="2200" dirty="0"/>
              <a:t>55% </a:t>
            </a:r>
            <a:r>
              <a:rPr lang="cs-CZ" sz="2200" dirty="0" smtClean="0"/>
              <a:t>státní rozpočet, </a:t>
            </a:r>
            <a:r>
              <a:rPr lang="cs-CZ" sz="2200" dirty="0"/>
              <a:t>15% </a:t>
            </a:r>
            <a:r>
              <a:rPr lang="cs-CZ" sz="2200" dirty="0" smtClean="0"/>
              <a:t>SFŽP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z</a:t>
            </a:r>
            <a:r>
              <a:rPr lang="cs-CZ" sz="2200" dirty="0" smtClean="0"/>
              <a:t> placení odvodů existují výjimky </a:t>
            </a:r>
            <a:r>
              <a:rPr lang="cs-CZ" altLang="cs-CZ" sz="1600" dirty="0"/>
              <a:t>§ </a:t>
            </a:r>
            <a:r>
              <a:rPr lang="cs-CZ" altLang="cs-CZ" sz="1600" dirty="0" smtClean="0"/>
              <a:t>11a</a:t>
            </a:r>
            <a:endParaRPr lang="cs-CZ" sz="1600" dirty="0"/>
          </a:p>
          <a:p>
            <a:pPr lvl="2">
              <a:buFont typeface="Wingdings" pitchFamily="2" charset="2"/>
              <a:buChar char="§"/>
            </a:pPr>
            <a:endParaRPr lang="cs-CZ" sz="1600" dirty="0" smtClean="0"/>
          </a:p>
          <a:p>
            <a:pPr lvl="1">
              <a:buFont typeface="Wingdings" pitchFamily="2" charset="2"/>
              <a:buChar char="§"/>
            </a:pPr>
            <a:endParaRPr lang="cs-CZ" sz="2000" dirty="0"/>
          </a:p>
          <a:p>
            <a:pPr lvl="1">
              <a:buFont typeface="Wingdings" pitchFamily="2" charset="2"/>
              <a:buChar char="§"/>
            </a:pPr>
            <a:endParaRPr lang="cs-CZ" sz="2000" u="sng" dirty="0" smtClean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4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35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658295"/>
              </p:ext>
            </p:extLst>
          </p:nvPr>
        </p:nvGraphicFramePr>
        <p:xfrm>
          <a:off x="-3060848" y="260648"/>
          <a:ext cx="11233249" cy="6289363"/>
        </p:xfrm>
        <a:graphic>
          <a:graphicData uri="http://schemas.openxmlformats.org/drawingml/2006/table">
            <a:tbl>
              <a:tblPr/>
              <a:tblGrid>
                <a:gridCol w="4942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2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1052">
                <a:tc>
                  <a:txBody>
                    <a:bodyPr/>
                    <a:lstStyle/>
                    <a:p>
                      <a:pPr fontAlgn="t"/>
                      <a:r>
                        <a:rPr lang="cs-CZ" sz="1400" b="1" dirty="0">
                          <a:effectLst/>
                        </a:rPr>
                        <a:t>Skupina faktorů</a:t>
                      </a:r>
                    </a:p>
                  </a:txBody>
                  <a:tcPr marL="43519" marR="43519" marT="21759" marB="217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1" u="sng" dirty="0">
                          <a:effectLst/>
                        </a:rPr>
                        <a:t>Charakteristika faktorů životního prostředí negativně ovlivněného odnětím půdy ze zemědělského půdního fondu</a:t>
                      </a:r>
                    </a:p>
                  </a:txBody>
                  <a:tcPr marL="43519" marR="43519" marT="21759" marB="217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400" b="1" u="sng" dirty="0">
                          <a:effectLst/>
                        </a:rPr>
                        <a:t>Ekologická váha vlivu</a:t>
                      </a:r>
                    </a:p>
                  </a:txBody>
                  <a:tcPr marL="43519" marR="43519" marT="21759" marB="217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771">
                <a:tc rowSpan="4">
                  <a:txBody>
                    <a:bodyPr/>
                    <a:lstStyle/>
                    <a:p>
                      <a:pPr algn="r" fontAlgn="t"/>
                      <a:r>
                        <a:rPr lang="cs-CZ" sz="1400" b="1">
                          <a:effectLst/>
                        </a:rPr>
                        <a:t>A</a:t>
                      </a:r>
                    </a:p>
                  </a:txBody>
                  <a:tcPr marL="43519" marR="43519" marT="21759" marB="217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Národní parky – I. zóna, národní přírodní rezervace nebo národní přírodní památky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>
                          <a:effectLst/>
                        </a:rPr>
                        <a:t>20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0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Národní parky – II. zóna, chráněné krajinné oblasti – I. zóna, přírodní rezervace nebo přírodní památky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>
                          <a:effectLst/>
                        </a:rPr>
                        <a:t>15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10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Národní parky – III. zóna, chráněné krajinné oblasti – II. zóna nebo územní systémy ekologické stability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>
                          <a:effectLst/>
                        </a:rPr>
                        <a:t>10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0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Ochranná pásma národních parků, chráněné krajinné oblasti – III. zóna nebo významné krajinné prvky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>
                          <a:effectLst/>
                        </a:rPr>
                        <a:t>5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6173"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1">
                          <a:effectLst/>
                        </a:rPr>
                        <a:t>B</a:t>
                      </a:r>
                    </a:p>
                  </a:txBody>
                  <a:tcPr marL="43519" marR="43519" marT="21759" marB="217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effectLst/>
                        </a:rPr>
                        <a:t>Chráněné oblasti přirozené akumulace vod, ochranná pásma vodních zdrojů II. stupně, ochranná pásma I. stupně přírodních léčivých zdrojů nebo ochranná pásma I. stupně zdrojů přírodních minerálních vod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>
                          <a:effectLst/>
                        </a:rPr>
                        <a:t>10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7333"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1" dirty="0">
                          <a:effectLst/>
                        </a:rPr>
                        <a:t>C</a:t>
                      </a:r>
                    </a:p>
                  </a:txBody>
                  <a:tcPr marL="43519" marR="43519" marT="21759" marB="217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Území mimo plochy určené platným územním plánem nebo platným regulačním plánem k zástavbě nebo pro jiné urbanistické funkce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>
                          <a:effectLst/>
                        </a:rPr>
                        <a:t>5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210"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1">
                          <a:effectLst/>
                        </a:rPr>
                        <a:t>D</a:t>
                      </a:r>
                    </a:p>
                  </a:txBody>
                  <a:tcPr marL="43519" marR="43519" marT="21759" marB="2175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effectLst/>
                        </a:rPr>
                        <a:t>Chráněná ložisková území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effectLst/>
                        </a:rPr>
                        <a:t>5</a:t>
                      </a:r>
                    </a:p>
                  </a:txBody>
                  <a:tcPr marL="43519" marR="43519" marT="21759" marB="21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644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12776"/>
            <a:ext cx="8208912" cy="4929411"/>
          </a:xfrm>
        </p:spPr>
        <p:txBody>
          <a:bodyPr/>
          <a:lstStyle/>
          <a:p>
            <a:pPr marL="0" indent="0">
              <a:buNone/>
            </a:pPr>
            <a:r>
              <a:rPr lang="cs-CZ" sz="2800" i="1" dirty="0"/>
              <a:t>„Zemědělský půdní fond je </a:t>
            </a:r>
            <a:r>
              <a:rPr lang="cs-CZ" sz="2800" i="1" u="sng" dirty="0"/>
              <a:t>základním přírodním bohatstvím naší země</a:t>
            </a:r>
            <a:r>
              <a:rPr lang="cs-CZ" sz="2800" i="1" dirty="0"/>
              <a:t>, nenahraditelným výrobním prostředkem umožňujícím zemědělskou výrobu a je jednou z hlavních složek životního prostředí. Ochrana zemědělského půdního fondu, jeho zvelebování a racionální využívání jsou činnosti, kterými je také zajišťována ochrana a zlepšování životního prostředí.“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97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Půda</a:t>
            </a:r>
          </a:p>
          <a:p>
            <a:pPr marL="0" indent="0">
              <a:buNone/>
            </a:pPr>
            <a:endParaRPr lang="cs-CZ" sz="2200" b="1" dirty="0" smtClean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f</a:t>
            </a:r>
            <a:r>
              <a:rPr lang="cs-CZ" sz="2200" dirty="0" smtClean="0"/>
              <a:t>unkce půdy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 smtClean="0"/>
              <a:t>ekologické </a:t>
            </a:r>
            <a:endParaRPr lang="cs-CZ" sz="2200" dirty="0"/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e</a:t>
            </a:r>
            <a:r>
              <a:rPr lang="cs-CZ" sz="2200" dirty="0" smtClean="0"/>
              <a:t>konomické</a:t>
            </a:r>
          </a:p>
          <a:p>
            <a:pPr lvl="1">
              <a:buFont typeface="Wingdings" pitchFamily="2" charset="2"/>
              <a:buChar char="§"/>
            </a:pPr>
            <a:endParaRPr lang="cs-CZ" sz="2200" dirty="0"/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degradace </a:t>
            </a:r>
            <a:r>
              <a:rPr lang="cs-CZ" sz="2200" dirty="0"/>
              <a:t>půdy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desertifikace</a:t>
            </a:r>
            <a:r>
              <a:rPr lang="cs-CZ" sz="2200" dirty="0" smtClean="0"/>
              <a:t> </a:t>
            </a:r>
            <a:r>
              <a:rPr lang="cs-CZ" sz="2200" dirty="0"/>
              <a:t>(šíření pouští a polopouští),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b="1" dirty="0" err="1" smtClean="0"/>
              <a:t>deforestace</a:t>
            </a:r>
            <a:r>
              <a:rPr lang="cs-CZ" sz="2200" dirty="0" smtClean="0"/>
              <a:t> </a:t>
            </a:r>
            <a:r>
              <a:rPr lang="cs-CZ" sz="2200" dirty="0"/>
              <a:t>(odlesňování),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eroze</a:t>
            </a:r>
            <a:r>
              <a:rPr lang="cs-CZ" sz="2200" dirty="0" smtClean="0"/>
              <a:t> </a:t>
            </a:r>
            <a:r>
              <a:rPr lang="cs-CZ" sz="2200" dirty="0"/>
              <a:t>(odnos částic půdy vodou či větrem),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kontaminace</a:t>
            </a:r>
            <a:r>
              <a:rPr lang="cs-CZ" sz="2200" dirty="0" smtClean="0"/>
              <a:t> </a:t>
            </a:r>
            <a:r>
              <a:rPr lang="cs-CZ" sz="2200" dirty="0"/>
              <a:t>(zasažení půdy jedovatými či cizorodými látkami),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zábory půdy </a:t>
            </a:r>
            <a:r>
              <a:rPr lang="cs-CZ" sz="2200" dirty="0" smtClean="0"/>
              <a:t>(zejména jejich zastavěním)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300" b="1" dirty="0" smtClean="0"/>
          </a:p>
          <a:p>
            <a:pPr>
              <a:buFont typeface="Wingdings" pitchFamily="2" charset="2"/>
              <a:buChar char="§"/>
            </a:pPr>
            <a:endParaRPr lang="cs-CZ" sz="2000" b="1" u="sng" dirty="0"/>
          </a:p>
          <a:p>
            <a:pPr>
              <a:buFont typeface="Wingdings" pitchFamily="2" charset="2"/>
              <a:buChar char="§"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823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300" b="1" dirty="0" smtClean="0"/>
              <a:t>Právní předpisy</a:t>
            </a:r>
          </a:p>
          <a:p>
            <a:pPr marL="0" indent="0">
              <a:buNone/>
            </a:pPr>
            <a:endParaRPr lang="cs-CZ" sz="2000" b="1" dirty="0"/>
          </a:p>
          <a:p>
            <a:pPr>
              <a:buFont typeface="Wingdings" pitchFamily="2" charset="2"/>
              <a:buChar char="§"/>
            </a:pPr>
            <a:r>
              <a:rPr lang="cs-CZ" sz="2000" b="1" u="sng" dirty="0"/>
              <a:t>z. č. 334/1992 Sb., o ochraně </a:t>
            </a:r>
            <a:r>
              <a:rPr lang="cs-CZ" sz="2000" b="1" u="sng" dirty="0" smtClean="0"/>
              <a:t>ZPF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 smtClean="0"/>
              <a:t>vyhláška </a:t>
            </a:r>
            <a:r>
              <a:rPr lang="cs-CZ" altLang="cs-CZ" sz="1400" dirty="0"/>
              <a:t>č. 153/2016 o stanovení podrobností ochrany kvality zemědělské půdy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 smtClean="0"/>
              <a:t>vyhláška </a:t>
            </a:r>
            <a:r>
              <a:rPr lang="cs-CZ" altLang="cs-CZ" sz="1400" dirty="0"/>
              <a:t>č. 13/1994 Sb., kterou se upravují některé podrobnosti ochrany zemědělského půdního fondu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 smtClean="0"/>
              <a:t>vyhláška </a:t>
            </a:r>
            <a:r>
              <a:rPr lang="cs-CZ" altLang="cs-CZ" sz="1400" dirty="0"/>
              <a:t>č. 8/2011 Sb., o stanovení tříd </a:t>
            </a:r>
            <a:r>
              <a:rPr lang="cs-CZ" altLang="cs-CZ" sz="1400" dirty="0" smtClean="0"/>
              <a:t>ochrany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v</a:t>
            </a:r>
            <a:r>
              <a:rPr lang="cs-CZ" altLang="cs-CZ" sz="1400" dirty="0" smtClean="0"/>
              <a:t>yhláška 271/2019 Sb., o stanovení postupů k zajištění ochrany zemědělského </a:t>
            </a:r>
            <a:r>
              <a:rPr lang="cs-CZ" altLang="cs-CZ" sz="1400" smtClean="0"/>
              <a:t>půdního fondu - NOVÁ</a:t>
            </a:r>
            <a:endParaRPr lang="cs-CZ" altLang="cs-CZ" sz="1400" dirty="0" smtClean="0"/>
          </a:p>
          <a:p>
            <a:pPr lvl="2">
              <a:lnSpc>
                <a:spcPct val="80000"/>
              </a:lnSpc>
            </a:pPr>
            <a:r>
              <a:rPr lang="cs-CZ" altLang="cs-CZ" sz="1400" b="1" dirty="0" smtClean="0"/>
              <a:t>stále chybí tzv. protierozní vyhláška! </a:t>
            </a:r>
            <a:r>
              <a:rPr lang="cs-CZ" altLang="cs-CZ" sz="1400" dirty="0"/>
              <a:t>§ </a:t>
            </a:r>
            <a:r>
              <a:rPr lang="cs-CZ" altLang="cs-CZ" sz="1400" dirty="0" smtClean="0"/>
              <a:t>22 odst. 1 písm. d) zák. o ochraně ZPF, opatření </a:t>
            </a:r>
            <a:r>
              <a:rPr lang="cs-CZ" altLang="cs-CZ" sz="1500" dirty="0"/>
              <a:t>§ </a:t>
            </a:r>
            <a:r>
              <a:rPr lang="cs-CZ" altLang="cs-CZ" sz="1500" dirty="0" smtClean="0"/>
              <a:t>3 odst. 1 písm. b) neleze uložit</a:t>
            </a:r>
            <a:endParaRPr lang="cs-CZ" sz="1500" b="1" u="sng" dirty="0" smtClean="0"/>
          </a:p>
          <a:p>
            <a:pPr>
              <a:buFont typeface="Wingdings" pitchFamily="2" charset="2"/>
              <a:buChar char="§"/>
            </a:pPr>
            <a:endParaRPr lang="cs-CZ" sz="2000" b="1" u="sng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z. č. 289/1995 Sb., o lesích + další o zemědělství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stavební, EIA, o pozemkových úpravách --- využívání území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vodní zákon, </a:t>
            </a:r>
            <a:r>
              <a:rPr lang="cs-CZ" sz="2000" dirty="0" err="1"/>
              <a:t>zopk</a:t>
            </a:r>
            <a:r>
              <a:rPr lang="cs-CZ" sz="2000" dirty="0"/>
              <a:t>, </a:t>
            </a:r>
            <a:r>
              <a:rPr lang="cs-CZ" sz="2000" dirty="0" err="1"/>
              <a:t>hz</a:t>
            </a:r>
            <a:r>
              <a:rPr lang="cs-CZ" sz="2000" dirty="0"/>
              <a:t> --- složky</a:t>
            </a:r>
          </a:p>
          <a:p>
            <a:pPr>
              <a:buFont typeface="Wingdings" pitchFamily="2" charset="2"/>
              <a:buChar char="§"/>
            </a:pPr>
            <a:endParaRPr lang="cs-CZ" sz="2000" b="1" u="sng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Úmluva o biologické rozmanitosti 134/1999 Sb.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Úmluva OSN o boji proti desertifikaci 53/2002 Sb. m. s.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směrnice </a:t>
            </a:r>
            <a:r>
              <a:rPr lang="cs-CZ" sz="2000" dirty="0"/>
              <a:t>86/278/ES o ochraně </a:t>
            </a:r>
            <a:r>
              <a:rPr lang="cs-CZ" sz="2000" dirty="0" err="1"/>
              <a:t>žp</a:t>
            </a:r>
            <a:r>
              <a:rPr lang="cs-CZ" sz="2000" dirty="0"/>
              <a:t> a zejména půdy při používání kalů z čistíren odpadních vod v zemědělství</a:t>
            </a:r>
          </a:p>
          <a:p>
            <a:pPr>
              <a:buFont typeface="Wingdings" pitchFamily="2" charset="2"/>
              <a:buChar char="§"/>
            </a:pPr>
            <a:r>
              <a:rPr lang="cs-CZ" sz="1600" dirty="0"/>
              <a:t>n</a:t>
            </a:r>
            <a:r>
              <a:rPr lang="cs-CZ" sz="1600" dirty="0" smtClean="0"/>
              <a:t>ávrh rámcové směrnice o půdě</a:t>
            </a:r>
            <a:endParaRPr lang="cs-CZ" sz="1600" dirty="0"/>
          </a:p>
          <a:p>
            <a:pPr>
              <a:buFont typeface="Wingdings" pitchFamily="2" charset="2"/>
              <a:buChar char="§"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447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Zemědělský půdní fond (ZPF) </a:t>
            </a:r>
          </a:p>
          <a:p>
            <a:pPr marL="0" indent="0">
              <a:buNone/>
            </a:pPr>
            <a:endParaRPr lang="cs-CZ" sz="2300" b="1" dirty="0" smtClean="0"/>
          </a:p>
          <a:p>
            <a:pPr marL="514350" indent="-514350">
              <a:buAutoNum type="arabicParenR"/>
            </a:pPr>
            <a:r>
              <a:rPr lang="cs-CZ" sz="2200" dirty="0" smtClean="0"/>
              <a:t>pozemky </a:t>
            </a:r>
            <a:r>
              <a:rPr lang="cs-CZ" sz="2200" dirty="0"/>
              <a:t>zemědělsky obhospodařované</a:t>
            </a:r>
          </a:p>
          <a:p>
            <a:pPr marL="514350" indent="-514350">
              <a:buAutoNum type="arabicParenR"/>
            </a:pPr>
            <a:r>
              <a:rPr lang="cs-CZ" sz="2200" dirty="0" smtClean="0"/>
              <a:t>půda</a:t>
            </a:r>
            <a:r>
              <a:rPr lang="cs-CZ" sz="2200" dirty="0"/>
              <a:t>, která má být nadále zemědělsky obhospodařována, ale dočasně obdělávána není (= zemědělská půda) </a:t>
            </a:r>
          </a:p>
          <a:p>
            <a:pPr marL="514350" indent="-514350">
              <a:buAutoNum type="arabicParenR"/>
            </a:pPr>
            <a:r>
              <a:rPr lang="cs-CZ" sz="2200" dirty="0" smtClean="0"/>
              <a:t>rybníky </a:t>
            </a:r>
            <a:r>
              <a:rPr lang="cs-CZ" sz="2200" dirty="0"/>
              <a:t>s chovem ryb nebo vodní drůbeže</a:t>
            </a:r>
          </a:p>
          <a:p>
            <a:pPr marL="514350" indent="-514350">
              <a:buAutoNum type="arabicParenR"/>
            </a:pPr>
            <a:r>
              <a:rPr lang="cs-CZ" sz="2200" dirty="0" smtClean="0"/>
              <a:t>nezemědělská </a:t>
            </a:r>
            <a:r>
              <a:rPr lang="cs-CZ" sz="2200" dirty="0"/>
              <a:t>půda potřebná k zajišťování zemědělské výroby</a:t>
            </a:r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3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14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Zemědělský půdní fond (ZPF)</a:t>
            </a:r>
          </a:p>
          <a:p>
            <a:pPr marL="0" indent="0">
              <a:buNone/>
            </a:pPr>
            <a:endParaRPr lang="cs-CZ" sz="2300" b="1" dirty="0" smtClean="0"/>
          </a:p>
          <a:p>
            <a:pPr marL="514350" indent="-514350">
              <a:buAutoNum type="arabicParenR"/>
            </a:pPr>
            <a:r>
              <a:rPr lang="cs-CZ" sz="2200" u="sng" dirty="0" smtClean="0"/>
              <a:t>pozemky </a:t>
            </a:r>
            <a:r>
              <a:rPr lang="cs-CZ" sz="2200" u="sng" dirty="0"/>
              <a:t>zemědělsky </a:t>
            </a:r>
            <a:r>
              <a:rPr lang="cs-CZ" sz="2200" u="sng" dirty="0" smtClean="0"/>
              <a:t>obhospodařované </a:t>
            </a:r>
            <a:r>
              <a:rPr lang="cs-CZ" altLang="cs-CZ" sz="1800" dirty="0" smtClean="0"/>
              <a:t>§ 1 odst. 2</a:t>
            </a:r>
            <a:endParaRPr lang="cs-CZ" sz="1800" u="sng" dirty="0" smtClean="0"/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orná </a:t>
            </a:r>
            <a:r>
              <a:rPr lang="cs-CZ" sz="2200" b="1" dirty="0"/>
              <a:t>půda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chmelnice</a:t>
            </a:r>
            <a:endParaRPr lang="cs-CZ" sz="2200" b="1" dirty="0"/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vinice</a:t>
            </a:r>
            <a:endParaRPr lang="cs-CZ" sz="2200" b="1" dirty="0"/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zahrady</a:t>
            </a:r>
            <a:endParaRPr lang="cs-CZ" sz="2200" b="1" dirty="0"/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ovocné </a:t>
            </a:r>
            <a:r>
              <a:rPr lang="cs-CZ" sz="2200" b="1" dirty="0"/>
              <a:t>sady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b="1" dirty="0" smtClean="0"/>
              <a:t>trvalé </a:t>
            </a:r>
            <a:r>
              <a:rPr lang="cs-CZ" sz="2200" b="1" dirty="0"/>
              <a:t>travní porosty</a:t>
            </a:r>
          </a:p>
          <a:p>
            <a:pPr marL="514350" indent="-514350">
              <a:buAutoNum type="arabicParenR"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4)    </a:t>
            </a:r>
            <a:r>
              <a:rPr lang="cs-CZ" sz="2200" u="sng" dirty="0" smtClean="0"/>
              <a:t>nezemědělská </a:t>
            </a:r>
            <a:r>
              <a:rPr lang="cs-CZ" sz="2200" u="sng" dirty="0"/>
              <a:t>půda potřebná k zajišťování zemědělské </a:t>
            </a:r>
            <a:r>
              <a:rPr lang="cs-CZ" sz="2200" u="sng" dirty="0" smtClean="0"/>
              <a:t>výroby</a:t>
            </a:r>
          </a:p>
          <a:p>
            <a:pPr marL="0" indent="0">
              <a:buNone/>
            </a:pPr>
            <a:r>
              <a:rPr lang="cs-CZ" sz="2200" dirty="0" smtClean="0"/>
              <a:t>	 </a:t>
            </a:r>
            <a:r>
              <a:rPr lang="cs-CZ" sz="2200" dirty="0"/>
              <a:t>–</a:t>
            </a:r>
            <a:r>
              <a:rPr lang="cs-CZ" sz="2000" dirty="0"/>
              <a:t> př. polní cesty, pozemky se zařízením </a:t>
            </a:r>
            <a:r>
              <a:rPr lang="cs-CZ" sz="2000" dirty="0" smtClean="0"/>
              <a:t>důležitým </a:t>
            </a:r>
            <a:r>
              <a:rPr lang="cs-CZ" sz="2000" dirty="0"/>
              <a:t>pro polní </a:t>
            </a:r>
            <a:r>
              <a:rPr lang="cs-CZ" sz="2000" dirty="0" smtClean="0"/>
              <a:t>	    	     závlahy</a:t>
            </a:r>
            <a:r>
              <a:rPr lang="cs-CZ" sz="2000" dirty="0"/>
              <a:t>, odvodňovací zařízení</a:t>
            </a:r>
            <a:r>
              <a:rPr lang="cs-CZ" sz="2000" dirty="0" smtClean="0"/>
              <a:t>…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itchFamily="2" charset="2"/>
              <a:buChar char="§"/>
            </a:pPr>
            <a:r>
              <a:rPr lang="cs-CZ" sz="1800" dirty="0"/>
              <a:t>- v pochybnostech: orgán ochrany ZPF</a:t>
            </a:r>
          </a:p>
          <a:p>
            <a:pPr marL="514350" indent="-514350">
              <a:buAutoNum type="arabicParenR"/>
            </a:pPr>
            <a:endParaRPr lang="cs-CZ" sz="2200" dirty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3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0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700" b="1" dirty="0" smtClean="0"/>
              <a:t>Změna kultury</a:t>
            </a:r>
          </a:p>
          <a:p>
            <a:pPr>
              <a:buFont typeface="Wingdings" pitchFamily="2" charset="2"/>
              <a:buChar char="§"/>
            </a:pPr>
            <a:endParaRPr lang="cs-CZ" sz="2300" b="1" dirty="0" smtClean="0"/>
          </a:p>
          <a:p>
            <a:pPr lvl="0">
              <a:buFont typeface="Wingdings" pitchFamily="2" charset="2"/>
              <a:buChar char="§"/>
            </a:pPr>
            <a:r>
              <a:rPr lang="cs-CZ" sz="3500" dirty="0"/>
              <a:t>trvalé travní porosty na ornou půdu </a:t>
            </a:r>
            <a:r>
              <a:rPr lang="cs-CZ" sz="3500" dirty="0" smtClean="0"/>
              <a:t>– SOUHLAS </a:t>
            </a:r>
            <a:r>
              <a:rPr lang="cs-CZ" altLang="cs-CZ" sz="3600" dirty="0" smtClean="0"/>
              <a:t>§ 2</a:t>
            </a:r>
            <a:endParaRPr lang="cs-CZ" sz="3500" dirty="0"/>
          </a:p>
          <a:p>
            <a:pPr lvl="1">
              <a:buFont typeface="Wingdings" pitchFamily="2" charset="2"/>
              <a:buChar char="§"/>
            </a:pPr>
            <a:r>
              <a:rPr lang="cs-CZ" sz="3100" dirty="0"/>
              <a:t>navazuje-li další řízení: </a:t>
            </a:r>
            <a:r>
              <a:rPr lang="cs-CZ" sz="3100" u="sng" dirty="0"/>
              <a:t>závazné </a:t>
            </a:r>
            <a:r>
              <a:rPr lang="cs-CZ" sz="3100" u="sng" dirty="0" smtClean="0"/>
              <a:t>stanovisko</a:t>
            </a:r>
          </a:p>
          <a:p>
            <a:pPr lvl="1">
              <a:buFont typeface="Wingdings" pitchFamily="2" charset="2"/>
              <a:buChar char="§"/>
            </a:pPr>
            <a:r>
              <a:rPr lang="cs-CZ" sz="3100" dirty="0" smtClean="0"/>
              <a:t>nenavazuje-li </a:t>
            </a:r>
            <a:r>
              <a:rPr lang="cs-CZ" sz="3100" dirty="0"/>
              <a:t>– správní </a:t>
            </a:r>
            <a:r>
              <a:rPr lang="cs-CZ" sz="3100" u="sng" dirty="0"/>
              <a:t>rozhodnutí</a:t>
            </a:r>
          </a:p>
          <a:p>
            <a:pPr lvl="1">
              <a:buFont typeface="Wingdings" pitchFamily="2" charset="2"/>
              <a:buChar char="§"/>
            </a:pPr>
            <a:endParaRPr lang="cs-CZ" sz="3100" u="sng" dirty="0"/>
          </a:p>
          <a:p>
            <a:pPr lvl="1" algn="just">
              <a:buFont typeface="Wingdings" pitchFamily="2" charset="2"/>
              <a:buChar char="§"/>
            </a:pPr>
            <a:r>
              <a:rPr lang="cs-CZ" sz="3100" i="1" dirty="0"/>
              <a:t>„Zemědělskou půdu evidovanou </a:t>
            </a:r>
            <a:r>
              <a:rPr lang="cs-CZ" sz="3100" i="1" u="sng" dirty="0"/>
              <a:t>v katastru nemovitostí</a:t>
            </a:r>
            <a:r>
              <a:rPr lang="cs-CZ" sz="3100" i="1" u="sng" baseline="30000" dirty="0"/>
              <a:t> </a:t>
            </a:r>
            <a:r>
              <a:rPr lang="cs-CZ" sz="3100" i="1" dirty="0"/>
              <a:t>jako trvalý travní porost </a:t>
            </a:r>
            <a:r>
              <a:rPr lang="cs-CZ" sz="3100" i="1" u="sng" dirty="0"/>
              <a:t>lze změnit na ornou půdu</a:t>
            </a:r>
            <a:r>
              <a:rPr lang="cs-CZ" sz="3100" i="1" dirty="0"/>
              <a:t> jen se </a:t>
            </a:r>
            <a:r>
              <a:rPr lang="cs-CZ" sz="3100" i="1" u="sng" dirty="0"/>
              <a:t>souhlasem</a:t>
            </a:r>
            <a:r>
              <a:rPr lang="cs-CZ" sz="3100" i="1" dirty="0"/>
              <a:t> orgánu ochrany zemědělského půdního fondu uděleným na základě posouzení fyzikálních nebo biologických vlastností zemědělské půdy, rizik ohrožení zemědělské půdy erozí, včetně polohy údolnic a provedených opatření ke snížení těchto rizik, jako jsou například svahové </a:t>
            </a:r>
            <a:r>
              <a:rPr lang="cs-CZ" sz="3100" i="1" dirty="0" err="1"/>
              <a:t>průlehy</a:t>
            </a:r>
            <a:r>
              <a:rPr lang="cs-CZ" sz="3100" i="1" dirty="0"/>
              <a:t>.“</a:t>
            </a:r>
          </a:p>
          <a:p>
            <a:pPr lvl="1">
              <a:buFont typeface="Wingdings" pitchFamily="2" charset="2"/>
              <a:buChar char="§"/>
            </a:pPr>
            <a:endParaRPr lang="cs-CZ" sz="3100" i="1" u="sng" dirty="0"/>
          </a:p>
          <a:p>
            <a:pPr lvl="0">
              <a:buFont typeface="Wingdings" pitchFamily="2" charset="2"/>
              <a:buChar char="§"/>
            </a:pPr>
            <a:r>
              <a:rPr lang="cs-CZ" sz="3100" dirty="0"/>
              <a:t>změna kultury jako nápravné opatření = osevní postupy, agrotechnická opatření, </a:t>
            </a:r>
            <a:r>
              <a:rPr lang="cs-CZ" sz="3100" dirty="0" smtClean="0"/>
              <a:t>odčerpání rizikových </a:t>
            </a:r>
            <a:r>
              <a:rPr lang="cs-CZ" sz="3100" dirty="0"/>
              <a:t>látek, změna druhu </a:t>
            </a:r>
            <a:r>
              <a:rPr lang="cs-CZ" sz="3100" dirty="0" smtClean="0"/>
              <a:t>pozemku</a:t>
            </a:r>
          </a:p>
          <a:p>
            <a:pPr lvl="0">
              <a:buFont typeface="Wingdings" pitchFamily="2" charset="2"/>
              <a:buChar char="§"/>
            </a:pPr>
            <a:endParaRPr lang="cs-CZ" sz="3100" dirty="0"/>
          </a:p>
          <a:p>
            <a:pPr lvl="0">
              <a:buFont typeface="Wingdings" pitchFamily="2" charset="2"/>
              <a:buChar char="§"/>
            </a:pPr>
            <a:r>
              <a:rPr lang="cs-CZ" sz="3100" dirty="0"/>
              <a:t>SOUHLAS s použitím sedimentů z rybníků a vodních toků – možno pouze na orné půdě a trvalých travních </a:t>
            </a:r>
            <a:r>
              <a:rPr lang="cs-CZ" sz="3100" dirty="0" smtClean="0"/>
              <a:t>porostech </a:t>
            </a:r>
            <a:r>
              <a:rPr lang="cs-CZ" altLang="cs-CZ" dirty="0" smtClean="0"/>
              <a:t>§ 3a</a:t>
            </a:r>
            <a:endParaRPr lang="cs-CZ" sz="3100" dirty="0"/>
          </a:p>
          <a:p>
            <a:pPr>
              <a:buFont typeface="Wingdings" pitchFamily="2" charset="2"/>
              <a:buChar char="§"/>
            </a:pPr>
            <a:r>
              <a:rPr lang="cs-CZ" sz="3100" dirty="0"/>
              <a:t>Ministerstvo životního prostředí stanoví vyhláškou půdy nevhodné pro změnu trvalého travního porostu na ornou půdu z hlediska jejich fyzikálních nebo biologických vlastností a jejich erozního ohrožení </a:t>
            </a:r>
          </a:p>
          <a:p>
            <a:pPr marL="514350" indent="-514350">
              <a:buAutoNum type="arabicParenR"/>
            </a:pPr>
            <a:endParaRPr lang="cs-CZ" sz="2200" dirty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3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53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Ochrana zemědělského půdního fondu (ZPF)</a:t>
            </a:r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400" b="1" i="1" dirty="0" smtClean="0"/>
          </a:p>
          <a:p>
            <a:pPr marL="0" indent="0">
              <a:buNone/>
            </a:pPr>
            <a:r>
              <a:rPr lang="cs-CZ" sz="2300" dirty="0" smtClean="0"/>
              <a:t>a) ochrana kvality (jakosti)</a:t>
            </a:r>
            <a:endParaRPr lang="cs-CZ" sz="2300" dirty="0"/>
          </a:p>
          <a:p>
            <a:pPr marL="0" indent="0">
              <a:buNone/>
            </a:pPr>
            <a:r>
              <a:rPr lang="cs-CZ" sz="2300" dirty="0" smtClean="0"/>
              <a:t>b) ochrana kvantity (množství) 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2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 smtClean="0"/>
              <a:t>Ochrana kvality půdy</a:t>
            </a:r>
          </a:p>
          <a:p>
            <a:pPr marL="0" indent="0">
              <a:buNone/>
            </a:pPr>
            <a:endParaRPr lang="cs-CZ" sz="2300" b="1" dirty="0" smtClean="0"/>
          </a:p>
          <a:p>
            <a:pPr lvl="0">
              <a:buFont typeface="Wingdings" pitchFamily="2" charset="2"/>
              <a:buChar char="§"/>
            </a:pPr>
            <a:r>
              <a:rPr lang="cs-CZ" sz="2200" i="1" dirty="0"/>
              <a:t>z</a:t>
            </a:r>
            <a:r>
              <a:rPr lang="cs-CZ" sz="2200" i="1" dirty="0" smtClean="0"/>
              <a:t>ákladní pravidlo: </a:t>
            </a:r>
            <a:r>
              <a:rPr lang="cs-CZ" sz="2200" b="1" u="sng" dirty="0" smtClean="0"/>
              <a:t>užívat </a:t>
            </a:r>
            <a:r>
              <a:rPr lang="cs-CZ" sz="2200" b="1" u="sng" dirty="0"/>
              <a:t>půdu v souladu s charakterem pozemku 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d</a:t>
            </a:r>
            <a:r>
              <a:rPr lang="cs-CZ" sz="2200" dirty="0" smtClean="0"/>
              <a:t>održovat stanovené zákazy: </a:t>
            </a:r>
            <a:r>
              <a:rPr lang="cs-CZ" altLang="cs-CZ" sz="1800" dirty="0" smtClean="0"/>
              <a:t>§ 3</a:t>
            </a:r>
            <a:endParaRPr lang="cs-CZ" sz="1800" dirty="0" smtClean="0"/>
          </a:p>
          <a:p>
            <a:pPr>
              <a:buFont typeface="Wingdings" pitchFamily="2" charset="2"/>
              <a:buChar char="§"/>
            </a:pPr>
            <a:endParaRPr lang="cs-CZ" sz="2200" dirty="0" smtClean="0"/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zákaz znečišťovat půdu vnášením látek, přípravků nebo organismů do zemědělské půdy nebo na ni (pokud je to v souladu s právním předpisem, v pořádku, popř. v přípustném množství) = </a:t>
            </a:r>
            <a:r>
              <a:rPr lang="cs-CZ" sz="1800" u="sng" dirty="0"/>
              <a:t>překračováním indikačních hodnot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zákaz poškozovat fyzikální, chemické nebi biologické vlastnosti půdy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zákaz používání upravených sedimentů a kalů na ZP, kde bylo zjištěno překročení preventivní hodnoty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používání hnojiv nebo přípravků obsahujících rizikový prvek nebo látku na půdě, kde bylo zjištěno překročení tzv. preventivní hodnoty takové látky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nepoškozovat sousední pozemky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povinnosti plynoucí z </a:t>
            </a:r>
            <a:r>
              <a:rPr lang="cs-CZ" sz="1800" dirty="0" err="1"/>
              <a:t>VodZ</a:t>
            </a:r>
            <a:r>
              <a:rPr lang="cs-CZ" sz="1800" dirty="0"/>
              <a:t> (hospodaření ve zranitelných oblastech), </a:t>
            </a:r>
            <a:r>
              <a:rPr lang="cs-CZ" sz="1800" dirty="0" err="1"/>
              <a:t>zopk</a:t>
            </a:r>
            <a:endParaRPr lang="cs-CZ" sz="1800" dirty="0"/>
          </a:p>
          <a:p>
            <a:pPr lvl="1">
              <a:buFont typeface="Wingdings" pitchFamily="2" charset="2"/>
              <a:buChar char="§"/>
            </a:pPr>
            <a:endParaRPr lang="cs-CZ" sz="1800" dirty="0" smtClean="0"/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endParaRPr lang="cs-CZ" sz="24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5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1189</Words>
  <Application>Microsoft Office PowerPoint</Application>
  <PresentationFormat>Předvádění na obrazovce (4:3)</PresentationFormat>
  <Paragraphs>234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Motiv systému Office</vt:lpstr>
      <vt:lpstr>Právní úprava ochrany půdy (zemědělského půdního fondu – ZPF)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Metrostav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</dc:creator>
  <cp:lastModifiedBy>User</cp:lastModifiedBy>
  <cp:revision>88</cp:revision>
  <dcterms:created xsi:type="dcterms:W3CDTF">2018-03-06T15:39:21Z</dcterms:created>
  <dcterms:modified xsi:type="dcterms:W3CDTF">2019-11-09T18:16:09Z</dcterms:modified>
</cp:coreProperties>
</file>