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2"/>
  </p:notesMasterIdLst>
  <p:handoutMasterIdLst>
    <p:handoutMasterId r:id="rId73"/>
  </p:handoutMasterIdLst>
  <p:sldIdLst>
    <p:sldId id="274" r:id="rId5"/>
    <p:sldId id="297" r:id="rId6"/>
    <p:sldId id="268" r:id="rId7"/>
    <p:sldId id="328" r:id="rId8"/>
    <p:sldId id="345" r:id="rId9"/>
    <p:sldId id="346" r:id="rId10"/>
    <p:sldId id="347" r:id="rId11"/>
    <p:sldId id="348" r:id="rId12"/>
    <p:sldId id="349" r:id="rId13"/>
    <p:sldId id="350" r:id="rId14"/>
    <p:sldId id="329" r:id="rId15"/>
    <p:sldId id="351" r:id="rId16"/>
    <p:sldId id="337" r:id="rId17"/>
    <p:sldId id="352" r:id="rId18"/>
    <p:sldId id="353" r:id="rId19"/>
    <p:sldId id="354" r:id="rId20"/>
    <p:sldId id="355" r:id="rId21"/>
    <p:sldId id="356" r:id="rId22"/>
    <p:sldId id="357" r:id="rId23"/>
    <p:sldId id="330" r:id="rId24"/>
    <p:sldId id="339" r:id="rId25"/>
    <p:sldId id="344" r:id="rId26"/>
    <p:sldId id="359" r:id="rId27"/>
    <p:sldId id="360" r:id="rId28"/>
    <p:sldId id="361" r:id="rId29"/>
    <p:sldId id="362" r:id="rId30"/>
    <p:sldId id="363" r:id="rId31"/>
    <p:sldId id="332" r:id="rId32"/>
    <p:sldId id="364" r:id="rId33"/>
    <p:sldId id="365" r:id="rId34"/>
    <p:sldId id="366" r:id="rId35"/>
    <p:sldId id="367" r:id="rId36"/>
    <p:sldId id="368" r:id="rId37"/>
    <p:sldId id="369" r:id="rId38"/>
    <p:sldId id="358" r:id="rId39"/>
    <p:sldId id="333" r:id="rId40"/>
    <p:sldId id="343" r:id="rId41"/>
    <p:sldId id="370" r:id="rId42"/>
    <p:sldId id="371" r:id="rId43"/>
    <p:sldId id="372" r:id="rId44"/>
    <p:sldId id="373" r:id="rId45"/>
    <p:sldId id="374" r:id="rId46"/>
    <p:sldId id="375" r:id="rId47"/>
    <p:sldId id="334" r:id="rId48"/>
    <p:sldId id="342" r:id="rId49"/>
    <p:sldId id="388" r:id="rId50"/>
    <p:sldId id="390" r:id="rId51"/>
    <p:sldId id="391" r:id="rId52"/>
    <p:sldId id="392" r:id="rId53"/>
    <p:sldId id="393" r:id="rId54"/>
    <p:sldId id="336" r:id="rId55"/>
    <p:sldId id="340" r:id="rId56"/>
    <p:sldId id="376" r:id="rId57"/>
    <p:sldId id="377" r:id="rId58"/>
    <p:sldId id="378" r:id="rId59"/>
    <p:sldId id="379" r:id="rId60"/>
    <p:sldId id="331" r:id="rId61"/>
    <p:sldId id="338" r:id="rId62"/>
    <p:sldId id="380" r:id="rId63"/>
    <p:sldId id="381" r:id="rId64"/>
    <p:sldId id="382" r:id="rId65"/>
    <p:sldId id="383" r:id="rId66"/>
    <p:sldId id="384" r:id="rId67"/>
    <p:sldId id="385" r:id="rId68"/>
    <p:sldId id="386" r:id="rId69"/>
    <p:sldId id="387" r:id="rId70"/>
    <p:sldId id="272" r:id="rId71"/>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0" autoAdjust="0"/>
    <p:restoredTop sz="96327" autoAdjust="0"/>
  </p:normalViewPr>
  <p:slideViewPr>
    <p:cSldViewPr snapToGrid="0">
      <p:cViewPr varScale="1">
        <p:scale>
          <a:sx n="75" d="100"/>
          <a:sy n="75" d="100"/>
        </p:scale>
        <p:origin x="96" y="35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28.10.2025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28.10.2025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onnsiteX0" fmla="*/ 0 w 1558756"/>
              <a:gd name="connsiteY0" fmla="*/ 0 h 174659"/>
              <a:gd name="connsiteX1" fmla="*/ 550760 w 1558756"/>
              <a:gd name="connsiteY1" fmla="*/ 0 h 174659"/>
              <a:gd name="connsiteX2" fmla="*/ 1085933 w 1558756"/>
              <a:gd name="connsiteY2" fmla="*/ 0 h 174659"/>
              <a:gd name="connsiteX3" fmla="*/ 1558756 w 1558756"/>
              <a:gd name="connsiteY3" fmla="*/ 0 h 174659"/>
              <a:gd name="connsiteX4" fmla="*/ 1558756 w 1558756"/>
              <a:gd name="connsiteY4" fmla="*/ 174659 h 174659"/>
              <a:gd name="connsiteX5" fmla="*/ 1070346 w 1558756"/>
              <a:gd name="connsiteY5" fmla="*/ 174659 h 174659"/>
              <a:gd name="connsiteX6" fmla="*/ 550760 w 1558756"/>
              <a:gd name="connsiteY6" fmla="*/ 174659 h 174659"/>
              <a:gd name="connsiteX7" fmla="*/ 0 w 1558756"/>
              <a:gd name="connsiteY7" fmla="*/ 174659 h 174659"/>
              <a:gd name="connsiteX8" fmla="*/ 0 w 1558756"/>
              <a:gd name="connsiteY8" fmla="*/ 0 h 17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10762247" cy="2604653"/>
          </a:xfrm>
        </p:spPr>
        <p:txBody>
          <a:bodyPr/>
          <a:lstStyle/>
          <a:p>
            <a:pPr lvl="1"/>
            <a:r>
              <a:rPr lang="cs-CZ" dirty="0"/>
              <a:t>Ondřej Frinta</a:t>
            </a:r>
            <a:endParaRPr lang="en-US" dirty="0"/>
          </a:p>
          <a:p>
            <a:r>
              <a:rPr lang="en-US" sz="5400" dirty="0"/>
              <a:t>Determination of Parenthood. Surrogacy.</a:t>
            </a:r>
            <a:r>
              <a:rPr lang="cs-CZ" sz="5400" dirty="0"/>
              <a:t> </a:t>
            </a:r>
            <a:r>
              <a:rPr lang="en-US" sz="5400" dirty="0"/>
              <a:t>Adoption.</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0EC12-4C4D-FB99-884F-D644D80C2C7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BC493C-045E-7800-2FB5-0C4CFFD892DD}"/>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9191648F-6EDF-E0C5-20A5-8FA18863B3B9}"/>
              </a:ext>
            </a:extLst>
          </p:cNvPr>
          <p:cNvSpPr>
            <a:spLocks noGrp="1"/>
          </p:cNvSpPr>
          <p:nvPr>
            <p:ph sz="quarter" idx="13"/>
          </p:nvPr>
        </p:nvSpPr>
        <p:spPr>
          <a:xfrm>
            <a:off x="838200" y="2212429"/>
            <a:ext cx="10515600" cy="3964534"/>
          </a:xfrm>
        </p:spPr>
        <p:txBody>
          <a:bodyPr>
            <a:normAutofit/>
          </a:bodyPr>
          <a:lstStyle/>
          <a:p>
            <a:pPr algn="just"/>
            <a:r>
              <a:rPr lang="cs-CZ" b="1" dirty="0" err="1"/>
              <a:t>Biological</a:t>
            </a:r>
            <a:r>
              <a:rPr lang="cs-CZ" b="1" dirty="0"/>
              <a:t> </a:t>
            </a:r>
            <a:r>
              <a:rPr lang="cs-CZ" b="1" dirty="0" err="1"/>
              <a:t>parenthood</a:t>
            </a:r>
            <a:r>
              <a:rPr lang="cs-CZ" b="1" dirty="0"/>
              <a:t> and </a:t>
            </a:r>
            <a:r>
              <a:rPr lang="cs-CZ" b="1" dirty="0" err="1"/>
              <a:t>genetic</a:t>
            </a:r>
            <a:r>
              <a:rPr lang="cs-CZ" b="1" dirty="0"/>
              <a:t> </a:t>
            </a:r>
            <a:r>
              <a:rPr lang="cs-CZ" b="1" dirty="0" err="1"/>
              <a:t>parentage</a:t>
            </a:r>
            <a:endParaRPr lang="cs-CZ" dirty="0"/>
          </a:p>
          <a:p>
            <a:pPr algn="just"/>
            <a:endParaRPr lang="cs-CZ" dirty="0"/>
          </a:p>
          <a:p>
            <a:pPr algn="just"/>
            <a:r>
              <a:rPr lang="cs-CZ" dirty="0"/>
              <a:t>Q: are these </a:t>
            </a:r>
            <a:r>
              <a:rPr lang="cs-CZ" dirty="0" err="1"/>
              <a:t>two</a:t>
            </a:r>
            <a:r>
              <a:rPr lang="cs-CZ" dirty="0"/>
              <a:t> </a:t>
            </a:r>
            <a:r>
              <a:rPr lang="cs-CZ" dirty="0" err="1"/>
              <a:t>synonyms</a:t>
            </a:r>
            <a:r>
              <a:rPr lang="cs-CZ" dirty="0"/>
              <a:t> </a:t>
            </a:r>
            <a:r>
              <a:rPr lang="cs-CZ" dirty="0" err="1"/>
              <a:t>or</a:t>
            </a:r>
            <a:r>
              <a:rPr lang="cs-CZ" dirty="0"/>
              <a:t> not?</a:t>
            </a:r>
          </a:p>
          <a:p>
            <a:pPr algn="just"/>
            <a:endParaRPr lang="cs-CZ" dirty="0"/>
          </a:p>
          <a:p>
            <a:pPr algn="just"/>
            <a:r>
              <a:rPr lang="cs-CZ" dirty="0" err="1"/>
              <a:t>Genetic</a:t>
            </a:r>
            <a:r>
              <a:rPr lang="cs-CZ" dirty="0"/>
              <a:t> </a:t>
            </a:r>
            <a:r>
              <a:rPr lang="cs-CZ" dirty="0" err="1"/>
              <a:t>parentage</a:t>
            </a:r>
            <a:r>
              <a:rPr lang="cs-CZ" dirty="0"/>
              <a:t> </a:t>
            </a:r>
            <a:r>
              <a:rPr lang="cs-CZ" b="1" dirty="0" err="1"/>
              <a:t>is</a:t>
            </a:r>
            <a:r>
              <a:rPr lang="cs-CZ" b="1" dirty="0"/>
              <a:t> </a:t>
            </a:r>
            <a:r>
              <a:rPr lang="en-US" b="1" dirty="0"/>
              <a:t>one of several biological aspects</a:t>
            </a:r>
            <a:r>
              <a:rPr lang="en-US" dirty="0"/>
              <a:t> of human reproduction</a:t>
            </a:r>
            <a:endParaRPr lang="cs-CZ" dirty="0"/>
          </a:p>
          <a:p>
            <a:pPr algn="just"/>
            <a:endParaRPr lang="cs-CZ" dirty="0"/>
          </a:p>
          <a:p>
            <a:pPr algn="just"/>
            <a:r>
              <a:rPr lang="cs-CZ" dirty="0"/>
              <a:t>As a </a:t>
            </a:r>
            <a:r>
              <a:rPr lang="cs-CZ" dirty="0" err="1"/>
              <a:t>result</a:t>
            </a:r>
            <a:r>
              <a:rPr lang="cs-CZ" dirty="0"/>
              <a:t>, </a:t>
            </a:r>
            <a:r>
              <a:rPr lang="cs-CZ" dirty="0" err="1"/>
              <a:t>biological</a:t>
            </a:r>
            <a:r>
              <a:rPr lang="cs-CZ" dirty="0"/>
              <a:t> </a:t>
            </a:r>
            <a:r>
              <a:rPr lang="cs-CZ" dirty="0" err="1"/>
              <a:t>parenthood</a:t>
            </a:r>
            <a:r>
              <a:rPr lang="cs-CZ" dirty="0"/>
              <a:t> and </a:t>
            </a:r>
            <a:r>
              <a:rPr lang="cs-CZ" dirty="0" err="1"/>
              <a:t>genetic</a:t>
            </a:r>
            <a:r>
              <a:rPr lang="cs-CZ" dirty="0"/>
              <a:t> </a:t>
            </a:r>
            <a:r>
              <a:rPr lang="cs-CZ" dirty="0" err="1"/>
              <a:t>parentage</a:t>
            </a:r>
            <a:r>
              <a:rPr lang="cs-CZ" dirty="0"/>
              <a:t> </a:t>
            </a:r>
            <a:r>
              <a:rPr lang="cs-CZ" b="1" dirty="0"/>
              <a:t>are not </a:t>
            </a:r>
            <a:r>
              <a:rPr lang="cs-CZ" b="1" dirty="0" err="1"/>
              <a:t>synonyms</a:t>
            </a:r>
            <a:r>
              <a:rPr lang="cs-CZ" b="1" dirty="0"/>
              <a:t>.</a:t>
            </a:r>
          </a:p>
          <a:p>
            <a:pPr algn="just"/>
            <a:endParaRPr lang="cs-CZ" b="1" dirty="0"/>
          </a:p>
          <a:p>
            <a:pPr algn="just"/>
            <a:r>
              <a:rPr lang="cs-CZ" b="1" dirty="0"/>
              <a:t>To </a:t>
            </a:r>
            <a:r>
              <a:rPr lang="cs-CZ" b="1" dirty="0" err="1"/>
              <a:t>avoid</a:t>
            </a:r>
            <a:r>
              <a:rPr lang="cs-CZ" b="1" dirty="0"/>
              <a:t> </a:t>
            </a:r>
            <a:r>
              <a:rPr lang="cs-CZ" b="1" dirty="0" err="1"/>
              <a:t>misunderstanding</a:t>
            </a:r>
            <a:r>
              <a:rPr lang="cs-CZ" b="1" dirty="0"/>
              <a:t>, </a:t>
            </a:r>
            <a:r>
              <a:rPr lang="cs-CZ" b="1" dirty="0" err="1"/>
              <a:t>it</a:t>
            </a:r>
            <a:r>
              <a:rPr lang="cs-CZ" b="1" dirty="0"/>
              <a:t> </a:t>
            </a:r>
            <a:r>
              <a:rPr lang="cs-CZ" b="1" dirty="0" err="1"/>
              <a:t>is</a:t>
            </a:r>
            <a:r>
              <a:rPr lang="cs-CZ" b="1" dirty="0"/>
              <a:t> </a:t>
            </a:r>
            <a:r>
              <a:rPr lang="cs-CZ" b="1" dirty="0" err="1"/>
              <a:t>recommendable</a:t>
            </a:r>
            <a:r>
              <a:rPr lang="cs-CZ" b="1" dirty="0"/>
              <a:t> to </a:t>
            </a:r>
            <a:r>
              <a:rPr lang="cs-CZ" b="1" dirty="0" err="1"/>
              <a:t>distinguish</a:t>
            </a:r>
            <a:r>
              <a:rPr lang="cs-CZ" b="1" dirty="0"/>
              <a:t> </a:t>
            </a:r>
            <a:r>
              <a:rPr lang="cs-CZ" b="1" dirty="0" err="1"/>
              <a:t>between</a:t>
            </a:r>
            <a:r>
              <a:rPr lang="cs-CZ" b="1" dirty="0"/>
              <a:t> </a:t>
            </a:r>
            <a:r>
              <a:rPr lang="cs-CZ" b="1" dirty="0" err="1"/>
              <a:t>biological</a:t>
            </a:r>
            <a:r>
              <a:rPr lang="cs-CZ" b="1" dirty="0"/>
              <a:t> </a:t>
            </a:r>
            <a:r>
              <a:rPr lang="cs-CZ" b="1" dirty="0" err="1"/>
              <a:t>parenthood</a:t>
            </a:r>
            <a:r>
              <a:rPr lang="cs-CZ" b="1" dirty="0"/>
              <a:t> and </a:t>
            </a:r>
            <a:r>
              <a:rPr lang="cs-CZ" b="1" dirty="0" err="1"/>
              <a:t>genetic</a:t>
            </a:r>
            <a:r>
              <a:rPr lang="cs-CZ" b="1" dirty="0"/>
              <a:t> </a:t>
            </a:r>
            <a:r>
              <a:rPr lang="cs-CZ" b="1" dirty="0" err="1"/>
              <a:t>parentage</a:t>
            </a:r>
            <a:r>
              <a:rPr lang="cs-CZ" b="1" dirty="0"/>
              <a:t>.</a:t>
            </a:r>
            <a:endParaRPr lang="cs-CZ" dirty="0"/>
          </a:p>
          <a:p>
            <a:pPr algn="just"/>
            <a:endParaRPr lang="cs-CZ" dirty="0"/>
          </a:p>
          <a:p>
            <a:pPr algn="just"/>
            <a:endParaRPr lang="cs-CZ" dirty="0"/>
          </a:p>
        </p:txBody>
      </p:sp>
    </p:spTree>
    <p:extLst>
      <p:ext uri="{BB962C8B-B14F-4D97-AF65-F5344CB8AC3E}">
        <p14:creationId xmlns:p14="http://schemas.microsoft.com/office/powerpoint/2010/main" val="310103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9E48A-D288-E665-06B2-9BBD67132FA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390EE01-2EF5-D359-97C0-BB7DB3138503}"/>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Right</a:t>
            </a:r>
            <a:r>
              <a:rPr lang="cs-CZ" dirty="0"/>
              <a:t> to </a:t>
            </a:r>
            <a:r>
              <a:rPr lang="cs-CZ" dirty="0" err="1"/>
              <a:t>know</a:t>
            </a:r>
            <a:endParaRPr lang="cs-CZ" dirty="0"/>
          </a:p>
        </p:txBody>
      </p:sp>
    </p:spTree>
    <p:extLst>
      <p:ext uri="{BB962C8B-B14F-4D97-AF65-F5344CB8AC3E}">
        <p14:creationId xmlns:p14="http://schemas.microsoft.com/office/powerpoint/2010/main" val="168966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5604-BBEE-D4B5-7E77-01F1DFA655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E76B15-10B4-5720-8B5D-E7B6205DB25E}"/>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0095AA26-DE63-1D0A-6028-BAD4B518642B}"/>
              </a:ext>
            </a:extLst>
          </p:cNvPr>
          <p:cNvSpPr>
            <a:spLocks noGrp="1"/>
          </p:cNvSpPr>
          <p:nvPr>
            <p:ph sz="quarter" idx="13"/>
          </p:nvPr>
        </p:nvSpPr>
        <p:spPr>
          <a:xfrm>
            <a:off x="838200" y="2212429"/>
            <a:ext cx="10515600" cy="3964534"/>
          </a:xfrm>
        </p:spPr>
        <p:txBody>
          <a:bodyPr>
            <a:normAutofit/>
          </a:bodyPr>
          <a:lstStyle/>
          <a:p>
            <a:pPr algn="just"/>
            <a:r>
              <a:rPr lang="en-US" b="1" dirty="0"/>
              <a:t>Convention on the Rights of the Child</a:t>
            </a:r>
            <a:r>
              <a:rPr lang="cs-CZ" b="1" dirty="0"/>
              <a:t> (Art. 7 para 1):</a:t>
            </a:r>
          </a:p>
          <a:p>
            <a:pPr algn="just"/>
            <a:endParaRPr lang="cs-CZ" b="1" dirty="0"/>
          </a:p>
          <a:p>
            <a:pPr algn="just"/>
            <a:r>
              <a:rPr lang="en-US" dirty="0"/>
              <a:t>The child shall be registered immediately after birth and shall have the right from birth to a name, the right to acquire a nationality and </a:t>
            </a:r>
            <a:r>
              <a:rPr lang="en-US" b="1" dirty="0"/>
              <a:t>as far as possible, the right to know</a:t>
            </a:r>
            <a:r>
              <a:rPr lang="en-US" dirty="0"/>
              <a:t> and be cared for by his or her parents.</a:t>
            </a:r>
            <a:endParaRPr lang="cs-CZ" dirty="0"/>
          </a:p>
          <a:p>
            <a:pPr algn="just"/>
            <a:endParaRPr lang="cs-CZ" b="1" dirty="0"/>
          </a:p>
          <a:p>
            <a:pPr algn="just"/>
            <a:r>
              <a:rPr lang="cs-CZ" b="1" dirty="0" err="1"/>
              <a:t>right</a:t>
            </a:r>
            <a:r>
              <a:rPr lang="cs-CZ" b="1" dirty="0"/>
              <a:t> to </a:t>
            </a:r>
            <a:r>
              <a:rPr lang="cs-CZ" b="1" dirty="0" err="1"/>
              <a:t>know</a:t>
            </a:r>
            <a:r>
              <a:rPr lang="cs-CZ" dirty="0"/>
              <a:t> = </a:t>
            </a:r>
            <a:r>
              <a:rPr lang="cs-CZ" dirty="0" err="1"/>
              <a:t>right</a:t>
            </a:r>
            <a:r>
              <a:rPr lang="cs-CZ" dirty="0"/>
              <a:t> to </a:t>
            </a:r>
            <a:r>
              <a:rPr lang="cs-CZ" dirty="0" err="1"/>
              <a:t>know</a:t>
            </a:r>
            <a:r>
              <a:rPr lang="cs-CZ" dirty="0"/>
              <a:t> </a:t>
            </a:r>
            <a:r>
              <a:rPr lang="cs-CZ" dirty="0" err="1"/>
              <a:t>who</a:t>
            </a:r>
            <a:r>
              <a:rPr lang="cs-CZ" dirty="0"/>
              <a:t> are </a:t>
            </a:r>
            <a:r>
              <a:rPr lang="cs-CZ" dirty="0" err="1"/>
              <a:t>the</a:t>
            </a:r>
            <a:r>
              <a:rPr lang="cs-CZ" dirty="0"/>
              <a:t> </a:t>
            </a:r>
            <a:r>
              <a:rPr lang="cs-CZ" dirty="0" err="1"/>
              <a:t>parents</a:t>
            </a:r>
            <a:r>
              <a:rPr lang="cs-CZ" dirty="0"/>
              <a:t> </a:t>
            </a:r>
            <a:r>
              <a:rPr lang="cs-CZ" dirty="0" err="1"/>
              <a:t>of</a:t>
            </a:r>
            <a:r>
              <a:rPr lang="cs-CZ" dirty="0"/>
              <a:t> </a:t>
            </a:r>
            <a:r>
              <a:rPr lang="cs-CZ" dirty="0" err="1"/>
              <a:t>the</a:t>
            </a:r>
            <a:r>
              <a:rPr lang="cs-CZ" dirty="0"/>
              <a:t> </a:t>
            </a:r>
            <a:r>
              <a:rPr lang="cs-CZ" dirty="0" err="1"/>
              <a:t>child</a:t>
            </a:r>
            <a:r>
              <a:rPr lang="cs-CZ" dirty="0"/>
              <a:t>, i. e. </a:t>
            </a:r>
            <a:r>
              <a:rPr lang="cs-CZ" dirty="0" err="1"/>
              <a:t>right</a:t>
            </a:r>
            <a:r>
              <a:rPr lang="cs-CZ" dirty="0"/>
              <a:t> to </a:t>
            </a:r>
            <a:r>
              <a:rPr lang="cs-CZ" dirty="0" err="1"/>
              <a:t>know</a:t>
            </a:r>
            <a:r>
              <a:rPr lang="cs-CZ" dirty="0"/>
              <a:t> </a:t>
            </a:r>
            <a:r>
              <a:rPr lang="cs-CZ" dirty="0" err="1"/>
              <a:t>the</a:t>
            </a:r>
            <a:r>
              <a:rPr lang="cs-CZ" dirty="0"/>
              <a:t> </a:t>
            </a:r>
            <a:r>
              <a:rPr lang="cs-CZ" dirty="0" err="1"/>
              <a:t>parentage</a:t>
            </a:r>
            <a:r>
              <a:rPr lang="cs-CZ" dirty="0"/>
              <a:t> (</a:t>
            </a:r>
            <a:r>
              <a:rPr lang="cs-CZ" dirty="0" err="1"/>
              <a:t>right</a:t>
            </a:r>
            <a:r>
              <a:rPr lang="cs-CZ" dirty="0"/>
              <a:t> to </a:t>
            </a:r>
            <a:r>
              <a:rPr lang="cs-CZ" dirty="0" err="1"/>
              <a:t>know</a:t>
            </a:r>
            <a:r>
              <a:rPr lang="cs-CZ" dirty="0"/>
              <a:t> </a:t>
            </a:r>
            <a:r>
              <a:rPr lang="cs-CZ" dirty="0" err="1"/>
              <a:t>its</a:t>
            </a:r>
            <a:r>
              <a:rPr lang="cs-CZ" dirty="0"/>
              <a:t> </a:t>
            </a:r>
            <a:r>
              <a:rPr lang="cs-CZ" dirty="0" err="1"/>
              <a:t>origin</a:t>
            </a:r>
            <a:r>
              <a:rPr lang="cs-CZ" dirty="0"/>
              <a:t>)</a:t>
            </a:r>
          </a:p>
        </p:txBody>
      </p:sp>
    </p:spTree>
    <p:extLst>
      <p:ext uri="{BB962C8B-B14F-4D97-AF65-F5344CB8AC3E}">
        <p14:creationId xmlns:p14="http://schemas.microsoft.com/office/powerpoint/2010/main" val="344338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6CAD-9D5F-73E7-97B4-F3295CA158C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9FAB78-EC89-75FB-3F01-CE02461C0DCB}"/>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BD67332E-3D43-563E-2F4B-460FCDA679E3}"/>
              </a:ext>
            </a:extLst>
          </p:cNvPr>
          <p:cNvSpPr>
            <a:spLocks noGrp="1"/>
          </p:cNvSpPr>
          <p:nvPr>
            <p:ph sz="quarter" idx="13"/>
          </p:nvPr>
        </p:nvSpPr>
        <p:spPr>
          <a:xfrm>
            <a:off x="838200" y="2212429"/>
            <a:ext cx="10515600" cy="3964534"/>
          </a:xfrm>
        </p:spPr>
        <p:txBody>
          <a:bodyPr>
            <a:normAutofit/>
          </a:bodyPr>
          <a:lstStyle/>
          <a:p>
            <a:pPr algn="just"/>
            <a:r>
              <a:rPr lang="en-US" b="1" dirty="0"/>
              <a:t>ECtHR: </a:t>
            </a:r>
            <a:r>
              <a:rPr lang="en-US" b="1" dirty="0" err="1"/>
              <a:t>Odièvre</a:t>
            </a:r>
            <a:r>
              <a:rPr lang="en-US" b="1" dirty="0"/>
              <a:t> v. France (</a:t>
            </a:r>
            <a:r>
              <a:rPr lang="cs-CZ" b="1" dirty="0" err="1"/>
              <a:t>Application</a:t>
            </a:r>
            <a:r>
              <a:rPr lang="cs-CZ" b="1" dirty="0"/>
              <a:t> no. </a:t>
            </a:r>
            <a:r>
              <a:rPr lang="en-US" b="1" dirty="0"/>
              <a:t>42326/98</a:t>
            </a:r>
            <a:r>
              <a:rPr lang="cs-CZ" b="1" dirty="0"/>
              <a:t>, </a:t>
            </a:r>
            <a:r>
              <a:rPr lang="cs-CZ" b="1" dirty="0" err="1"/>
              <a:t>decided</a:t>
            </a:r>
            <a:r>
              <a:rPr lang="cs-CZ" b="1" dirty="0"/>
              <a:t> 2003</a:t>
            </a:r>
            <a:r>
              <a:rPr lang="en-US" b="1" dirty="0"/>
              <a:t>)</a:t>
            </a:r>
          </a:p>
          <a:p>
            <a:pPr algn="just"/>
            <a:r>
              <a:rPr lang="en-US" dirty="0"/>
              <a:t>Applicant sought identifying information about her mother (</a:t>
            </a:r>
            <a:r>
              <a:rPr lang="cs-CZ" dirty="0" err="1"/>
              <a:t>anonymous</a:t>
            </a:r>
            <a:r>
              <a:rPr lang="en-US" dirty="0"/>
              <a:t> birth)</a:t>
            </a:r>
          </a:p>
          <a:p>
            <a:pPr algn="just"/>
            <a:r>
              <a:rPr lang="en-US" dirty="0"/>
              <a:t>Alleged violation of Article 8 (right to private life)</a:t>
            </a:r>
            <a:endParaRPr lang="cs-CZ" dirty="0"/>
          </a:p>
          <a:p>
            <a:pPr algn="just"/>
            <a:endParaRPr lang="cs-CZ" i="1" dirty="0"/>
          </a:p>
          <a:p>
            <a:pPr algn="just"/>
            <a:r>
              <a:rPr lang="fr-FR" i="1" dirty="0"/>
              <a:t>Loi n° 2002-93 du 22 janvier 2002 relative à l'accès aux origines des personnes adoptées et pupilles de l'Etat</a:t>
            </a:r>
            <a:r>
              <a:rPr lang="cs-CZ" i="1" dirty="0"/>
              <a:t> </a:t>
            </a:r>
            <a:r>
              <a:rPr lang="cs-CZ" dirty="0"/>
              <a:t>(</a:t>
            </a:r>
            <a:r>
              <a:rPr lang="en-US" dirty="0"/>
              <a:t>on access by adopted persons and wards of the state to information about their personal origins</a:t>
            </a:r>
            <a:r>
              <a:rPr lang="cs-CZ" dirty="0"/>
              <a:t>)</a:t>
            </a:r>
            <a:endParaRPr lang="en-US" dirty="0"/>
          </a:p>
          <a:p>
            <a:pPr algn="just"/>
            <a:r>
              <a:rPr lang="en-US" dirty="0"/>
              <a:t>established </a:t>
            </a:r>
            <a:r>
              <a:rPr lang="cs-CZ" i="1" dirty="0" err="1"/>
              <a:t>Conseil</a:t>
            </a:r>
            <a:r>
              <a:rPr lang="cs-CZ" i="1" dirty="0"/>
              <a:t> </a:t>
            </a:r>
            <a:r>
              <a:rPr lang="cs-CZ" i="1" dirty="0" err="1"/>
              <a:t>national</a:t>
            </a:r>
            <a:r>
              <a:rPr lang="cs-CZ" i="1" dirty="0"/>
              <a:t> </a:t>
            </a:r>
            <a:r>
              <a:rPr lang="cs-CZ" i="1" dirty="0" err="1"/>
              <a:t>pour</a:t>
            </a:r>
            <a:r>
              <a:rPr lang="cs-CZ" i="1" dirty="0"/>
              <a:t> </a:t>
            </a:r>
            <a:r>
              <a:rPr lang="cs-CZ" i="1" dirty="0" err="1"/>
              <a:t>l‘acces</a:t>
            </a:r>
            <a:r>
              <a:rPr lang="cs-CZ" i="1" dirty="0"/>
              <a:t> </a:t>
            </a:r>
            <a:r>
              <a:rPr lang="cs-CZ" i="1" dirty="0" err="1"/>
              <a:t>aux</a:t>
            </a:r>
            <a:r>
              <a:rPr lang="cs-CZ" i="1" dirty="0"/>
              <a:t> </a:t>
            </a:r>
            <a:r>
              <a:rPr lang="cs-CZ" i="1" dirty="0" err="1"/>
              <a:t>origines</a:t>
            </a:r>
            <a:r>
              <a:rPr lang="cs-CZ" i="1" dirty="0"/>
              <a:t> </a:t>
            </a:r>
            <a:r>
              <a:rPr lang="cs-CZ" i="1" dirty="0" err="1"/>
              <a:t>personnelles</a:t>
            </a:r>
            <a:r>
              <a:rPr lang="cs-CZ" dirty="0"/>
              <a:t> (N</a:t>
            </a:r>
            <a:r>
              <a:rPr lang="en-US" dirty="0" err="1"/>
              <a:t>ational</a:t>
            </a:r>
            <a:r>
              <a:rPr lang="en-US" dirty="0"/>
              <a:t> </a:t>
            </a:r>
            <a:r>
              <a:rPr lang="cs-CZ" dirty="0"/>
              <a:t>C</a:t>
            </a:r>
            <a:r>
              <a:rPr lang="en-US" dirty="0" err="1"/>
              <a:t>ouncil</a:t>
            </a:r>
            <a:r>
              <a:rPr lang="en-US" dirty="0"/>
              <a:t> for </a:t>
            </a:r>
            <a:r>
              <a:rPr lang="cs-CZ" dirty="0"/>
              <a:t>A</a:t>
            </a:r>
            <a:r>
              <a:rPr lang="en-US" dirty="0" err="1"/>
              <a:t>ccess</a:t>
            </a:r>
            <a:r>
              <a:rPr lang="en-US" dirty="0"/>
              <a:t> to </a:t>
            </a:r>
            <a:r>
              <a:rPr lang="cs-CZ" dirty="0"/>
              <a:t>P</a:t>
            </a:r>
            <a:r>
              <a:rPr lang="en-US" dirty="0" err="1"/>
              <a:t>ersonal</a:t>
            </a:r>
            <a:r>
              <a:rPr lang="en-US" dirty="0"/>
              <a:t> </a:t>
            </a:r>
            <a:r>
              <a:rPr lang="cs-CZ" dirty="0"/>
              <a:t>O</a:t>
            </a:r>
            <a:r>
              <a:rPr lang="en-US" dirty="0" err="1"/>
              <a:t>rigins</a:t>
            </a:r>
            <a:r>
              <a:rPr lang="cs-CZ" dirty="0"/>
              <a:t>)</a:t>
            </a:r>
            <a:endParaRPr lang="en-US" dirty="0"/>
          </a:p>
          <a:p>
            <a:pPr algn="just"/>
            <a:endParaRPr lang="cs-CZ" b="1" dirty="0"/>
          </a:p>
          <a:p>
            <a:pPr algn="just"/>
            <a:r>
              <a:rPr lang="en-US" dirty="0"/>
              <a:t>Disclosure </a:t>
            </a:r>
            <a:r>
              <a:rPr lang="cs-CZ" dirty="0" err="1"/>
              <a:t>of</a:t>
            </a:r>
            <a:r>
              <a:rPr lang="cs-CZ" dirty="0"/>
              <a:t> </a:t>
            </a:r>
            <a:r>
              <a:rPr lang="cs-CZ" dirty="0" err="1"/>
              <a:t>origin</a:t>
            </a:r>
            <a:r>
              <a:rPr lang="cs-CZ" dirty="0"/>
              <a:t> </a:t>
            </a:r>
            <a:r>
              <a:rPr lang="en-US" dirty="0"/>
              <a:t>possible </a:t>
            </a:r>
            <a:r>
              <a:rPr lang="cs-CZ" dirty="0" err="1"/>
              <a:t>for</a:t>
            </a:r>
            <a:r>
              <a:rPr lang="cs-CZ" dirty="0"/>
              <a:t> a </a:t>
            </a:r>
            <a:r>
              <a:rPr lang="cs-CZ" dirty="0" err="1"/>
              <a:t>chold</a:t>
            </a:r>
            <a:r>
              <a:rPr lang="cs-CZ" dirty="0"/>
              <a:t> </a:t>
            </a:r>
            <a:r>
              <a:rPr lang="en-US" dirty="0"/>
              <a:t>with consent of both child </a:t>
            </a:r>
            <a:r>
              <a:rPr lang="en-US" b="1" dirty="0"/>
              <a:t>and mother</a:t>
            </a:r>
            <a:r>
              <a:rPr lang="cs-CZ" b="1" dirty="0"/>
              <a:t>.</a:t>
            </a:r>
          </a:p>
        </p:txBody>
      </p:sp>
    </p:spTree>
    <p:extLst>
      <p:ext uri="{BB962C8B-B14F-4D97-AF65-F5344CB8AC3E}">
        <p14:creationId xmlns:p14="http://schemas.microsoft.com/office/powerpoint/2010/main" val="287843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AB30E-A0A5-B4CC-3980-EC75AF4058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5CE03F-36A3-25F9-EED5-B550CE346EAA}"/>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26002A1E-2F1B-D287-CC56-F359CBE8D75C}"/>
              </a:ext>
            </a:extLst>
          </p:cNvPr>
          <p:cNvSpPr>
            <a:spLocks noGrp="1"/>
          </p:cNvSpPr>
          <p:nvPr>
            <p:ph sz="quarter" idx="13"/>
          </p:nvPr>
        </p:nvSpPr>
        <p:spPr>
          <a:xfrm>
            <a:off x="838200" y="2212429"/>
            <a:ext cx="10515600" cy="3964534"/>
          </a:xfrm>
        </p:spPr>
        <p:txBody>
          <a:bodyPr>
            <a:normAutofit/>
          </a:bodyPr>
          <a:lstStyle/>
          <a:p>
            <a:pPr algn="just"/>
            <a:r>
              <a:rPr lang="en-US" b="1" dirty="0"/>
              <a:t>ECtHR: </a:t>
            </a:r>
            <a:r>
              <a:rPr lang="en-US" b="1" dirty="0" err="1"/>
              <a:t>Odièvre</a:t>
            </a:r>
            <a:r>
              <a:rPr lang="en-US" b="1" dirty="0"/>
              <a:t> v. France (</a:t>
            </a:r>
            <a:r>
              <a:rPr lang="cs-CZ" b="1" dirty="0" err="1"/>
              <a:t>Application</a:t>
            </a:r>
            <a:r>
              <a:rPr lang="cs-CZ" b="1" dirty="0"/>
              <a:t> no. </a:t>
            </a:r>
            <a:r>
              <a:rPr lang="en-US" b="1" dirty="0"/>
              <a:t>42326/98</a:t>
            </a:r>
            <a:r>
              <a:rPr lang="cs-CZ" b="1" dirty="0"/>
              <a:t>, </a:t>
            </a:r>
            <a:r>
              <a:rPr lang="cs-CZ" b="1" dirty="0" err="1"/>
              <a:t>decided</a:t>
            </a:r>
            <a:r>
              <a:rPr lang="cs-CZ" b="1" dirty="0"/>
              <a:t> 2003</a:t>
            </a:r>
            <a:r>
              <a:rPr lang="en-US" b="1" dirty="0"/>
              <a:t>)</a:t>
            </a:r>
            <a:endParaRPr lang="cs-CZ" b="1" dirty="0"/>
          </a:p>
          <a:p>
            <a:pPr algn="just"/>
            <a:endParaRPr lang="cs-CZ" b="1" dirty="0"/>
          </a:p>
          <a:p>
            <a:pPr algn="just"/>
            <a:r>
              <a:rPr lang="cs-CZ" dirty="0"/>
              <a:t>47. </a:t>
            </a:r>
            <a:r>
              <a:rPr lang="en-GB" dirty="0"/>
              <a:t>[</a:t>
            </a:r>
            <a:r>
              <a:rPr lang="cs-CZ" dirty="0"/>
              <a:t>…</a:t>
            </a:r>
            <a:r>
              <a:rPr lang="en-GB" dirty="0"/>
              <a:t>]</a:t>
            </a:r>
            <a:r>
              <a:rPr lang="cs-CZ" b="1" dirty="0"/>
              <a:t> </a:t>
            </a:r>
            <a:r>
              <a:rPr lang="en-US" dirty="0"/>
              <a:t>In the light not only of the diversity of practice to be found among the legal systems and traditions but also of the fact that various means are being resorted to for abandoning children, the Court concludes that </a:t>
            </a:r>
            <a:r>
              <a:rPr lang="en-US" b="1" dirty="0"/>
              <a:t>States must be afforded a margin of appreciation </a:t>
            </a:r>
            <a:r>
              <a:rPr lang="en-US" dirty="0"/>
              <a:t>to decide which measures are apt to ensure that the rights guaranteed by the Convention are secured to everyone within their jurisdiction.</a:t>
            </a:r>
            <a:endParaRPr lang="cs-CZ" dirty="0"/>
          </a:p>
          <a:p>
            <a:pPr algn="just"/>
            <a:r>
              <a:rPr lang="cs-CZ" dirty="0"/>
              <a:t>48. </a:t>
            </a:r>
            <a:r>
              <a:rPr lang="en-US" dirty="0"/>
              <a:t>The Court observes that in the present case </a:t>
            </a:r>
            <a:r>
              <a:rPr lang="en-US" b="1" dirty="0"/>
              <a:t>the applicant was given access to non-identifying information about her mother and natural family </a:t>
            </a:r>
            <a:r>
              <a:rPr lang="en-US" dirty="0"/>
              <a:t>that enabled her to trace some of her roots, while ensuring the protection of third-party interests.</a:t>
            </a:r>
            <a:endParaRPr lang="en-US" b="1" dirty="0"/>
          </a:p>
        </p:txBody>
      </p:sp>
    </p:spTree>
    <p:extLst>
      <p:ext uri="{BB962C8B-B14F-4D97-AF65-F5344CB8AC3E}">
        <p14:creationId xmlns:p14="http://schemas.microsoft.com/office/powerpoint/2010/main" val="307317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59B0-9AE0-C79E-8C73-1051728EF5F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18C27E-E996-2D41-0387-023E3AD1408D}"/>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FE58CDAC-7F5B-0633-760E-7099615BE249}"/>
              </a:ext>
            </a:extLst>
          </p:cNvPr>
          <p:cNvSpPr>
            <a:spLocks noGrp="1"/>
          </p:cNvSpPr>
          <p:nvPr>
            <p:ph sz="quarter" idx="13"/>
          </p:nvPr>
        </p:nvSpPr>
        <p:spPr>
          <a:xfrm>
            <a:off x="838200" y="2212429"/>
            <a:ext cx="10515600" cy="3964534"/>
          </a:xfrm>
        </p:spPr>
        <p:txBody>
          <a:bodyPr>
            <a:normAutofit/>
          </a:bodyPr>
          <a:lstStyle/>
          <a:p>
            <a:pPr algn="just"/>
            <a:r>
              <a:rPr lang="en-US" b="1" dirty="0"/>
              <a:t>ECtHR: </a:t>
            </a:r>
            <a:r>
              <a:rPr lang="en-US" b="1" dirty="0" err="1"/>
              <a:t>Odièvre</a:t>
            </a:r>
            <a:r>
              <a:rPr lang="en-US" b="1" dirty="0"/>
              <a:t> v. France (</a:t>
            </a:r>
            <a:r>
              <a:rPr lang="cs-CZ" b="1" dirty="0" err="1"/>
              <a:t>Application</a:t>
            </a:r>
            <a:r>
              <a:rPr lang="cs-CZ" b="1" dirty="0"/>
              <a:t> no. </a:t>
            </a:r>
            <a:r>
              <a:rPr lang="en-US" b="1" dirty="0"/>
              <a:t>42326/98</a:t>
            </a:r>
            <a:r>
              <a:rPr lang="cs-CZ" b="1" dirty="0"/>
              <a:t>, </a:t>
            </a:r>
            <a:r>
              <a:rPr lang="cs-CZ" b="1" dirty="0" err="1"/>
              <a:t>decided</a:t>
            </a:r>
            <a:r>
              <a:rPr lang="cs-CZ" b="1" dirty="0"/>
              <a:t> 2003</a:t>
            </a:r>
            <a:r>
              <a:rPr lang="en-US" b="1" dirty="0"/>
              <a:t>)</a:t>
            </a:r>
            <a:endParaRPr lang="cs-CZ" b="1" dirty="0"/>
          </a:p>
          <a:p>
            <a:pPr algn="just"/>
            <a:endParaRPr lang="cs-CZ" b="1" dirty="0"/>
          </a:p>
          <a:p>
            <a:r>
              <a:rPr lang="cs-CZ" dirty="0"/>
              <a:t>49.</a:t>
            </a:r>
            <a:r>
              <a:rPr lang="cs-CZ" b="1" dirty="0"/>
              <a:t> </a:t>
            </a:r>
            <a:r>
              <a:rPr lang="en-GB" dirty="0"/>
              <a:t>[</a:t>
            </a:r>
            <a:r>
              <a:rPr lang="cs-CZ" dirty="0"/>
              <a:t>…</a:t>
            </a:r>
            <a:r>
              <a:rPr lang="en-GB" dirty="0"/>
              <a:t>]</a:t>
            </a:r>
            <a:r>
              <a:rPr lang="cs-CZ" b="1" dirty="0"/>
              <a:t> </a:t>
            </a:r>
            <a:r>
              <a:rPr lang="en-US" dirty="0"/>
              <a:t>The French legislation </a:t>
            </a:r>
            <a:r>
              <a:rPr lang="en-US" b="1" dirty="0"/>
              <a:t>thus seeks to strike a balance and to ensure sufficient proportion between the competing interests</a:t>
            </a:r>
            <a:r>
              <a:rPr lang="en-US" dirty="0"/>
              <a:t>. The Court observes in that connection that the States must be allowed to determine the means which they consider to be best suited to achieve the aim of reconciling those interests. </a:t>
            </a:r>
            <a:r>
              <a:rPr lang="en-US" b="1" dirty="0"/>
              <a:t>Overall, the Court considers that France has not overstepped the margin of appreciation </a:t>
            </a:r>
            <a:r>
              <a:rPr lang="en-US" dirty="0"/>
              <a:t>which it must be afforded in view of the complex and sensitive nature of the issue of access to information about one's origins, an issue that concerns the right to know one's personal history, the choices of the natural parents, the existing family ties and the adoptive parents.</a:t>
            </a:r>
          </a:p>
          <a:p>
            <a:r>
              <a:rPr lang="en-US" b="1" dirty="0"/>
              <a:t>Consequently, there has been no violation of Article 8 of the Convention.</a:t>
            </a:r>
          </a:p>
          <a:p>
            <a:pPr algn="just"/>
            <a:endParaRPr lang="en-US" b="1" dirty="0"/>
          </a:p>
        </p:txBody>
      </p:sp>
    </p:spTree>
    <p:extLst>
      <p:ext uri="{BB962C8B-B14F-4D97-AF65-F5344CB8AC3E}">
        <p14:creationId xmlns:p14="http://schemas.microsoft.com/office/powerpoint/2010/main" val="354341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DE5B-D8CD-4F3A-915A-1F215EE216A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68EE1A-0035-69E5-9E6E-9A7E40212166}"/>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6ABA5A1A-31F9-CEB2-3494-0A618E0953CF}"/>
              </a:ext>
            </a:extLst>
          </p:cNvPr>
          <p:cNvSpPr>
            <a:spLocks noGrp="1"/>
          </p:cNvSpPr>
          <p:nvPr>
            <p:ph sz="quarter" idx="13"/>
          </p:nvPr>
        </p:nvSpPr>
        <p:spPr>
          <a:xfrm>
            <a:off x="838200" y="2212429"/>
            <a:ext cx="10515600" cy="3964534"/>
          </a:xfrm>
        </p:spPr>
        <p:txBody>
          <a:bodyPr>
            <a:normAutofit/>
          </a:bodyPr>
          <a:lstStyle/>
          <a:p>
            <a:pPr algn="just"/>
            <a:r>
              <a:rPr lang="en-US" b="1" dirty="0"/>
              <a:t>ECtHR: </a:t>
            </a:r>
            <a:r>
              <a:rPr lang="cs-CZ" b="1" dirty="0" err="1"/>
              <a:t>Godelli</a:t>
            </a:r>
            <a:r>
              <a:rPr lang="en-US" b="1" dirty="0"/>
              <a:t> v. </a:t>
            </a:r>
            <a:r>
              <a:rPr lang="cs-CZ" b="1" dirty="0"/>
              <a:t>Italy</a:t>
            </a:r>
            <a:r>
              <a:rPr lang="en-US" b="1" dirty="0"/>
              <a:t> (</a:t>
            </a:r>
            <a:r>
              <a:rPr lang="cs-CZ" b="1" dirty="0" err="1"/>
              <a:t>Application</a:t>
            </a:r>
            <a:r>
              <a:rPr lang="cs-CZ" b="1" dirty="0"/>
              <a:t> no. 33783</a:t>
            </a:r>
            <a:r>
              <a:rPr lang="en-US" b="1" dirty="0"/>
              <a:t>/</a:t>
            </a:r>
            <a:r>
              <a:rPr lang="cs-CZ" b="1" dirty="0"/>
              <a:t>0</a:t>
            </a:r>
            <a:r>
              <a:rPr lang="en-US" b="1" dirty="0"/>
              <a:t>9</a:t>
            </a:r>
            <a:r>
              <a:rPr lang="cs-CZ" b="1" dirty="0"/>
              <a:t>, </a:t>
            </a:r>
            <a:r>
              <a:rPr lang="cs-CZ" b="1" dirty="0" err="1"/>
              <a:t>decided</a:t>
            </a:r>
            <a:r>
              <a:rPr lang="cs-CZ" b="1" dirty="0"/>
              <a:t> 2012</a:t>
            </a:r>
            <a:r>
              <a:rPr lang="en-US" b="1" dirty="0"/>
              <a:t>)</a:t>
            </a:r>
            <a:endParaRPr lang="cs-CZ" b="1" dirty="0"/>
          </a:p>
          <a:p>
            <a:r>
              <a:rPr lang="en-US" dirty="0"/>
              <a:t>The applicant, Ms. </a:t>
            </a:r>
            <a:r>
              <a:rPr lang="en-US" dirty="0" err="1"/>
              <a:t>Godelli</a:t>
            </a:r>
            <a:r>
              <a:rPr lang="en-US" dirty="0"/>
              <a:t>, was adopted after being abandoned at birth by her mother, who did not consent to her identity being disclosed.</a:t>
            </a:r>
            <a:r>
              <a:rPr lang="cs-CZ" dirty="0"/>
              <a:t> </a:t>
            </a:r>
          </a:p>
          <a:p>
            <a:r>
              <a:rPr lang="en-US" dirty="0"/>
              <a:t>Unlike in France, the applicant had no (even potential) possibility of obtaining any (i.e., even non-identifying) information.</a:t>
            </a:r>
            <a:endParaRPr lang="cs-CZ" dirty="0"/>
          </a:p>
          <a:p>
            <a:endParaRPr lang="cs-CZ" dirty="0"/>
          </a:p>
          <a:p>
            <a:r>
              <a:rPr lang="cs-CZ" dirty="0"/>
              <a:t>57. </a:t>
            </a:r>
            <a:r>
              <a:rPr lang="en-US" dirty="0"/>
              <a:t> The Court notes that, </a:t>
            </a:r>
            <a:r>
              <a:rPr lang="en-US" b="1" dirty="0"/>
              <a:t>unlike the French system examined in </a:t>
            </a:r>
            <a:r>
              <a:rPr lang="en-US" b="1" i="1" dirty="0" err="1"/>
              <a:t>Odièvre</a:t>
            </a:r>
            <a:r>
              <a:rPr lang="en-US" dirty="0"/>
              <a:t>, </a:t>
            </a:r>
            <a:r>
              <a:rPr lang="en-US" b="1" dirty="0"/>
              <a:t>Italian law does not attempt to strike any balance between the competing rights and interests at stake. </a:t>
            </a:r>
            <a:r>
              <a:rPr lang="en-US" dirty="0"/>
              <a:t>In the absence of any machinery enabling the applicant’s right to find out her origins to be balanced against the mother’s interests in remaining anonymous, blind preference is inevitably given to the latter.</a:t>
            </a:r>
            <a:r>
              <a:rPr lang="cs-CZ" dirty="0"/>
              <a:t> </a:t>
            </a:r>
            <a:r>
              <a:rPr lang="en-GB" dirty="0"/>
              <a:t>[</a:t>
            </a:r>
            <a:r>
              <a:rPr lang="cs-CZ" dirty="0"/>
              <a:t>…</a:t>
            </a:r>
            <a:r>
              <a:rPr lang="en-GB" dirty="0"/>
              <a:t>]</a:t>
            </a:r>
            <a:r>
              <a:rPr lang="cs-CZ" dirty="0"/>
              <a:t>.</a:t>
            </a:r>
          </a:p>
          <a:p>
            <a:endParaRPr lang="en-US" b="1" dirty="0"/>
          </a:p>
        </p:txBody>
      </p:sp>
    </p:spTree>
    <p:extLst>
      <p:ext uri="{BB962C8B-B14F-4D97-AF65-F5344CB8AC3E}">
        <p14:creationId xmlns:p14="http://schemas.microsoft.com/office/powerpoint/2010/main" val="65879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F93C-E1FD-ACDC-0670-12DA1C24F1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57BE258-79A4-A339-A14F-6B0EE3C90B13}"/>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F17420EA-6F97-026B-EBC8-6FE7F9167C4F}"/>
              </a:ext>
            </a:extLst>
          </p:cNvPr>
          <p:cNvSpPr>
            <a:spLocks noGrp="1"/>
          </p:cNvSpPr>
          <p:nvPr>
            <p:ph sz="quarter" idx="13"/>
          </p:nvPr>
        </p:nvSpPr>
        <p:spPr>
          <a:xfrm>
            <a:off x="838200" y="2212429"/>
            <a:ext cx="10515600" cy="3964534"/>
          </a:xfrm>
        </p:spPr>
        <p:txBody>
          <a:bodyPr>
            <a:normAutofit/>
          </a:bodyPr>
          <a:lstStyle/>
          <a:p>
            <a:pPr algn="just"/>
            <a:r>
              <a:rPr lang="en-US" b="1" dirty="0"/>
              <a:t>ECtHR: </a:t>
            </a:r>
            <a:r>
              <a:rPr lang="cs-CZ" b="1" dirty="0" err="1"/>
              <a:t>Godelli</a:t>
            </a:r>
            <a:r>
              <a:rPr lang="en-US" b="1" dirty="0"/>
              <a:t> v. </a:t>
            </a:r>
            <a:r>
              <a:rPr lang="cs-CZ" b="1" dirty="0"/>
              <a:t>Italy</a:t>
            </a:r>
            <a:r>
              <a:rPr lang="en-US" b="1" dirty="0"/>
              <a:t> (</a:t>
            </a:r>
            <a:r>
              <a:rPr lang="cs-CZ" b="1" dirty="0" err="1"/>
              <a:t>Application</a:t>
            </a:r>
            <a:r>
              <a:rPr lang="cs-CZ" b="1" dirty="0"/>
              <a:t> no. 33783</a:t>
            </a:r>
            <a:r>
              <a:rPr lang="en-US" b="1" dirty="0"/>
              <a:t>/</a:t>
            </a:r>
            <a:r>
              <a:rPr lang="cs-CZ" b="1" dirty="0"/>
              <a:t>0</a:t>
            </a:r>
            <a:r>
              <a:rPr lang="en-US" b="1" dirty="0"/>
              <a:t>9</a:t>
            </a:r>
            <a:r>
              <a:rPr lang="cs-CZ" b="1" dirty="0"/>
              <a:t>, </a:t>
            </a:r>
            <a:r>
              <a:rPr lang="cs-CZ" b="1" dirty="0" err="1"/>
              <a:t>decided</a:t>
            </a:r>
            <a:r>
              <a:rPr lang="cs-CZ" b="1" dirty="0"/>
              <a:t> 2012</a:t>
            </a:r>
            <a:r>
              <a:rPr lang="en-US" b="1" dirty="0"/>
              <a:t>)</a:t>
            </a:r>
            <a:endParaRPr lang="cs-CZ" b="1" dirty="0"/>
          </a:p>
          <a:p>
            <a:pPr algn="just"/>
            <a:endParaRPr lang="cs-CZ" b="1" dirty="0"/>
          </a:p>
          <a:p>
            <a:r>
              <a:rPr lang="en-US" dirty="0"/>
              <a:t>58.  In the present case the Court notes that where the birth mother has decided to remain anonymous, </a:t>
            </a:r>
            <a:r>
              <a:rPr lang="en-US" b="1" dirty="0"/>
              <a:t>Italian law does not allow a child </a:t>
            </a:r>
            <a:r>
              <a:rPr lang="en-US" dirty="0"/>
              <a:t>who was not formally </a:t>
            </a:r>
            <a:r>
              <a:rPr lang="en-US" dirty="0" err="1"/>
              <a:t>recognised</a:t>
            </a:r>
            <a:r>
              <a:rPr lang="en-US" dirty="0"/>
              <a:t> at birth and was subsequently adopted </a:t>
            </a:r>
            <a:r>
              <a:rPr lang="en-US" b="1" dirty="0"/>
              <a:t>to request either access to non-identifying information concerning his or her origins or the disclosure of the mother’s identity</a:t>
            </a:r>
            <a:r>
              <a:rPr lang="en-US" dirty="0"/>
              <a:t>. Accordingly, the Court considers that the </a:t>
            </a:r>
            <a:r>
              <a:rPr lang="en-US" b="1" dirty="0"/>
              <a:t>Italian authorities failed to strike a balance and achieve proportionality between the interests at stake and thus overstepped the margin of appreciation</a:t>
            </a:r>
            <a:r>
              <a:rPr lang="en-US" dirty="0"/>
              <a:t> which it must be afforded.</a:t>
            </a:r>
          </a:p>
          <a:p>
            <a:r>
              <a:rPr lang="en-US" dirty="0"/>
              <a:t>59.  </a:t>
            </a:r>
            <a:r>
              <a:rPr lang="en-US" b="1" dirty="0"/>
              <a:t>There has therefore been a violation of Article 8 of the Convention.</a:t>
            </a:r>
          </a:p>
          <a:p>
            <a:endParaRPr lang="en-US" b="1" dirty="0"/>
          </a:p>
        </p:txBody>
      </p:sp>
    </p:spTree>
    <p:extLst>
      <p:ext uri="{BB962C8B-B14F-4D97-AF65-F5344CB8AC3E}">
        <p14:creationId xmlns:p14="http://schemas.microsoft.com/office/powerpoint/2010/main" val="191918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B1682-0801-9E27-BF7C-059879DC3B3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8683743-4AF7-1C3B-E3DA-75245C3203C0}"/>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3216CE6E-966C-1EBA-4473-93010482EFB6}"/>
              </a:ext>
            </a:extLst>
          </p:cNvPr>
          <p:cNvSpPr>
            <a:spLocks noGrp="1"/>
          </p:cNvSpPr>
          <p:nvPr>
            <p:ph sz="quarter" idx="13"/>
          </p:nvPr>
        </p:nvSpPr>
        <p:spPr>
          <a:xfrm>
            <a:off x="838200" y="2212429"/>
            <a:ext cx="10515600" cy="3964534"/>
          </a:xfrm>
        </p:spPr>
        <p:txBody>
          <a:bodyPr>
            <a:normAutofit/>
          </a:bodyPr>
          <a:lstStyle/>
          <a:p>
            <a:pPr algn="just"/>
            <a:r>
              <a:rPr lang="cs-CZ" b="1" dirty="0"/>
              <a:t>I</a:t>
            </a:r>
            <a:r>
              <a:rPr lang="en-US" b="1" dirty="0"/>
              <a:t>t is not an absolute right</a:t>
            </a:r>
            <a:endParaRPr lang="cs-CZ" b="1" dirty="0"/>
          </a:p>
          <a:p>
            <a:pPr algn="just"/>
            <a:r>
              <a:rPr lang="en-US" dirty="0"/>
              <a:t>i.e., it may be limited by the rights of others</a:t>
            </a:r>
            <a:endParaRPr lang="cs-CZ" dirty="0"/>
          </a:p>
          <a:p>
            <a:pPr algn="just"/>
            <a:endParaRPr lang="cs-CZ" b="1" dirty="0"/>
          </a:p>
          <a:p>
            <a:pPr algn="just"/>
            <a:r>
              <a:rPr lang="en-US" b="1" dirty="0"/>
              <a:t>However, it must be respected as a universal </a:t>
            </a:r>
            <a:r>
              <a:rPr lang="en-US" dirty="0"/>
              <a:t>principle (to the greatest extent possible).</a:t>
            </a:r>
            <a:endParaRPr lang="cs-CZ" dirty="0"/>
          </a:p>
          <a:p>
            <a:pPr algn="just"/>
            <a:endParaRPr lang="cs-CZ" b="1" dirty="0"/>
          </a:p>
          <a:p>
            <a:pPr algn="just"/>
            <a:r>
              <a:rPr lang="en-US" dirty="0"/>
              <a:t>In the event of a conflict with other rights (protected interests), it is </a:t>
            </a:r>
            <a:r>
              <a:rPr lang="en-US" b="1" dirty="0"/>
              <a:t>necessary to seek balance, adequacy, and proportionality </a:t>
            </a:r>
            <a:r>
              <a:rPr lang="en-US" dirty="0"/>
              <a:t>within the scope of discretion</a:t>
            </a:r>
            <a:r>
              <a:rPr lang="cs-CZ" dirty="0"/>
              <a:t> (</a:t>
            </a:r>
            <a:r>
              <a:rPr lang="cs-CZ" dirty="0" err="1"/>
              <a:t>margin</a:t>
            </a:r>
            <a:r>
              <a:rPr lang="cs-CZ" dirty="0"/>
              <a:t> </a:t>
            </a:r>
            <a:r>
              <a:rPr lang="cs-CZ" dirty="0" err="1"/>
              <a:t>of</a:t>
            </a:r>
            <a:r>
              <a:rPr lang="cs-CZ" dirty="0"/>
              <a:t> </a:t>
            </a:r>
            <a:r>
              <a:rPr lang="cs-CZ" dirty="0" err="1"/>
              <a:t>appreciation</a:t>
            </a:r>
            <a:r>
              <a:rPr lang="cs-CZ" dirty="0"/>
              <a:t>)</a:t>
            </a:r>
            <a:r>
              <a:rPr lang="en-US" dirty="0"/>
              <a:t>.</a:t>
            </a:r>
            <a:endParaRPr lang="cs-CZ" dirty="0"/>
          </a:p>
          <a:p>
            <a:pPr algn="just"/>
            <a:endParaRPr lang="cs-CZ" b="1" dirty="0"/>
          </a:p>
          <a:p>
            <a:pPr algn="just"/>
            <a:r>
              <a:rPr lang="en-US" b="1" dirty="0"/>
              <a:t>Legislation should not deliberately create obstacles to the exercise of </a:t>
            </a:r>
            <a:r>
              <a:rPr lang="cs-CZ" b="1" dirty="0" err="1"/>
              <a:t>this</a:t>
            </a:r>
            <a:r>
              <a:rPr lang="cs-CZ" b="1" dirty="0"/>
              <a:t> </a:t>
            </a:r>
            <a:r>
              <a:rPr lang="en-US" b="1" dirty="0"/>
              <a:t>right</a:t>
            </a:r>
          </a:p>
        </p:txBody>
      </p:sp>
    </p:spTree>
    <p:extLst>
      <p:ext uri="{BB962C8B-B14F-4D97-AF65-F5344CB8AC3E}">
        <p14:creationId xmlns:p14="http://schemas.microsoft.com/office/powerpoint/2010/main" val="356712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9000A-D437-C338-9C00-5161C2DAE6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CAF741-F368-1686-7722-61D94E46F855}"/>
              </a:ext>
            </a:extLst>
          </p:cNvPr>
          <p:cNvSpPr>
            <a:spLocks noGrp="1"/>
          </p:cNvSpPr>
          <p:nvPr>
            <p:ph type="title"/>
          </p:nvPr>
        </p:nvSpPr>
        <p:spPr>
          <a:xfrm>
            <a:off x="838200" y="1036717"/>
            <a:ext cx="10515600" cy="992057"/>
          </a:xfrm>
        </p:spPr>
        <p:txBody>
          <a:bodyPr/>
          <a:lstStyle/>
          <a:p>
            <a:r>
              <a:rPr lang="cs-CZ" dirty="0" err="1"/>
              <a:t>Right</a:t>
            </a:r>
            <a:r>
              <a:rPr lang="cs-CZ" dirty="0"/>
              <a:t> to </a:t>
            </a:r>
            <a:r>
              <a:rPr lang="cs-CZ" dirty="0" err="1"/>
              <a:t>know</a:t>
            </a:r>
            <a:endParaRPr lang="cs-CZ" dirty="0"/>
          </a:p>
        </p:txBody>
      </p:sp>
      <p:sp>
        <p:nvSpPr>
          <p:cNvPr id="4" name="Zástupný text 3">
            <a:extLst>
              <a:ext uri="{FF2B5EF4-FFF2-40B4-BE49-F238E27FC236}">
                <a16:creationId xmlns:a16="http://schemas.microsoft.com/office/drawing/2014/main" id="{A9C9F939-3209-2BEB-E176-66285B857B9E}"/>
              </a:ext>
            </a:extLst>
          </p:cNvPr>
          <p:cNvSpPr>
            <a:spLocks noGrp="1"/>
          </p:cNvSpPr>
          <p:nvPr>
            <p:ph sz="quarter" idx="13"/>
          </p:nvPr>
        </p:nvSpPr>
        <p:spPr>
          <a:xfrm>
            <a:off x="838200" y="2212429"/>
            <a:ext cx="10515600" cy="3964534"/>
          </a:xfrm>
        </p:spPr>
        <p:txBody>
          <a:bodyPr>
            <a:normAutofit/>
          </a:bodyPr>
          <a:lstStyle/>
          <a:p>
            <a:pPr algn="just"/>
            <a:r>
              <a:rPr lang="cs-CZ" b="1" dirty="0" err="1"/>
              <a:t>When</a:t>
            </a:r>
            <a:r>
              <a:rPr lang="cs-CZ" b="1" dirty="0"/>
              <a:t> </a:t>
            </a:r>
            <a:r>
              <a:rPr lang="cs-CZ" b="1" dirty="0" err="1"/>
              <a:t>it</a:t>
            </a:r>
            <a:r>
              <a:rPr lang="cs-CZ" b="1" dirty="0"/>
              <a:t> </a:t>
            </a:r>
            <a:r>
              <a:rPr lang="cs-CZ" b="1" dirty="0" err="1"/>
              <a:t>comes</a:t>
            </a:r>
            <a:r>
              <a:rPr lang="cs-CZ" b="1" dirty="0"/>
              <a:t> to </a:t>
            </a:r>
            <a:r>
              <a:rPr lang="cs-CZ" b="1" dirty="0" err="1"/>
              <a:t>question</a:t>
            </a:r>
            <a:r>
              <a:rPr lang="cs-CZ" b="1" dirty="0"/>
              <a:t>:</a:t>
            </a:r>
          </a:p>
          <a:p>
            <a:pPr algn="just"/>
            <a:endParaRPr lang="cs-CZ" b="1" dirty="0"/>
          </a:p>
          <a:p>
            <a:pPr algn="just"/>
            <a:r>
              <a:rPr lang="cs-CZ" dirty="0"/>
              <a:t>1) </a:t>
            </a:r>
            <a:r>
              <a:rPr lang="en-US" dirty="0"/>
              <a:t>Assisted reproduction with anonymous donors</a:t>
            </a:r>
          </a:p>
          <a:p>
            <a:pPr algn="just"/>
            <a:endParaRPr lang="cs-CZ" dirty="0"/>
          </a:p>
          <a:p>
            <a:pPr algn="just"/>
            <a:r>
              <a:rPr lang="cs-CZ" dirty="0"/>
              <a:t>2) </a:t>
            </a:r>
            <a:r>
              <a:rPr lang="en-US" dirty="0"/>
              <a:t>Surrogacy (including for same-sex couples)</a:t>
            </a:r>
          </a:p>
          <a:p>
            <a:pPr algn="just"/>
            <a:endParaRPr lang="cs-CZ" dirty="0"/>
          </a:p>
          <a:p>
            <a:pPr algn="just"/>
            <a:r>
              <a:rPr lang="cs-CZ" dirty="0"/>
              <a:t>3) </a:t>
            </a:r>
            <a:r>
              <a:rPr lang="cs-CZ" dirty="0" err="1"/>
              <a:t>Abandoning</a:t>
            </a:r>
            <a:r>
              <a:rPr lang="cs-CZ" dirty="0"/>
              <a:t> </a:t>
            </a:r>
            <a:r>
              <a:rPr lang="cs-CZ" dirty="0" err="1"/>
              <a:t>children</a:t>
            </a:r>
            <a:r>
              <a:rPr lang="cs-CZ" dirty="0"/>
              <a:t> and </a:t>
            </a:r>
            <a:r>
              <a:rPr lang="en-US" dirty="0"/>
              <a:t>Baby</a:t>
            </a:r>
            <a:r>
              <a:rPr lang="cs-CZ" dirty="0"/>
              <a:t>-</a:t>
            </a:r>
            <a:r>
              <a:rPr lang="en-US" dirty="0"/>
              <a:t>boxes</a:t>
            </a:r>
          </a:p>
          <a:p>
            <a:pPr algn="just"/>
            <a:endParaRPr lang="cs-CZ" dirty="0"/>
          </a:p>
          <a:p>
            <a:pPr algn="just"/>
            <a:r>
              <a:rPr lang="cs-CZ" dirty="0"/>
              <a:t>4) </a:t>
            </a:r>
            <a:r>
              <a:rPr lang="en-US" dirty="0"/>
              <a:t>Anonymous </a:t>
            </a:r>
            <a:r>
              <a:rPr lang="cs-CZ" dirty="0" err="1"/>
              <a:t>births</a:t>
            </a:r>
            <a:r>
              <a:rPr lang="cs-CZ" dirty="0"/>
              <a:t> </a:t>
            </a:r>
            <a:r>
              <a:rPr lang="en-US" dirty="0"/>
              <a:t>and </a:t>
            </a:r>
            <a:r>
              <a:rPr lang="cs-CZ" dirty="0" err="1"/>
              <a:t>secret</a:t>
            </a:r>
            <a:r>
              <a:rPr lang="cs-CZ" dirty="0"/>
              <a:t> (</a:t>
            </a:r>
            <a:r>
              <a:rPr lang="cs-CZ" dirty="0" err="1"/>
              <a:t>confidential</a:t>
            </a:r>
            <a:r>
              <a:rPr lang="cs-CZ" dirty="0"/>
              <a:t>) </a:t>
            </a:r>
            <a:r>
              <a:rPr lang="en-US" dirty="0"/>
              <a:t>births</a:t>
            </a:r>
          </a:p>
        </p:txBody>
      </p:sp>
    </p:spTree>
    <p:extLst>
      <p:ext uri="{BB962C8B-B14F-4D97-AF65-F5344CB8AC3E}">
        <p14:creationId xmlns:p14="http://schemas.microsoft.com/office/powerpoint/2010/main" val="158223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a:p>
            <a:r>
              <a:rPr lang="cs-CZ" dirty="0" err="1"/>
              <a:t>Right</a:t>
            </a:r>
            <a:r>
              <a:rPr lang="cs-CZ" dirty="0"/>
              <a:t> to </a:t>
            </a:r>
            <a:r>
              <a:rPr lang="cs-CZ" dirty="0" err="1"/>
              <a:t>know</a:t>
            </a:r>
            <a:r>
              <a:rPr lang="cs-CZ" dirty="0"/>
              <a:t> </a:t>
            </a:r>
          </a:p>
          <a:p>
            <a:r>
              <a:rPr lang="en-US" dirty="0"/>
              <a:t>Methods of determining parent</a:t>
            </a:r>
            <a:r>
              <a:rPr lang="cs-CZ" dirty="0" err="1"/>
              <a:t>age</a:t>
            </a:r>
            <a:endParaRPr lang="cs-CZ" dirty="0"/>
          </a:p>
          <a:p>
            <a:r>
              <a:rPr lang="cs-CZ" dirty="0"/>
              <a:t>Mater </a:t>
            </a:r>
            <a:r>
              <a:rPr lang="cs-CZ" dirty="0" err="1"/>
              <a:t>semper</a:t>
            </a:r>
            <a:r>
              <a:rPr lang="cs-CZ" dirty="0"/>
              <a:t> </a:t>
            </a:r>
            <a:r>
              <a:rPr lang="cs-CZ" dirty="0" err="1"/>
              <a:t>certa</a:t>
            </a:r>
            <a:r>
              <a:rPr lang="cs-CZ" dirty="0"/>
              <a:t> </a:t>
            </a:r>
            <a:r>
              <a:rPr lang="cs-CZ" dirty="0" err="1"/>
              <a:t>est</a:t>
            </a:r>
            <a:r>
              <a:rPr lang="cs-CZ" dirty="0"/>
              <a:t>…</a:t>
            </a:r>
          </a:p>
          <a:p>
            <a:r>
              <a:rPr lang="cs-CZ" dirty="0"/>
              <a:t>… </a:t>
            </a:r>
            <a:r>
              <a:rPr lang="cs-CZ" dirty="0" err="1"/>
              <a:t>or</a:t>
            </a:r>
            <a:r>
              <a:rPr lang="cs-CZ" dirty="0"/>
              <a:t> not? (</a:t>
            </a:r>
            <a:r>
              <a:rPr lang="cs-CZ" dirty="0" err="1"/>
              <a:t>Surrogacy</a:t>
            </a:r>
            <a:r>
              <a:rPr lang="cs-CZ" dirty="0"/>
              <a:t>)</a:t>
            </a:r>
          </a:p>
          <a:p>
            <a:r>
              <a:rPr lang="cs-CZ" dirty="0"/>
              <a:t>Pater </a:t>
            </a:r>
            <a:r>
              <a:rPr lang="cs-CZ" dirty="0" err="1"/>
              <a:t>semper</a:t>
            </a:r>
            <a:r>
              <a:rPr lang="cs-CZ" dirty="0"/>
              <a:t> </a:t>
            </a:r>
            <a:r>
              <a:rPr lang="cs-CZ" dirty="0" err="1"/>
              <a:t>incertus</a:t>
            </a:r>
            <a:r>
              <a:rPr lang="cs-CZ" dirty="0"/>
              <a:t>… </a:t>
            </a:r>
            <a:r>
              <a:rPr lang="cs-CZ" dirty="0" err="1"/>
              <a:t>or</a:t>
            </a:r>
            <a:r>
              <a:rPr lang="cs-CZ" dirty="0"/>
              <a:t> not?</a:t>
            </a:r>
          </a:p>
          <a:p>
            <a:r>
              <a:rPr lang="cs-CZ" dirty="0" err="1"/>
              <a:t>Child</a:t>
            </a:r>
            <a:r>
              <a:rPr lang="cs-CZ" dirty="0"/>
              <a:t> </a:t>
            </a:r>
            <a:r>
              <a:rPr lang="cs-CZ" dirty="0" err="1"/>
              <a:t>abandonment</a:t>
            </a:r>
            <a:r>
              <a:rPr lang="cs-CZ" dirty="0"/>
              <a:t> and baby-</a:t>
            </a:r>
            <a:r>
              <a:rPr lang="cs-CZ" dirty="0" err="1"/>
              <a:t>boxes</a:t>
            </a:r>
            <a:endParaRPr lang="cs-CZ" dirty="0"/>
          </a:p>
          <a:p>
            <a:r>
              <a:rPr lang="cs-CZ" dirty="0" err="1"/>
              <a:t>Adoption</a:t>
            </a:r>
            <a:endParaRPr lang="cs-CZ" dirty="0"/>
          </a:p>
          <a:p>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D305-62DA-AB6B-CC5F-9AB89D9B4650}"/>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932F226E-09B7-B957-B6DD-9D457BC6DA10}"/>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en-US" dirty="0"/>
              <a:t>Methods of determining parent</a:t>
            </a:r>
            <a:r>
              <a:rPr lang="cs-CZ" dirty="0" err="1"/>
              <a:t>age</a:t>
            </a:r>
            <a:endParaRPr lang="cs-CZ" dirty="0"/>
          </a:p>
        </p:txBody>
      </p:sp>
    </p:spTree>
    <p:extLst>
      <p:ext uri="{BB962C8B-B14F-4D97-AF65-F5344CB8AC3E}">
        <p14:creationId xmlns:p14="http://schemas.microsoft.com/office/powerpoint/2010/main" val="239185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7AC43-04B9-3947-39A5-ACB80E354488}"/>
            </a:ext>
          </a:extLst>
        </p:cNvPr>
        <p:cNvGrpSpPr/>
        <p:nvPr/>
      </p:nvGrpSpPr>
      <p:grpSpPr>
        <a:xfrm>
          <a:off x="0" y="0"/>
          <a:ext cx="0" cy="0"/>
          <a:chOff x="0" y="0"/>
          <a:chExt cx="0" cy="0"/>
        </a:xfrm>
      </p:grpSpPr>
      <p:pic>
        <p:nvPicPr>
          <p:cNvPr id="2050" name="Picture 2" descr="Kresba z roku 1822 zachycuje, jak tehdy vypadalo gynekologické vyšetření">
            <a:extLst>
              <a:ext uri="{FF2B5EF4-FFF2-40B4-BE49-F238E27FC236}">
                <a16:creationId xmlns:a16="http://schemas.microsoft.com/office/drawing/2014/main" id="{99A15751-2148-ED55-3B4C-13672F219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18" r="4327"/>
          <a:stretch>
            <a:fillRect/>
          </a:stretch>
        </p:blipFill>
        <p:spPr bwMode="auto">
          <a:xfrm>
            <a:off x="-1" y="-1"/>
            <a:ext cx="4844955" cy="6858000"/>
          </a:xfrm>
          <a:prstGeom prst="rect">
            <a:avLst/>
          </a:prstGeom>
          <a:solidFill>
            <a:srgbClr val="FFFFFF"/>
          </a:solidFill>
        </p:spPr>
      </p:pic>
      <p:sp>
        <p:nvSpPr>
          <p:cNvPr id="2" name="Nadpis 1">
            <a:extLst>
              <a:ext uri="{FF2B5EF4-FFF2-40B4-BE49-F238E27FC236}">
                <a16:creationId xmlns:a16="http://schemas.microsoft.com/office/drawing/2014/main" id="{8B8F3E39-3496-61CD-A481-D8F19B76568F}"/>
              </a:ext>
            </a:extLst>
          </p:cNvPr>
          <p:cNvSpPr>
            <a:spLocks noGrp="1"/>
          </p:cNvSpPr>
          <p:nvPr>
            <p:ph type="title"/>
          </p:nvPr>
        </p:nvSpPr>
        <p:spPr>
          <a:xfrm>
            <a:off x="5213444" y="1036717"/>
            <a:ext cx="6140355" cy="992057"/>
          </a:xfrm>
        </p:spPr>
        <p:txBody>
          <a:bodyPr anchor="b">
            <a:normAutofit/>
          </a:bodyPr>
          <a:lstStyle/>
          <a:p>
            <a:pPr>
              <a:lnSpc>
                <a:spcPct val="90000"/>
              </a:lnSpc>
            </a:pPr>
            <a:r>
              <a:rPr lang="en-US" sz="3100" dirty="0"/>
              <a:t>Methods of determining parent</a:t>
            </a:r>
            <a:r>
              <a:rPr lang="cs-CZ" sz="3100" dirty="0" err="1"/>
              <a:t>age</a:t>
            </a:r>
            <a:endParaRPr lang="cs-CZ" sz="3100" dirty="0"/>
          </a:p>
        </p:txBody>
      </p:sp>
      <p:sp>
        <p:nvSpPr>
          <p:cNvPr id="4" name="Zástupný text 3">
            <a:extLst>
              <a:ext uri="{FF2B5EF4-FFF2-40B4-BE49-F238E27FC236}">
                <a16:creationId xmlns:a16="http://schemas.microsoft.com/office/drawing/2014/main" id="{B264A668-9792-49E9-6FBC-E3EAEF9CC5BC}"/>
              </a:ext>
            </a:extLst>
          </p:cNvPr>
          <p:cNvSpPr>
            <a:spLocks noGrp="1"/>
          </p:cNvSpPr>
          <p:nvPr>
            <p:ph sz="quarter" idx="13"/>
          </p:nvPr>
        </p:nvSpPr>
        <p:spPr>
          <a:xfrm>
            <a:off x="5213442" y="2212429"/>
            <a:ext cx="6140357" cy="3964534"/>
          </a:xfrm>
        </p:spPr>
        <p:txBody>
          <a:bodyPr>
            <a:normAutofit fontScale="92500" lnSpcReduction="20000"/>
          </a:bodyPr>
          <a:lstStyle/>
          <a:p>
            <a:pPr>
              <a:spcAft>
                <a:spcPts val="600"/>
              </a:spcAft>
            </a:pPr>
            <a:r>
              <a:rPr lang="cs-CZ" b="1" dirty="0"/>
              <a:t>1) </a:t>
            </a:r>
            <a:r>
              <a:rPr lang="en-US" b="1" dirty="0" err="1"/>
              <a:t>Gynaecology</a:t>
            </a:r>
            <a:endParaRPr lang="en-US" b="1" dirty="0"/>
          </a:p>
          <a:p>
            <a:pPr>
              <a:spcAft>
                <a:spcPts val="600"/>
              </a:spcAft>
            </a:pPr>
            <a:endParaRPr lang="cs-CZ" b="1" dirty="0"/>
          </a:p>
          <a:p>
            <a:pPr>
              <a:spcAft>
                <a:spcPts val="600"/>
              </a:spcAft>
            </a:pPr>
            <a:r>
              <a:rPr lang="cs-CZ" b="1" dirty="0"/>
              <a:t>2) </a:t>
            </a:r>
            <a:r>
              <a:rPr lang="en-US" b="1" dirty="0"/>
              <a:t>Sexology</a:t>
            </a:r>
          </a:p>
          <a:p>
            <a:pPr>
              <a:spcAft>
                <a:spcPts val="600"/>
              </a:spcAft>
            </a:pPr>
            <a:endParaRPr lang="cs-CZ" b="1" dirty="0"/>
          </a:p>
          <a:p>
            <a:pPr>
              <a:spcAft>
                <a:spcPts val="600"/>
              </a:spcAft>
            </a:pPr>
            <a:r>
              <a:rPr lang="cs-CZ" b="1" dirty="0"/>
              <a:t>3) </a:t>
            </a:r>
            <a:r>
              <a:rPr lang="en-US" b="1" dirty="0" err="1"/>
              <a:t>Haematology</a:t>
            </a:r>
            <a:r>
              <a:rPr lang="cs-CZ" b="1" dirty="0"/>
              <a:t> </a:t>
            </a:r>
            <a:r>
              <a:rPr lang="cs-CZ" dirty="0"/>
              <a:t>(</a:t>
            </a:r>
            <a:r>
              <a:rPr lang="en-US" dirty="0"/>
              <a:t>so-called blood tests</a:t>
            </a:r>
            <a:r>
              <a:rPr lang="cs-CZ" dirty="0"/>
              <a:t>)</a:t>
            </a:r>
            <a:endParaRPr lang="en-US" dirty="0"/>
          </a:p>
          <a:p>
            <a:pPr>
              <a:spcAft>
                <a:spcPts val="600"/>
              </a:spcAft>
            </a:pPr>
            <a:endParaRPr lang="cs-CZ" dirty="0"/>
          </a:p>
          <a:p>
            <a:pPr>
              <a:spcAft>
                <a:spcPts val="600"/>
              </a:spcAft>
            </a:pPr>
            <a:r>
              <a:rPr lang="cs-CZ" b="1" dirty="0"/>
              <a:t>4) </a:t>
            </a:r>
            <a:r>
              <a:rPr lang="en-US" b="1" dirty="0"/>
              <a:t>Human genetics</a:t>
            </a:r>
          </a:p>
          <a:p>
            <a:pPr>
              <a:spcAft>
                <a:spcPts val="600"/>
              </a:spcAft>
            </a:pPr>
            <a:r>
              <a:rPr lang="en-US" dirty="0"/>
              <a:t>4.1) Anthropological analysis</a:t>
            </a:r>
          </a:p>
          <a:p>
            <a:pPr>
              <a:spcAft>
                <a:spcPts val="600"/>
              </a:spcAft>
            </a:pPr>
            <a:r>
              <a:rPr lang="en-US" dirty="0"/>
              <a:t>4.2) DNA analysis</a:t>
            </a:r>
            <a:endParaRPr lang="cs-CZ" dirty="0"/>
          </a:p>
          <a:p>
            <a:pPr>
              <a:spcAft>
                <a:spcPts val="600"/>
              </a:spcAft>
            </a:pPr>
            <a:endParaRPr lang="cs-CZ" dirty="0"/>
          </a:p>
          <a:p>
            <a:pPr>
              <a:spcAft>
                <a:spcPts val="600"/>
              </a:spcAft>
            </a:pPr>
            <a:r>
              <a:rPr lang="cs-CZ" sz="1300" dirty="0"/>
              <a:t>Picture source: https://www.vitalia.cz/clanky/dejiny-gynekologie/</a:t>
            </a:r>
          </a:p>
        </p:txBody>
      </p:sp>
    </p:spTree>
    <p:extLst>
      <p:ext uri="{BB962C8B-B14F-4D97-AF65-F5344CB8AC3E}">
        <p14:creationId xmlns:p14="http://schemas.microsoft.com/office/powerpoint/2010/main" val="264977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D2E6-F911-3FDF-3792-158EB7CB9C6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8F15201-4EBB-500B-56FF-4D29CDE7763F}"/>
              </a:ext>
            </a:extLst>
          </p:cNvPr>
          <p:cNvSpPr>
            <a:spLocks noGrp="1"/>
          </p:cNvSpPr>
          <p:nvPr>
            <p:ph type="title"/>
          </p:nvPr>
        </p:nvSpPr>
        <p:spPr>
          <a:xfrm>
            <a:off x="838200" y="1036717"/>
            <a:ext cx="10515600" cy="992057"/>
          </a:xfrm>
        </p:spPr>
        <p:txBody>
          <a:bodyPr/>
          <a:lstStyle/>
          <a:p>
            <a:r>
              <a:rPr lang="en-US" dirty="0"/>
              <a:t>Methods of determining parent</a:t>
            </a:r>
            <a:r>
              <a:rPr lang="cs-CZ" dirty="0" err="1"/>
              <a:t>age</a:t>
            </a:r>
            <a:endParaRPr lang="cs-CZ" dirty="0"/>
          </a:p>
        </p:txBody>
      </p:sp>
      <p:sp>
        <p:nvSpPr>
          <p:cNvPr id="4" name="Zástupný text 3">
            <a:extLst>
              <a:ext uri="{FF2B5EF4-FFF2-40B4-BE49-F238E27FC236}">
                <a16:creationId xmlns:a16="http://schemas.microsoft.com/office/drawing/2014/main" id="{77FB87FC-7856-3997-E9A2-C7702177FD79}"/>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1) </a:t>
            </a:r>
            <a:r>
              <a:rPr lang="en-US" b="1" dirty="0" err="1"/>
              <a:t>Gynaecology</a:t>
            </a:r>
            <a:endParaRPr lang="en-US" b="1" dirty="0"/>
          </a:p>
          <a:p>
            <a:pPr>
              <a:spcAft>
                <a:spcPts val="600"/>
              </a:spcAft>
            </a:pPr>
            <a:r>
              <a:rPr lang="cs-CZ" dirty="0"/>
              <a:t>= </a:t>
            </a:r>
            <a:r>
              <a:rPr lang="cs-CZ" dirty="0" err="1"/>
              <a:t>answers</a:t>
            </a:r>
            <a:r>
              <a:rPr lang="cs-CZ" dirty="0"/>
              <a:t> </a:t>
            </a:r>
            <a:r>
              <a:rPr lang="cs-CZ" dirty="0" err="1"/>
              <a:t>whether</a:t>
            </a:r>
            <a:r>
              <a:rPr lang="cs-CZ" dirty="0"/>
              <a:t> </a:t>
            </a:r>
            <a:r>
              <a:rPr lang="cs-CZ" dirty="0" err="1"/>
              <a:t>the</a:t>
            </a:r>
            <a:r>
              <a:rPr lang="cs-CZ" dirty="0"/>
              <a:t> </a:t>
            </a:r>
            <a:r>
              <a:rPr lang="cs-CZ" dirty="0" err="1"/>
              <a:t>woman</a:t>
            </a:r>
            <a:r>
              <a:rPr lang="cs-CZ" dirty="0"/>
              <a:t> </a:t>
            </a:r>
            <a:r>
              <a:rPr lang="cs-CZ" dirty="0" err="1"/>
              <a:t>is</a:t>
            </a:r>
            <a:r>
              <a:rPr lang="cs-CZ" dirty="0"/>
              <a:t> </a:t>
            </a:r>
            <a:r>
              <a:rPr lang="cs-CZ" dirty="0" err="1"/>
              <a:t>pregnant</a:t>
            </a:r>
            <a:r>
              <a:rPr lang="cs-CZ" dirty="0"/>
              <a:t> </a:t>
            </a:r>
            <a:r>
              <a:rPr lang="cs-CZ" dirty="0" err="1"/>
              <a:t>or</a:t>
            </a:r>
            <a:r>
              <a:rPr lang="cs-CZ" dirty="0"/>
              <a:t> not </a:t>
            </a:r>
          </a:p>
          <a:p>
            <a:pPr>
              <a:spcAft>
                <a:spcPts val="600"/>
              </a:spcAft>
            </a:pPr>
            <a:r>
              <a:rPr lang="cs-CZ" dirty="0"/>
              <a:t>= and </a:t>
            </a:r>
            <a:r>
              <a:rPr lang="cs-CZ" dirty="0" err="1"/>
              <a:t>if</a:t>
            </a:r>
            <a:r>
              <a:rPr lang="cs-CZ" dirty="0"/>
              <a:t> </a:t>
            </a:r>
            <a:r>
              <a:rPr lang="cs-CZ" dirty="0" err="1"/>
              <a:t>yes</a:t>
            </a:r>
            <a:r>
              <a:rPr lang="cs-CZ" dirty="0"/>
              <a:t>,  </a:t>
            </a:r>
            <a:r>
              <a:rPr lang="cs-CZ" dirty="0" err="1"/>
              <a:t>when</a:t>
            </a:r>
            <a:r>
              <a:rPr lang="cs-CZ" dirty="0"/>
              <a:t> </a:t>
            </a:r>
            <a:r>
              <a:rPr lang="cs-CZ" dirty="0" err="1"/>
              <a:t>the</a:t>
            </a:r>
            <a:r>
              <a:rPr lang="cs-CZ" dirty="0"/>
              <a:t> </a:t>
            </a:r>
            <a:r>
              <a:rPr lang="cs-CZ" dirty="0" err="1"/>
              <a:t>child</a:t>
            </a:r>
            <a:r>
              <a:rPr lang="cs-CZ" dirty="0"/>
              <a:t> has </a:t>
            </a:r>
            <a:r>
              <a:rPr lang="cs-CZ" dirty="0" err="1"/>
              <a:t>been</a:t>
            </a:r>
            <a:r>
              <a:rPr lang="cs-CZ" dirty="0"/>
              <a:t> </a:t>
            </a:r>
            <a:r>
              <a:rPr lang="cs-CZ" dirty="0" err="1"/>
              <a:t>conceived</a:t>
            </a:r>
            <a:endParaRPr lang="cs-CZ" dirty="0"/>
          </a:p>
          <a:p>
            <a:pPr>
              <a:spcAft>
                <a:spcPts val="600"/>
              </a:spcAft>
            </a:pPr>
            <a:endParaRPr lang="cs-CZ" b="1" dirty="0"/>
          </a:p>
          <a:p>
            <a:pPr>
              <a:spcAft>
                <a:spcPts val="600"/>
              </a:spcAft>
            </a:pPr>
            <a:r>
              <a:rPr lang="cs-CZ" b="1" dirty="0"/>
              <a:t>2) </a:t>
            </a:r>
            <a:r>
              <a:rPr lang="en-US" b="1" dirty="0"/>
              <a:t>Sexology</a:t>
            </a:r>
          </a:p>
          <a:p>
            <a:pPr>
              <a:spcAft>
                <a:spcPts val="600"/>
              </a:spcAft>
            </a:pPr>
            <a:r>
              <a:rPr lang="cs-CZ" dirty="0"/>
              <a:t>= </a:t>
            </a:r>
            <a:r>
              <a:rPr lang="cs-CZ" dirty="0" err="1"/>
              <a:t>answers</a:t>
            </a:r>
            <a:r>
              <a:rPr lang="cs-CZ" dirty="0"/>
              <a:t> </a:t>
            </a:r>
            <a:r>
              <a:rPr lang="cs-CZ" dirty="0" err="1"/>
              <a:t>whether</a:t>
            </a:r>
            <a:r>
              <a:rPr lang="cs-CZ" dirty="0"/>
              <a:t> </a:t>
            </a:r>
            <a:r>
              <a:rPr lang="cs-CZ" dirty="0" err="1"/>
              <a:t>the</a:t>
            </a:r>
            <a:r>
              <a:rPr lang="cs-CZ" dirty="0"/>
              <a:t> man/</a:t>
            </a:r>
            <a:r>
              <a:rPr lang="cs-CZ" dirty="0" err="1"/>
              <a:t>woman</a:t>
            </a:r>
            <a:r>
              <a:rPr lang="cs-CZ" dirty="0"/>
              <a:t> </a:t>
            </a:r>
            <a:r>
              <a:rPr lang="cs-CZ" dirty="0" err="1"/>
              <a:t>is</a:t>
            </a:r>
            <a:r>
              <a:rPr lang="cs-CZ" dirty="0"/>
              <a:t> </a:t>
            </a:r>
            <a:r>
              <a:rPr lang="cs-CZ" dirty="0" err="1"/>
              <a:t>fertile</a:t>
            </a:r>
            <a:r>
              <a:rPr lang="cs-CZ" dirty="0"/>
              <a:t> (</a:t>
            </a:r>
            <a:r>
              <a:rPr lang="cs-CZ" dirty="0" err="1"/>
              <a:t>is</a:t>
            </a:r>
            <a:r>
              <a:rPr lang="cs-CZ" dirty="0"/>
              <a:t> </a:t>
            </a:r>
            <a:r>
              <a:rPr lang="cs-CZ" dirty="0" err="1"/>
              <a:t>able</a:t>
            </a:r>
            <a:r>
              <a:rPr lang="cs-CZ" dirty="0"/>
              <a:t> to </a:t>
            </a:r>
            <a:r>
              <a:rPr lang="cs-CZ" dirty="0" err="1"/>
              <a:t>conceive</a:t>
            </a:r>
            <a:r>
              <a:rPr lang="cs-CZ" dirty="0"/>
              <a:t> a </a:t>
            </a:r>
            <a:r>
              <a:rPr lang="cs-CZ" dirty="0" err="1"/>
              <a:t>child</a:t>
            </a:r>
            <a:r>
              <a:rPr lang="cs-CZ" dirty="0"/>
              <a:t>)</a:t>
            </a:r>
          </a:p>
        </p:txBody>
      </p:sp>
    </p:spTree>
    <p:extLst>
      <p:ext uri="{BB962C8B-B14F-4D97-AF65-F5344CB8AC3E}">
        <p14:creationId xmlns:p14="http://schemas.microsoft.com/office/powerpoint/2010/main" val="363340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CEFD7-8FB0-CD2D-A252-051955A39C2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4BC2B2-78B3-D2F3-6E10-050A074480A7}"/>
              </a:ext>
            </a:extLst>
          </p:cNvPr>
          <p:cNvSpPr>
            <a:spLocks noGrp="1"/>
          </p:cNvSpPr>
          <p:nvPr>
            <p:ph type="title"/>
          </p:nvPr>
        </p:nvSpPr>
        <p:spPr>
          <a:xfrm>
            <a:off x="838200" y="1036717"/>
            <a:ext cx="10515600" cy="992057"/>
          </a:xfrm>
        </p:spPr>
        <p:txBody>
          <a:bodyPr/>
          <a:lstStyle/>
          <a:p>
            <a:r>
              <a:rPr lang="en-US" dirty="0"/>
              <a:t>Methods of determining parent</a:t>
            </a:r>
            <a:r>
              <a:rPr lang="cs-CZ" dirty="0" err="1"/>
              <a:t>age</a:t>
            </a:r>
            <a:endParaRPr lang="cs-CZ" dirty="0"/>
          </a:p>
        </p:txBody>
      </p:sp>
      <p:sp>
        <p:nvSpPr>
          <p:cNvPr id="4" name="Zástupný text 3">
            <a:extLst>
              <a:ext uri="{FF2B5EF4-FFF2-40B4-BE49-F238E27FC236}">
                <a16:creationId xmlns:a16="http://schemas.microsoft.com/office/drawing/2014/main" id="{8B8E9F70-F529-DBBF-A8F6-E115B5317D6A}"/>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3) </a:t>
            </a:r>
            <a:r>
              <a:rPr lang="en-US" b="1" dirty="0" err="1"/>
              <a:t>Haematology</a:t>
            </a:r>
            <a:endParaRPr lang="cs-CZ" b="1" dirty="0"/>
          </a:p>
          <a:p>
            <a:pPr>
              <a:spcAft>
                <a:spcPts val="600"/>
              </a:spcAft>
            </a:pPr>
            <a:r>
              <a:rPr lang="cs-CZ" dirty="0"/>
              <a:t>= </a:t>
            </a:r>
            <a:r>
              <a:rPr lang="cs-CZ" dirty="0" err="1"/>
              <a:t>determining</a:t>
            </a:r>
            <a:r>
              <a:rPr lang="cs-CZ" dirty="0"/>
              <a:t> </a:t>
            </a:r>
            <a:r>
              <a:rPr lang="cs-CZ" dirty="0" err="1"/>
              <a:t>the</a:t>
            </a:r>
            <a:r>
              <a:rPr lang="cs-CZ" dirty="0"/>
              <a:t> </a:t>
            </a:r>
            <a:r>
              <a:rPr lang="cs-CZ" dirty="0" err="1"/>
              <a:t>parentage</a:t>
            </a:r>
            <a:r>
              <a:rPr lang="cs-CZ" dirty="0"/>
              <a:t> </a:t>
            </a:r>
            <a:r>
              <a:rPr lang="cs-CZ" dirty="0" err="1"/>
              <a:t>based</a:t>
            </a:r>
            <a:r>
              <a:rPr lang="cs-CZ" dirty="0"/>
              <a:t> on „</a:t>
            </a:r>
            <a:r>
              <a:rPr lang="cs-CZ" dirty="0" err="1"/>
              <a:t>blood-tests</a:t>
            </a:r>
            <a:r>
              <a:rPr lang="cs-CZ" dirty="0"/>
              <a:t>“ </a:t>
            </a:r>
          </a:p>
          <a:p>
            <a:pPr>
              <a:spcAft>
                <a:spcPts val="600"/>
              </a:spcAft>
            </a:pPr>
            <a:r>
              <a:rPr lang="cs-CZ" dirty="0"/>
              <a:t>= </a:t>
            </a:r>
            <a:r>
              <a:rPr lang="cs-CZ" dirty="0" err="1"/>
              <a:t>determination</a:t>
            </a:r>
            <a:r>
              <a:rPr lang="cs-CZ" dirty="0"/>
              <a:t> </a:t>
            </a:r>
            <a:r>
              <a:rPr lang="cs-CZ" dirty="0" err="1"/>
              <a:t>based</a:t>
            </a:r>
            <a:r>
              <a:rPr lang="cs-CZ" dirty="0"/>
              <a:t> </a:t>
            </a:r>
            <a:r>
              <a:rPr lang="cs-CZ" dirty="0" err="1"/>
              <a:t>only</a:t>
            </a:r>
            <a:r>
              <a:rPr lang="cs-CZ" dirty="0"/>
              <a:t> on probability</a:t>
            </a:r>
          </a:p>
          <a:p>
            <a:pPr>
              <a:spcAft>
                <a:spcPts val="600"/>
              </a:spcAft>
            </a:pPr>
            <a:r>
              <a:rPr lang="cs-CZ" dirty="0"/>
              <a:t>= </a:t>
            </a:r>
            <a:r>
              <a:rPr lang="cs-CZ" dirty="0" err="1"/>
              <a:t>replaced</a:t>
            </a:r>
            <a:r>
              <a:rPr lang="cs-CZ" dirty="0"/>
              <a:t> by DNA </a:t>
            </a:r>
            <a:r>
              <a:rPr lang="cs-CZ" dirty="0" err="1"/>
              <a:t>analysys</a:t>
            </a:r>
            <a:r>
              <a:rPr lang="cs-CZ" dirty="0"/>
              <a:t> (DNA </a:t>
            </a:r>
            <a:r>
              <a:rPr lang="cs-CZ" dirty="0" err="1"/>
              <a:t>Fingerprint</a:t>
            </a:r>
            <a:r>
              <a:rPr lang="cs-CZ" dirty="0"/>
              <a:t>)</a:t>
            </a:r>
          </a:p>
          <a:p>
            <a:pPr>
              <a:spcAft>
                <a:spcPts val="600"/>
              </a:spcAft>
            </a:pPr>
            <a:endParaRPr lang="cs-CZ" dirty="0"/>
          </a:p>
          <a:p>
            <a:pPr>
              <a:spcAft>
                <a:spcPts val="600"/>
              </a:spcAft>
            </a:pPr>
            <a:r>
              <a:rPr lang="cs-CZ" b="1" dirty="0"/>
              <a:t>4.1) </a:t>
            </a:r>
            <a:r>
              <a:rPr lang="en-US" b="1" dirty="0"/>
              <a:t>Anthropological analysis</a:t>
            </a:r>
            <a:endParaRPr lang="cs-CZ" b="1" dirty="0"/>
          </a:p>
          <a:p>
            <a:pPr>
              <a:spcAft>
                <a:spcPts val="600"/>
              </a:spcAft>
            </a:pPr>
            <a:r>
              <a:rPr lang="cs-CZ" dirty="0"/>
              <a:t>= </a:t>
            </a:r>
            <a:r>
              <a:rPr lang="en-US" dirty="0"/>
              <a:t>comparison of the shape of certain parts of the human body, e.g., ear lobes</a:t>
            </a:r>
            <a:endParaRPr lang="cs-CZ" dirty="0"/>
          </a:p>
          <a:p>
            <a:pPr>
              <a:spcAft>
                <a:spcPts val="600"/>
              </a:spcAft>
            </a:pPr>
            <a:r>
              <a:rPr lang="cs-CZ" dirty="0"/>
              <a:t>= very </a:t>
            </a:r>
            <a:r>
              <a:rPr lang="cs-CZ" dirty="0" err="1"/>
              <a:t>unsure</a:t>
            </a:r>
            <a:r>
              <a:rPr lang="cs-CZ" dirty="0"/>
              <a:t>, </a:t>
            </a:r>
            <a:r>
              <a:rPr lang="cs-CZ" dirty="0" err="1"/>
              <a:t>determination</a:t>
            </a:r>
            <a:r>
              <a:rPr lang="cs-CZ" dirty="0"/>
              <a:t> </a:t>
            </a:r>
            <a:r>
              <a:rPr lang="cs-CZ" dirty="0" err="1"/>
              <a:t>based</a:t>
            </a:r>
            <a:r>
              <a:rPr lang="cs-CZ" dirty="0"/>
              <a:t> </a:t>
            </a:r>
            <a:r>
              <a:rPr lang="cs-CZ" dirty="0" err="1"/>
              <a:t>only</a:t>
            </a:r>
            <a:r>
              <a:rPr lang="cs-CZ" dirty="0"/>
              <a:t> on probability</a:t>
            </a:r>
          </a:p>
          <a:p>
            <a:pPr>
              <a:spcAft>
                <a:spcPts val="600"/>
              </a:spcAft>
            </a:pPr>
            <a:r>
              <a:rPr lang="cs-CZ" dirty="0"/>
              <a:t>= </a:t>
            </a:r>
            <a:r>
              <a:rPr lang="cs-CZ" dirty="0" err="1"/>
              <a:t>replaced</a:t>
            </a:r>
            <a:r>
              <a:rPr lang="cs-CZ" dirty="0"/>
              <a:t> by DNA </a:t>
            </a:r>
            <a:r>
              <a:rPr lang="cs-CZ" dirty="0" err="1"/>
              <a:t>analysys</a:t>
            </a:r>
            <a:r>
              <a:rPr lang="cs-CZ" dirty="0"/>
              <a:t> (DNA </a:t>
            </a:r>
            <a:r>
              <a:rPr lang="cs-CZ" dirty="0" err="1"/>
              <a:t>Fingerprint</a:t>
            </a:r>
            <a:r>
              <a:rPr lang="cs-CZ" dirty="0"/>
              <a:t>)</a:t>
            </a:r>
          </a:p>
          <a:p>
            <a:pPr>
              <a:spcAft>
                <a:spcPts val="600"/>
              </a:spcAft>
            </a:pPr>
            <a:endParaRPr lang="cs-CZ" b="1" dirty="0"/>
          </a:p>
        </p:txBody>
      </p:sp>
    </p:spTree>
    <p:extLst>
      <p:ext uri="{BB962C8B-B14F-4D97-AF65-F5344CB8AC3E}">
        <p14:creationId xmlns:p14="http://schemas.microsoft.com/office/powerpoint/2010/main" val="384648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8736-9EA0-F15B-CB02-F53F28FC3858}"/>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7AEC531-6773-D622-5E40-4D47A8952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10"/>
          <a:stretch>
            <a:fillRect/>
          </a:stretch>
        </p:blipFill>
        <p:spPr bwMode="auto">
          <a:xfrm>
            <a:off x="-1" y="-1"/>
            <a:ext cx="4844955" cy="6858000"/>
          </a:xfrm>
          <a:prstGeom prst="rect">
            <a:avLst/>
          </a:prstGeom>
          <a:solidFill>
            <a:srgbClr val="FFFFFF"/>
          </a:solidFill>
        </p:spPr>
      </p:pic>
      <p:sp>
        <p:nvSpPr>
          <p:cNvPr id="2" name="Nadpis 1">
            <a:extLst>
              <a:ext uri="{FF2B5EF4-FFF2-40B4-BE49-F238E27FC236}">
                <a16:creationId xmlns:a16="http://schemas.microsoft.com/office/drawing/2014/main" id="{FDC7C520-B3E0-379F-4487-69CEB8DA84CB}"/>
              </a:ext>
            </a:extLst>
          </p:cNvPr>
          <p:cNvSpPr>
            <a:spLocks noGrp="1"/>
          </p:cNvSpPr>
          <p:nvPr>
            <p:ph type="title"/>
          </p:nvPr>
        </p:nvSpPr>
        <p:spPr>
          <a:xfrm>
            <a:off x="5213444" y="1036717"/>
            <a:ext cx="6140355" cy="992057"/>
          </a:xfrm>
        </p:spPr>
        <p:txBody>
          <a:bodyPr anchor="b">
            <a:normAutofit/>
          </a:bodyPr>
          <a:lstStyle/>
          <a:p>
            <a:pPr>
              <a:lnSpc>
                <a:spcPct val="90000"/>
              </a:lnSpc>
            </a:pPr>
            <a:r>
              <a:rPr lang="en-US" sz="3100"/>
              <a:t>Methods of determining parent</a:t>
            </a:r>
            <a:r>
              <a:rPr lang="cs-CZ" sz="3100" err="1"/>
              <a:t>age</a:t>
            </a:r>
            <a:endParaRPr lang="cs-CZ" sz="3100"/>
          </a:p>
        </p:txBody>
      </p:sp>
      <p:sp>
        <p:nvSpPr>
          <p:cNvPr id="4" name="Zástupný text 3">
            <a:extLst>
              <a:ext uri="{FF2B5EF4-FFF2-40B4-BE49-F238E27FC236}">
                <a16:creationId xmlns:a16="http://schemas.microsoft.com/office/drawing/2014/main" id="{5A876A15-1F21-0C09-329B-3FF7EAE0E806}"/>
              </a:ext>
            </a:extLst>
          </p:cNvPr>
          <p:cNvSpPr>
            <a:spLocks noGrp="1"/>
          </p:cNvSpPr>
          <p:nvPr>
            <p:ph sz="quarter" idx="13"/>
          </p:nvPr>
        </p:nvSpPr>
        <p:spPr>
          <a:xfrm>
            <a:off x="5213442" y="2212429"/>
            <a:ext cx="6140357" cy="3964534"/>
          </a:xfrm>
        </p:spPr>
        <p:txBody>
          <a:bodyPr>
            <a:normAutofit fontScale="85000" lnSpcReduction="20000"/>
          </a:bodyPr>
          <a:lstStyle/>
          <a:p>
            <a:pPr>
              <a:spcAft>
                <a:spcPts val="600"/>
              </a:spcAft>
            </a:pPr>
            <a:r>
              <a:rPr lang="cs-CZ" b="1" dirty="0"/>
              <a:t>4.2) DNA </a:t>
            </a:r>
            <a:r>
              <a:rPr lang="cs-CZ" b="1" dirty="0" err="1"/>
              <a:t>Fingerpint</a:t>
            </a:r>
            <a:endParaRPr lang="cs-CZ" b="1" dirty="0"/>
          </a:p>
          <a:p>
            <a:pPr>
              <a:spcAft>
                <a:spcPts val="600"/>
              </a:spcAft>
            </a:pPr>
            <a:r>
              <a:rPr lang="cs-CZ" b="1" dirty="0"/>
              <a:t>DNA cell:</a:t>
            </a:r>
            <a:r>
              <a:rPr lang="cs-CZ" dirty="0"/>
              <a:t> </a:t>
            </a:r>
          </a:p>
          <a:p>
            <a:pPr>
              <a:spcAft>
                <a:spcPts val="600"/>
              </a:spcAft>
            </a:pPr>
            <a:endParaRPr lang="cs-CZ" dirty="0"/>
          </a:p>
          <a:p>
            <a:pPr>
              <a:spcAft>
                <a:spcPts val="600"/>
              </a:spcAft>
            </a:pPr>
            <a:r>
              <a:rPr lang="cs-CZ" dirty="0"/>
              <a:t>46 </a:t>
            </a:r>
            <a:r>
              <a:rPr lang="cs-CZ" dirty="0" err="1"/>
              <a:t>human</a:t>
            </a:r>
            <a:r>
              <a:rPr lang="cs-CZ" dirty="0"/>
              <a:t> </a:t>
            </a:r>
            <a:r>
              <a:rPr lang="cs-CZ" dirty="0" err="1"/>
              <a:t>chromosomes</a:t>
            </a:r>
            <a:r>
              <a:rPr lang="cs-CZ" dirty="0"/>
              <a:t> (2 </a:t>
            </a:r>
            <a:r>
              <a:rPr lang="cs-CZ" dirty="0" err="1"/>
              <a:t>meters</a:t>
            </a:r>
            <a:r>
              <a:rPr lang="cs-CZ" dirty="0"/>
              <a:t> </a:t>
            </a:r>
            <a:r>
              <a:rPr lang="cs-CZ" dirty="0" err="1"/>
              <a:t>of</a:t>
            </a:r>
            <a:r>
              <a:rPr lang="cs-CZ" dirty="0"/>
              <a:t> DNA)</a:t>
            </a:r>
          </a:p>
          <a:p>
            <a:pPr>
              <a:spcAft>
                <a:spcPts val="600"/>
              </a:spcAft>
            </a:pPr>
            <a:endParaRPr lang="cs-CZ" dirty="0"/>
          </a:p>
          <a:p>
            <a:pPr>
              <a:spcAft>
                <a:spcPts val="600"/>
              </a:spcAft>
            </a:pPr>
            <a:r>
              <a:rPr lang="cs-CZ" dirty="0"/>
              <a:t>3 bilion DNA </a:t>
            </a:r>
            <a:r>
              <a:rPr lang="cs-CZ" dirty="0" err="1"/>
              <a:t>subunits</a:t>
            </a:r>
            <a:r>
              <a:rPr lang="cs-CZ" dirty="0"/>
              <a:t> (</a:t>
            </a:r>
            <a:r>
              <a:rPr lang="cs-CZ" dirty="0" err="1"/>
              <a:t>the</a:t>
            </a:r>
            <a:r>
              <a:rPr lang="cs-CZ" dirty="0"/>
              <a:t> </a:t>
            </a:r>
            <a:r>
              <a:rPr lang="cs-CZ" dirty="0" err="1"/>
              <a:t>bases</a:t>
            </a:r>
            <a:r>
              <a:rPr lang="cs-CZ" dirty="0"/>
              <a:t>: A, T C, G)</a:t>
            </a:r>
          </a:p>
          <a:p>
            <a:pPr>
              <a:spcAft>
                <a:spcPts val="600"/>
              </a:spcAft>
            </a:pPr>
            <a:endParaRPr lang="cs-CZ" dirty="0"/>
          </a:p>
          <a:p>
            <a:pPr>
              <a:spcAft>
                <a:spcPts val="600"/>
              </a:spcAft>
            </a:pPr>
            <a:r>
              <a:rPr lang="cs-CZ" dirty="0" err="1"/>
              <a:t>Approx</a:t>
            </a:r>
            <a:r>
              <a:rPr lang="cs-CZ" dirty="0"/>
              <a:t>. 30 000 </a:t>
            </a:r>
            <a:r>
              <a:rPr lang="cs-CZ" dirty="0" err="1"/>
              <a:t>genes</a:t>
            </a:r>
            <a:r>
              <a:rPr lang="cs-CZ" dirty="0"/>
              <a:t> </a:t>
            </a:r>
            <a:r>
              <a:rPr lang="cs-CZ" dirty="0" err="1"/>
              <a:t>code</a:t>
            </a:r>
            <a:r>
              <a:rPr lang="cs-CZ" dirty="0"/>
              <a:t> </a:t>
            </a:r>
            <a:r>
              <a:rPr lang="cs-CZ" dirty="0" err="1"/>
              <a:t>for</a:t>
            </a:r>
            <a:r>
              <a:rPr lang="cs-CZ" dirty="0"/>
              <a:t> </a:t>
            </a:r>
            <a:r>
              <a:rPr lang="cs-CZ" dirty="0" err="1"/>
              <a:t>proteins</a:t>
            </a:r>
            <a:r>
              <a:rPr lang="cs-CZ" dirty="0"/>
              <a:t> </a:t>
            </a:r>
            <a:r>
              <a:rPr lang="cs-CZ" dirty="0" err="1"/>
              <a:t>performing</a:t>
            </a:r>
            <a:r>
              <a:rPr lang="cs-CZ" dirty="0"/>
              <a:t> most </a:t>
            </a:r>
            <a:r>
              <a:rPr lang="cs-CZ" dirty="0" err="1"/>
              <a:t>life</a:t>
            </a:r>
            <a:r>
              <a:rPr lang="cs-CZ" dirty="0"/>
              <a:t> </a:t>
            </a:r>
            <a:r>
              <a:rPr lang="cs-CZ" dirty="0" err="1"/>
              <a:t>functions</a:t>
            </a:r>
            <a:endParaRPr lang="cs-CZ" dirty="0"/>
          </a:p>
          <a:p>
            <a:pPr>
              <a:spcAft>
                <a:spcPts val="600"/>
              </a:spcAft>
            </a:pPr>
            <a:endParaRPr lang="cs-CZ" dirty="0"/>
          </a:p>
          <a:p>
            <a:pPr>
              <a:spcAft>
                <a:spcPts val="600"/>
              </a:spcAft>
            </a:pPr>
            <a:r>
              <a:rPr lang="cs-CZ" sz="1400" dirty="0"/>
              <a:t>Picture source: https://empoweryourknowledgeandhappytrivia.wordpress.com/2014/09/16/dna-molecule-of-life/</a:t>
            </a:r>
          </a:p>
        </p:txBody>
      </p:sp>
    </p:spTree>
    <p:extLst>
      <p:ext uri="{BB962C8B-B14F-4D97-AF65-F5344CB8AC3E}">
        <p14:creationId xmlns:p14="http://schemas.microsoft.com/office/powerpoint/2010/main" val="372821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83CD-61B0-26BF-2ED1-E44706233D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4547A4-3A8A-9D5D-10F1-CF530AC36D73}"/>
              </a:ext>
            </a:extLst>
          </p:cNvPr>
          <p:cNvSpPr>
            <a:spLocks noGrp="1"/>
          </p:cNvSpPr>
          <p:nvPr>
            <p:ph type="title"/>
          </p:nvPr>
        </p:nvSpPr>
        <p:spPr>
          <a:xfrm>
            <a:off x="838200" y="1036717"/>
            <a:ext cx="10515600" cy="992057"/>
          </a:xfrm>
        </p:spPr>
        <p:txBody>
          <a:bodyPr/>
          <a:lstStyle/>
          <a:p>
            <a:r>
              <a:rPr lang="en-US" dirty="0"/>
              <a:t>Methods of determining parent</a:t>
            </a:r>
            <a:r>
              <a:rPr lang="cs-CZ" dirty="0" err="1"/>
              <a:t>age</a:t>
            </a:r>
            <a:endParaRPr lang="cs-CZ" dirty="0"/>
          </a:p>
        </p:txBody>
      </p:sp>
      <p:sp>
        <p:nvSpPr>
          <p:cNvPr id="4" name="Zástupný text 3">
            <a:extLst>
              <a:ext uri="{FF2B5EF4-FFF2-40B4-BE49-F238E27FC236}">
                <a16:creationId xmlns:a16="http://schemas.microsoft.com/office/drawing/2014/main" id="{3668449D-1D98-33DE-AC67-132DA10A022E}"/>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4.2) DNA </a:t>
            </a:r>
            <a:r>
              <a:rPr lang="cs-CZ" b="1" dirty="0" err="1"/>
              <a:t>Fingerpint</a:t>
            </a:r>
            <a:endParaRPr lang="cs-CZ" b="1" dirty="0"/>
          </a:p>
          <a:p>
            <a:pPr>
              <a:spcAft>
                <a:spcPts val="600"/>
              </a:spcAft>
            </a:pPr>
            <a:r>
              <a:rPr lang="cs-CZ" b="1" dirty="0"/>
              <a:t>DNA </a:t>
            </a:r>
            <a:r>
              <a:rPr lang="cs-CZ" b="1" dirty="0" err="1"/>
              <a:t>analysis</a:t>
            </a:r>
            <a:endParaRPr lang="cs-CZ" b="1" dirty="0"/>
          </a:p>
          <a:p>
            <a:pPr>
              <a:spcAft>
                <a:spcPts val="600"/>
              </a:spcAft>
            </a:pPr>
            <a:endParaRPr lang="cs-CZ" b="1" dirty="0"/>
          </a:p>
          <a:p>
            <a:pPr>
              <a:spcAft>
                <a:spcPts val="600"/>
              </a:spcAft>
            </a:pPr>
            <a:r>
              <a:rPr lang="en-US" b="1" dirty="0"/>
              <a:t>Phase 1:</a:t>
            </a:r>
          </a:p>
          <a:p>
            <a:pPr>
              <a:spcAft>
                <a:spcPts val="600"/>
              </a:spcAft>
            </a:pPr>
            <a:r>
              <a:rPr lang="en-US" dirty="0"/>
              <a:t>a) Pa</a:t>
            </a:r>
            <a:r>
              <a:rPr lang="cs-CZ" dirty="0" err="1"/>
              <a:t>renthood</a:t>
            </a:r>
            <a:r>
              <a:rPr lang="en-US" dirty="0"/>
              <a:t> </a:t>
            </a:r>
            <a:r>
              <a:rPr lang="en-US" b="1" dirty="0"/>
              <a:t>is excluded (with certainty)</a:t>
            </a:r>
            <a:r>
              <a:rPr lang="en-US" dirty="0"/>
              <a:t>, or</a:t>
            </a:r>
          </a:p>
          <a:p>
            <a:pPr>
              <a:spcAft>
                <a:spcPts val="600"/>
              </a:spcAft>
            </a:pPr>
            <a:r>
              <a:rPr lang="en-US" dirty="0"/>
              <a:t>b) Pa</a:t>
            </a:r>
            <a:r>
              <a:rPr lang="cs-CZ" dirty="0" err="1"/>
              <a:t>renthood</a:t>
            </a:r>
            <a:r>
              <a:rPr lang="en-US" dirty="0"/>
              <a:t> cannot be excluded</a:t>
            </a:r>
            <a:r>
              <a:rPr lang="cs-CZ" dirty="0"/>
              <a:t>; </a:t>
            </a:r>
            <a:r>
              <a:rPr lang="cs-CZ" dirty="0" err="1"/>
              <a:t>then</a:t>
            </a:r>
            <a:r>
              <a:rPr lang="cs-CZ" dirty="0"/>
              <a:t> </a:t>
            </a:r>
            <a:r>
              <a:rPr lang="cs-CZ" dirty="0" err="1"/>
              <a:t>Phase</a:t>
            </a:r>
            <a:r>
              <a:rPr lang="cs-CZ" dirty="0"/>
              <a:t> 2 </a:t>
            </a:r>
            <a:r>
              <a:rPr lang="cs-CZ" dirty="0" err="1"/>
              <a:t>follows</a:t>
            </a:r>
            <a:endParaRPr lang="en-US" dirty="0"/>
          </a:p>
          <a:p>
            <a:pPr>
              <a:spcAft>
                <a:spcPts val="600"/>
              </a:spcAft>
            </a:pPr>
            <a:endParaRPr lang="cs-CZ" b="1" dirty="0"/>
          </a:p>
          <a:p>
            <a:pPr>
              <a:spcAft>
                <a:spcPts val="600"/>
              </a:spcAft>
            </a:pPr>
            <a:r>
              <a:rPr lang="en-US" b="1" dirty="0"/>
              <a:t>Phase 2:</a:t>
            </a:r>
          </a:p>
          <a:p>
            <a:pPr>
              <a:spcAft>
                <a:spcPts val="600"/>
              </a:spcAft>
            </a:pPr>
            <a:r>
              <a:rPr lang="en-US" dirty="0"/>
              <a:t>Calculation of probability</a:t>
            </a:r>
            <a:r>
              <a:rPr lang="cs-CZ" dirty="0"/>
              <a:t> = </a:t>
            </a:r>
            <a:r>
              <a:rPr lang="en-US" dirty="0"/>
              <a:t>how likely paternity is</a:t>
            </a:r>
            <a:endParaRPr lang="cs-CZ" dirty="0"/>
          </a:p>
        </p:txBody>
      </p:sp>
    </p:spTree>
    <p:extLst>
      <p:ext uri="{BB962C8B-B14F-4D97-AF65-F5344CB8AC3E}">
        <p14:creationId xmlns:p14="http://schemas.microsoft.com/office/powerpoint/2010/main" val="351115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D149-A11E-85D7-4863-C19FEC34DA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224980-8F61-3149-BF82-E2C818A6C8D4}"/>
              </a:ext>
            </a:extLst>
          </p:cNvPr>
          <p:cNvSpPr>
            <a:spLocks noGrp="1"/>
          </p:cNvSpPr>
          <p:nvPr>
            <p:ph type="title"/>
          </p:nvPr>
        </p:nvSpPr>
        <p:spPr>
          <a:xfrm>
            <a:off x="838200" y="1036717"/>
            <a:ext cx="10515600" cy="992057"/>
          </a:xfrm>
        </p:spPr>
        <p:txBody>
          <a:bodyPr/>
          <a:lstStyle/>
          <a:p>
            <a:r>
              <a:rPr lang="en-US" dirty="0"/>
              <a:t>Methods of determining parent</a:t>
            </a:r>
            <a:r>
              <a:rPr lang="cs-CZ" dirty="0" err="1"/>
              <a:t>age</a:t>
            </a:r>
            <a:endParaRPr lang="cs-CZ" dirty="0"/>
          </a:p>
        </p:txBody>
      </p:sp>
      <p:sp>
        <p:nvSpPr>
          <p:cNvPr id="4" name="Zástupný text 3">
            <a:extLst>
              <a:ext uri="{FF2B5EF4-FFF2-40B4-BE49-F238E27FC236}">
                <a16:creationId xmlns:a16="http://schemas.microsoft.com/office/drawing/2014/main" id="{24ACBB39-C242-B152-43E8-289BDB59F199}"/>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4.2) DNA </a:t>
            </a:r>
            <a:r>
              <a:rPr lang="cs-CZ" b="1" dirty="0" err="1"/>
              <a:t>Fingerpint</a:t>
            </a:r>
            <a:endParaRPr lang="cs-CZ" b="1" dirty="0"/>
          </a:p>
          <a:p>
            <a:pPr>
              <a:spcAft>
                <a:spcPts val="600"/>
              </a:spcAft>
            </a:pPr>
            <a:r>
              <a:rPr lang="cs-CZ" b="1" dirty="0"/>
              <a:t>DNA </a:t>
            </a:r>
            <a:r>
              <a:rPr lang="cs-CZ" b="1" dirty="0" err="1"/>
              <a:t>analysis</a:t>
            </a:r>
            <a:endParaRPr lang="cs-CZ" b="1" dirty="0"/>
          </a:p>
          <a:p>
            <a:pPr>
              <a:spcAft>
                <a:spcPts val="600"/>
              </a:spcAft>
            </a:pPr>
            <a:endParaRPr lang="cs-CZ" b="1" dirty="0"/>
          </a:p>
          <a:p>
            <a:pPr>
              <a:spcAft>
                <a:spcPts val="600"/>
              </a:spcAft>
            </a:pPr>
            <a:r>
              <a:rPr lang="en-US" b="1" dirty="0"/>
              <a:t>Phase 1:</a:t>
            </a:r>
          </a:p>
          <a:p>
            <a:pPr>
              <a:spcAft>
                <a:spcPts val="600"/>
              </a:spcAft>
            </a:pPr>
            <a:r>
              <a:rPr lang="en-US" dirty="0"/>
              <a:t>a) Pa</a:t>
            </a:r>
            <a:r>
              <a:rPr lang="cs-CZ" dirty="0" err="1"/>
              <a:t>renthood</a:t>
            </a:r>
            <a:r>
              <a:rPr lang="en-US" dirty="0"/>
              <a:t> </a:t>
            </a:r>
            <a:r>
              <a:rPr lang="en-US" b="1" dirty="0"/>
              <a:t>is excluded (with certainty)</a:t>
            </a:r>
            <a:r>
              <a:rPr lang="en-US" dirty="0"/>
              <a:t>, or</a:t>
            </a:r>
          </a:p>
          <a:p>
            <a:pPr>
              <a:spcAft>
                <a:spcPts val="600"/>
              </a:spcAft>
            </a:pPr>
            <a:r>
              <a:rPr lang="en-US" dirty="0"/>
              <a:t>b) Pa</a:t>
            </a:r>
            <a:r>
              <a:rPr lang="cs-CZ" dirty="0" err="1"/>
              <a:t>renthood</a:t>
            </a:r>
            <a:r>
              <a:rPr lang="en-US" dirty="0"/>
              <a:t> cannot be excluded</a:t>
            </a:r>
            <a:r>
              <a:rPr lang="cs-CZ" dirty="0"/>
              <a:t>; </a:t>
            </a:r>
            <a:r>
              <a:rPr lang="cs-CZ" dirty="0" err="1"/>
              <a:t>then</a:t>
            </a:r>
            <a:r>
              <a:rPr lang="cs-CZ" dirty="0"/>
              <a:t> </a:t>
            </a:r>
            <a:r>
              <a:rPr lang="cs-CZ" dirty="0" err="1"/>
              <a:t>Phase</a:t>
            </a:r>
            <a:r>
              <a:rPr lang="cs-CZ" dirty="0"/>
              <a:t> 2 </a:t>
            </a:r>
            <a:r>
              <a:rPr lang="cs-CZ" dirty="0" err="1"/>
              <a:t>follows</a:t>
            </a:r>
            <a:endParaRPr lang="en-US" dirty="0"/>
          </a:p>
          <a:p>
            <a:pPr>
              <a:spcAft>
                <a:spcPts val="600"/>
              </a:spcAft>
            </a:pPr>
            <a:endParaRPr lang="cs-CZ" b="1" dirty="0"/>
          </a:p>
          <a:p>
            <a:pPr>
              <a:spcAft>
                <a:spcPts val="600"/>
              </a:spcAft>
            </a:pPr>
            <a:r>
              <a:rPr lang="en-US" b="1" dirty="0"/>
              <a:t>Phase 2:</a:t>
            </a:r>
          </a:p>
          <a:p>
            <a:pPr>
              <a:spcAft>
                <a:spcPts val="600"/>
              </a:spcAft>
            </a:pPr>
            <a:r>
              <a:rPr lang="en-US" dirty="0"/>
              <a:t>Calculation of probability</a:t>
            </a:r>
            <a:r>
              <a:rPr lang="cs-CZ" dirty="0"/>
              <a:t> = </a:t>
            </a:r>
            <a:r>
              <a:rPr lang="en-US" dirty="0"/>
              <a:t>how likely paternity is</a:t>
            </a:r>
            <a:endParaRPr lang="cs-CZ" dirty="0"/>
          </a:p>
        </p:txBody>
      </p:sp>
    </p:spTree>
    <p:extLst>
      <p:ext uri="{BB962C8B-B14F-4D97-AF65-F5344CB8AC3E}">
        <p14:creationId xmlns:p14="http://schemas.microsoft.com/office/powerpoint/2010/main" val="307672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50A3-6491-BAAF-790E-7E71FE2F08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649DB7-8CA2-F100-D6DB-0FDF896B2067}"/>
              </a:ext>
            </a:extLst>
          </p:cNvPr>
          <p:cNvSpPr>
            <a:spLocks noGrp="1"/>
          </p:cNvSpPr>
          <p:nvPr>
            <p:ph type="title"/>
          </p:nvPr>
        </p:nvSpPr>
        <p:spPr>
          <a:xfrm>
            <a:off x="838200" y="1036717"/>
            <a:ext cx="10515600" cy="992057"/>
          </a:xfrm>
        </p:spPr>
        <p:txBody>
          <a:bodyPr/>
          <a:lstStyle/>
          <a:p>
            <a:r>
              <a:rPr lang="cs-CZ" dirty="0" err="1"/>
              <a:t>Hummel‘s</a:t>
            </a:r>
            <a:r>
              <a:rPr lang="cs-CZ" dirty="0"/>
              <a:t> </a:t>
            </a:r>
            <a:r>
              <a:rPr lang="cs-CZ" dirty="0" err="1"/>
              <a:t>Verbal</a:t>
            </a:r>
            <a:r>
              <a:rPr lang="cs-CZ" dirty="0"/>
              <a:t> </a:t>
            </a:r>
            <a:r>
              <a:rPr lang="cs-CZ" dirty="0" err="1"/>
              <a:t>Predicates</a:t>
            </a:r>
            <a:endParaRPr lang="cs-CZ" dirty="0"/>
          </a:p>
        </p:txBody>
      </p:sp>
      <p:graphicFrame>
        <p:nvGraphicFramePr>
          <p:cNvPr id="3" name="Zástupný obsah 2">
            <a:extLst>
              <a:ext uri="{FF2B5EF4-FFF2-40B4-BE49-F238E27FC236}">
                <a16:creationId xmlns:a16="http://schemas.microsoft.com/office/drawing/2014/main" id="{6D5098F9-45C8-FA32-C1F7-72C7815D16C1}"/>
              </a:ext>
            </a:extLst>
          </p:cNvPr>
          <p:cNvGraphicFramePr>
            <a:graphicFrameLocks noGrp="1"/>
          </p:cNvGraphicFramePr>
          <p:nvPr>
            <p:ph sz="quarter" idx="13"/>
            <p:extLst>
              <p:ext uri="{D42A27DB-BD31-4B8C-83A1-F6EECF244321}">
                <p14:modId xmlns:p14="http://schemas.microsoft.com/office/powerpoint/2010/main" val="113155078"/>
              </p:ext>
            </p:extLst>
          </p:nvPr>
        </p:nvGraphicFramePr>
        <p:xfrm>
          <a:off x="838200" y="2212975"/>
          <a:ext cx="10515597" cy="2865120"/>
        </p:xfrm>
        <a:graphic>
          <a:graphicData uri="http://schemas.openxmlformats.org/drawingml/2006/table">
            <a:tbl>
              <a:tblPr firstRow="1" bandRow="1">
                <a:tableStyleId>{B301B821-A1FF-4177-AEE7-76D212191A09}</a:tableStyleId>
              </a:tblPr>
              <a:tblGrid>
                <a:gridCol w="3505199">
                  <a:extLst>
                    <a:ext uri="{9D8B030D-6E8A-4147-A177-3AD203B41FA5}">
                      <a16:colId xmlns:a16="http://schemas.microsoft.com/office/drawing/2014/main" val="1313980102"/>
                    </a:ext>
                  </a:extLst>
                </a:gridCol>
                <a:gridCol w="3505199">
                  <a:extLst>
                    <a:ext uri="{9D8B030D-6E8A-4147-A177-3AD203B41FA5}">
                      <a16:colId xmlns:a16="http://schemas.microsoft.com/office/drawing/2014/main" val="3449435742"/>
                    </a:ext>
                  </a:extLst>
                </a:gridCol>
                <a:gridCol w="3505199">
                  <a:extLst>
                    <a:ext uri="{9D8B030D-6E8A-4147-A177-3AD203B41FA5}">
                      <a16:colId xmlns:a16="http://schemas.microsoft.com/office/drawing/2014/main" val="3670145631"/>
                    </a:ext>
                  </a:extLst>
                </a:gridCol>
              </a:tblGrid>
              <a:tr h="370840">
                <a:tc>
                  <a:txBody>
                    <a:bodyPr/>
                    <a:lstStyle/>
                    <a:p>
                      <a:r>
                        <a:rPr lang="cs-CZ" dirty="0" err="1"/>
                        <a:t>Percentage</a:t>
                      </a:r>
                      <a:r>
                        <a:rPr lang="cs-CZ" dirty="0"/>
                        <a:t> </a:t>
                      </a:r>
                      <a:r>
                        <a:rPr lang="cs-CZ" dirty="0" err="1"/>
                        <a:t>posterior</a:t>
                      </a:r>
                      <a:r>
                        <a:rPr lang="cs-CZ" dirty="0"/>
                        <a:t> probability </a:t>
                      </a:r>
                      <a:r>
                        <a:rPr lang="cs-CZ" dirty="0" err="1"/>
                        <a:t>when</a:t>
                      </a:r>
                      <a:r>
                        <a:rPr lang="cs-CZ" dirty="0"/>
                        <a:t> </a:t>
                      </a:r>
                      <a:r>
                        <a:rPr lang="cs-CZ" dirty="0" err="1"/>
                        <a:t>Pr</a:t>
                      </a:r>
                      <a:r>
                        <a:rPr lang="cs-CZ" dirty="0"/>
                        <a:t> = 0.5</a:t>
                      </a:r>
                    </a:p>
                  </a:txBody>
                  <a:tcPr/>
                </a:tc>
                <a:tc>
                  <a:txBody>
                    <a:bodyPr/>
                    <a:lstStyle/>
                    <a:p>
                      <a:r>
                        <a:rPr lang="cs-CZ" dirty="0"/>
                        <a:t>Paternity Index (PI)</a:t>
                      </a:r>
                    </a:p>
                  </a:txBody>
                  <a:tcPr/>
                </a:tc>
                <a:tc>
                  <a:txBody>
                    <a:bodyPr/>
                    <a:lstStyle/>
                    <a:p>
                      <a:r>
                        <a:rPr lang="cs-CZ" dirty="0" err="1"/>
                        <a:t>Verbal</a:t>
                      </a:r>
                      <a:r>
                        <a:rPr lang="cs-CZ" dirty="0"/>
                        <a:t> </a:t>
                      </a:r>
                      <a:r>
                        <a:rPr lang="cs-CZ" dirty="0" err="1"/>
                        <a:t>Predicate</a:t>
                      </a:r>
                      <a:endParaRPr lang="cs-CZ" dirty="0"/>
                    </a:p>
                  </a:txBody>
                  <a:tcPr/>
                </a:tc>
                <a:extLst>
                  <a:ext uri="{0D108BD9-81ED-4DB2-BD59-A6C34878D82A}">
                    <a16:rowId xmlns:a16="http://schemas.microsoft.com/office/drawing/2014/main" val="2008908783"/>
                  </a:ext>
                </a:extLst>
              </a:tr>
              <a:tr h="370840">
                <a:tc>
                  <a:txBody>
                    <a:bodyPr/>
                    <a:lstStyle/>
                    <a:p>
                      <a:r>
                        <a:rPr lang="cs-CZ" dirty="0"/>
                        <a:t>99,75% –</a:t>
                      </a:r>
                    </a:p>
                  </a:txBody>
                  <a:tcPr/>
                </a:tc>
                <a:tc>
                  <a:txBody>
                    <a:bodyPr/>
                    <a:lstStyle/>
                    <a:p>
                      <a:r>
                        <a:rPr lang="cs-CZ" dirty="0"/>
                        <a:t>&gt; 399</a:t>
                      </a:r>
                    </a:p>
                  </a:txBody>
                  <a:tcPr/>
                </a:tc>
                <a:tc>
                  <a:txBody>
                    <a:bodyPr/>
                    <a:lstStyle/>
                    <a:p>
                      <a:r>
                        <a:rPr lang="cs-CZ" dirty="0"/>
                        <a:t>Paternity </a:t>
                      </a:r>
                      <a:r>
                        <a:rPr lang="cs-CZ" dirty="0" err="1"/>
                        <a:t>practically</a:t>
                      </a:r>
                      <a:r>
                        <a:rPr lang="cs-CZ" dirty="0"/>
                        <a:t> </a:t>
                      </a:r>
                      <a:r>
                        <a:rPr lang="cs-CZ" dirty="0" err="1"/>
                        <a:t>proven</a:t>
                      </a:r>
                      <a:endParaRPr lang="cs-CZ" dirty="0"/>
                    </a:p>
                  </a:txBody>
                  <a:tcPr/>
                </a:tc>
                <a:extLst>
                  <a:ext uri="{0D108BD9-81ED-4DB2-BD59-A6C34878D82A}">
                    <a16:rowId xmlns:a16="http://schemas.microsoft.com/office/drawing/2014/main" val="1225213686"/>
                  </a:ext>
                </a:extLst>
              </a:tr>
              <a:tr h="370840">
                <a:tc>
                  <a:txBody>
                    <a:bodyPr/>
                    <a:lstStyle/>
                    <a:p>
                      <a:r>
                        <a:rPr lang="cs-CZ" dirty="0"/>
                        <a:t>99,00% – 99,74%</a:t>
                      </a:r>
                    </a:p>
                  </a:txBody>
                  <a:tcPr/>
                </a:tc>
                <a:tc>
                  <a:txBody>
                    <a:bodyPr/>
                    <a:lstStyle/>
                    <a:p>
                      <a:r>
                        <a:rPr lang="cs-CZ" dirty="0"/>
                        <a:t>99,00 – 383,6</a:t>
                      </a:r>
                    </a:p>
                  </a:txBody>
                  <a:tcPr/>
                </a:tc>
                <a:tc>
                  <a:txBody>
                    <a:bodyPr/>
                    <a:lstStyle/>
                    <a:p>
                      <a:r>
                        <a:rPr lang="cs-CZ" dirty="0"/>
                        <a:t>… </a:t>
                      </a:r>
                      <a:r>
                        <a:rPr lang="cs-CZ" dirty="0" err="1"/>
                        <a:t>highly</a:t>
                      </a:r>
                      <a:r>
                        <a:rPr lang="cs-CZ" dirty="0"/>
                        <a:t> </a:t>
                      </a:r>
                      <a:r>
                        <a:rPr lang="cs-CZ" dirty="0" err="1"/>
                        <a:t>likely</a:t>
                      </a:r>
                      <a:endParaRPr lang="cs-CZ" dirty="0"/>
                    </a:p>
                  </a:txBody>
                  <a:tcPr/>
                </a:tc>
                <a:extLst>
                  <a:ext uri="{0D108BD9-81ED-4DB2-BD59-A6C34878D82A}">
                    <a16:rowId xmlns:a16="http://schemas.microsoft.com/office/drawing/2014/main" val="2537252280"/>
                  </a:ext>
                </a:extLst>
              </a:tr>
              <a:tr h="370840">
                <a:tc>
                  <a:txBody>
                    <a:bodyPr/>
                    <a:lstStyle/>
                    <a:p>
                      <a:r>
                        <a:rPr lang="cs-CZ" dirty="0"/>
                        <a:t>95,00% – 98,90%</a:t>
                      </a:r>
                    </a:p>
                  </a:txBody>
                  <a:tcPr/>
                </a:tc>
                <a:tc>
                  <a:txBody>
                    <a:bodyPr/>
                    <a:lstStyle/>
                    <a:p>
                      <a:r>
                        <a:rPr lang="cs-CZ" dirty="0"/>
                        <a:t>19,00 – 89,9</a:t>
                      </a:r>
                    </a:p>
                  </a:txBody>
                  <a:tcPr/>
                </a:tc>
                <a:tc>
                  <a:txBody>
                    <a:bodyPr/>
                    <a:lstStyle/>
                    <a:p>
                      <a:r>
                        <a:rPr lang="cs-CZ" dirty="0"/>
                        <a:t>… very </a:t>
                      </a:r>
                      <a:r>
                        <a:rPr lang="cs-CZ" dirty="0" err="1"/>
                        <a:t>likely</a:t>
                      </a:r>
                      <a:endParaRPr lang="cs-CZ" dirty="0"/>
                    </a:p>
                  </a:txBody>
                  <a:tcPr/>
                </a:tc>
                <a:extLst>
                  <a:ext uri="{0D108BD9-81ED-4DB2-BD59-A6C34878D82A}">
                    <a16:rowId xmlns:a16="http://schemas.microsoft.com/office/drawing/2014/main" val="2160107950"/>
                  </a:ext>
                </a:extLst>
              </a:tr>
              <a:tr h="370840">
                <a:tc>
                  <a:txBody>
                    <a:bodyPr/>
                    <a:lstStyle/>
                    <a:p>
                      <a:r>
                        <a:rPr lang="cs-CZ" dirty="0"/>
                        <a:t>90,00% – 94,90%</a:t>
                      </a:r>
                    </a:p>
                  </a:txBody>
                  <a:tcPr/>
                </a:tc>
                <a:tc>
                  <a:txBody>
                    <a:bodyPr/>
                    <a:lstStyle/>
                    <a:p>
                      <a:r>
                        <a:rPr lang="cs-CZ" dirty="0"/>
                        <a:t>9,00 – 18,61</a:t>
                      </a:r>
                    </a:p>
                  </a:txBody>
                  <a:tcPr/>
                </a:tc>
                <a:tc>
                  <a:txBody>
                    <a:bodyPr/>
                    <a:lstStyle/>
                    <a:p>
                      <a:r>
                        <a:rPr lang="cs-CZ" dirty="0"/>
                        <a:t>… </a:t>
                      </a:r>
                      <a:r>
                        <a:rPr lang="cs-CZ" dirty="0" err="1"/>
                        <a:t>likely</a:t>
                      </a:r>
                      <a:endParaRPr lang="cs-CZ" dirty="0"/>
                    </a:p>
                  </a:txBody>
                  <a:tcPr/>
                </a:tc>
                <a:extLst>
                  <a:ext uri="{0D108BD9-81ED-4DB2-BD59-A6C34878D82A}">
                    <a16:rowId xmlns:a16="http://schemas.microsoft.com/office/drawing/2014/main" val="4255744473"/>
                  </a:ext>
                </a:extLst>
              </a:tr>
              <a:tr h="370840">
                <a:tc>
                  <a:txBody>
                    <a:bodyPr/>
                    <a:lstStyle/>
                    <a:p>
                      <a:r>
                        <a:rPr lang="cs-CZ" dirty="0"/>
                        <a:t>80,00% – 89,00%</a:t>
                      </a:r>
                    </a:p>
                  </a:txBody>
                  <a:tcPr/>
                </a:tc>
                <a:tc>
                  <a:txBody>
                    <a:bodyPr/>
                    <a:lstStyle/>
                    <a:p>
                      <a:r>
                        <a:rPr lang="cs-CZ" dirty="0"/>
                        <a:t>4,00 – 8,09</a:t>
                      </a:r>
                    </a:p>
                  </a:txBody>
                  <a:tcPr/>
                </a:tc>
                <a:tc>
                  <a:txBody>
                    <a:bodyPr/>
                    <a:lstStyle/>
                    <a:p>
                      <a:r>
                        <a:rPr lang="cs-CZ" dirty="0" err="1"/>
                        <a:t>indication</a:t>
                      </a:r>
                      <a:r>
                        <a:rPr lang="cs-CZ" dirty="0"/>
                        <a:t> </a:t>
                      </a:r>
                      <a:r>
                        <a:rPr lang="cs-CZ" dirty="0" err="1"/>
                        <a:t>of</a:t>
                      </a:r>
                      <a:r>
                        <a:rPr lang="cs-CZ" dirty="0"/>
                        <a:t> paternity</a:t>
                      </a:r>
                    </a:p>
                  </a:txBody>
                  <a:tcPr/>
                </a:tc>
                <a:extLst>
                  <a:ext uri="{0D108BD9-81ED-4DB2-BD59-A6C34878D82A}">
                    <a16:rowId xmlns:a16="http://schemas.microsoft.com/office/drawing/2014/main" val="3812823981"/>
                  </a:ext>
                </a:extLst>
              </a:tr>
              <a:tr h="370840">
                <a:tc>
                  <a:txBody>
                    <a:bodyPr/>
                    <a:lstStyle/>
                    <a:p>
                      <a:r>
                        <a:rPr lang="cs-CZ" dirty="0"/>
                        <a:t>70,00% – 79,00%</a:t>
                      </a:r>
                    </a:p>
                  </a:txBody>
                  <a:tcPr/>
                </a:tc>
                <a:tc>
                  <a:txBody>
                    <a:bodyPr/>
                    <a:lstStyle/>
                    <a:p>
                      <a:r>
                        <a:rPr lang="cs-CZ" dirty="0"/>
                        <a:t>2,33 – 3,76</a:t>
                      </a:r>
                    </a:p>
                  </a:txBody>
                  <a:tcPr/>
                </a:tc>
                <a:tc>
                  <a:txBody>
                    <a:bodyPr/>
                    <a:lstStyle/>
                    <a:p>
                      <a:r>
                        <a:rPr lang="cs-CZ" dirty="0" err="1"/>
                        <a:t>only</a:t>
                      </a:r>
                      <a:r>
                        <a:rPr lang="cs-CZ" dirty="0"/>
                        <a:t> </a:t>
                      </a:r>
                      <a:r>
                        <a:rPr lang="cs-CZ" dirty="0" err="1"/>
                        <a:t>formally</a:t>
                      </a:r>
                      <a:r>
                        <a:rPr lang="cs-CZ" dirty="0"/>
                        <a:t> </a:t>
                      </a:r>
                      <a:r>
                        <a:rPr lang="cs-CZ" dirty="0" err="1"/>
                        <a:t>indicates</a:t>
                      </a:r>
                      <a:r>
                        <a:rPr lang="cs-CZ" dirty="0"/>
                        <a:t> paternity</a:t>
                      </a:r>
                    </a:p>
                  </a:txBody>
                  <a:tcPr/>
                </a:tc>
                <a:extLst>
                  <a:ext uri="{0D108BD9-81ED-4DB2-BD59-A6C34878D82A}">
                    <a16:rowId xmlns:a16="http://schemas.microsoft.com/office/drawing/2014/main" val="3453693673"/>
                  </a:ext>
                </a:extLst>
              </a:tr>
            </a:tbl>
          </a:graphicData>
        </a:graphic>
      </p:graphicFrame>
    </p:spTree>
    <p:extLst>
      <p:ext uri="{BB962C8B-B14F-4D97-AF65-F5344CB8AC3E}">
        <p14:creationId xmlns:p14="http://schemas.microsoft.com/office/powerpoint/2010/main" val="96336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0F1E5-65FE-F884-1908-756D52C5522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E4C4F36-5B0A-17A4-FF4F-73088D6091FC}"/>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Tree>
    <p:extLst>
      <p:ext uri="{BB962C8B-B14F-4D97-AF65-F5344CB8AC3E}">
        <p14:creationId xmlns:p14="http://schemas.microsoft.com/office/powerpoint/2010/main" val="4189246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24D7-C183-AFC5-A323-2778D97B7A2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B6518C-95AD-E406-2DCA-C70DC4DA3360}"/>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FF82676B-EAD7-5939-7CF1-95C7F05AE91A}"/>
              </a:ext>
            </a:extLst>
          </p:cNvPr>
          <p:cNvSpPr>
            <a:spLocks noGrp="1"/>
          </p:cNvSpPr>
          <p:nvPr>
            <p:ph sz="quarter" idx="13"/>
          </p:nvPr>
        </p:nvSpPr>
        <p:spPr>
          <a:xfrm>
            <a:off x="838200" y="2212429"/>
            <a:ext cx="10515600" cy="3964534"/>
          </a:xfrm>
        </p:spPr>
        <p:txBody>
          <a:bodyPr>
            <a:normAutofit/>
          </a:bodyPr>
          <a:lstStyle/>
          <a:p>
            <a:pPr algn="just"/>
            <a:r>
              <a:rPr lang="en-US" b="1" dirty="0"/>
              <a:t>Roman Law:</a:t>
            </a:r>
          </a:p>
          <a:p>
            <a:pPr algn="just"/>
            <a:endParaRPr lang="cs-CZ" b="1" dirty="0"/>
          </a:p>
          <a:p>
            <a:pPr algn="just"/>
            <a:r>
              <a:rPr lang="en-US" b="1" dirty="0"/>
              <a:t>Mater semper </a:t>
            </a:r>
            <a:r>
              <a:rPr lang="en-US" b="1" dirty="0" err="1"/>
              <a:t>certa</a:t>
            </a:r>
            <a:r>
              <a:rPr lang="en-US" b="1" dirty="0"/>
              <a:t>, pater </a:t>
            </a:r>
            <a:r>
              <a:rPr lang="en-US" b="1" dirty="0" err="1"/>
              <a:t>incertus</a:t>
            </a:r>
            <a:r>
              <a:rPr lang="en-US" b="1" dirty="0"/>
              <a:t>.</a:t>
            </a:r>
          </a:p>
          <a:p>
            <a:pPr algn="just"/>
            <a:r>
              <a:rPr lang="en-US" dirty="0"/>
              <a:t>The mother is always certain, the father uncertain.</a:t>
            </a:r>
          </a:p>
          <a:p>
            <a:pPr algn="just"/>
            <a:endParaRPr lang="cs-CZ" b="1" dirty="0"/>
          </a:p>
          <a:p>
            <a:pPr algn="just"/>
            <a:endParaRPr lang="cs-CZ" b="1" dirty="0"/>
          </a:p>
          <a:p>
            <a:pPr algn="just"/>
            <a:r>
              <a:rPr lang="en-US" b="1" dirty="0"/>
              <a:t>Pater </a:t>
            </a:r>
            <a:r>
              <a:rPr lang="en-US" b="1" dirty="0" err="1"/>
              <a:t>est</a:t>
            </a:r>
            <a:r>
              <a:rPr lang="en-US" b="1" dirty="0"/>
              <a:t>, </a:t>
            </a:r>
            <a:r>
              <a:rPr lang="en-US" b="1" dirty="0" err="1"/>
              <a:t>quem</a:t>
            </a:r>
            <a:r>
              <a:rPr lang="en-US" b="1" dirty="0"/>
              <a:t> </a:t>
            </a:r>
            <a:r>
              <a:rPr lang="en-US" b="1" dirty="0" err="1"/>
              <a:t>nuptiae</a:t>
            </a:r>
            <a:r>
              <a:rPr lang="en-US" b="1" dirty="0"/>
              <a:t> </a:t>
            </a:r>
            <a:r>
              <a:rPr lang="en-US" b="1" dirty="0" err="1"/>
              <a:t>demonstrant</a:t>
            </a:r>
            <a:r>
              <a:rPr lang="en-US" b="1" dirty="0"/>
              <a:t>.</a:t>
            </a:r>
          </a:p>
          <a:p>
            <a:pPr algn="just"/>
            <a:r>
              <a:rPr lang="en-US" dirty="0"/>
              <a:t>The father is he whom marriage to the mother indicates.</a:t>
            </a:r>
          </a:p>
        </p:txBody>
      </p:sp>
    </p:spTree>
    <p:extLst>
      <p:ext uri="{BB962C8B-B14F-4D97-AF65-F5344CB8AC3E}">
        <p14:creationId xmlns:p14="http://schemas.microsoft.com/office/powerpoint/2010/main" val="219730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5B136-D707-5E80-D39D-F3B044AF9A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663FE87-0B25-3B41-487B-0A881843E36A}"/>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C8E3EA4A-F9E3-0E4C-E58C-0EC2FF987A4B}"/>
              </a:ext>
            </a:extLst>
          </p:cNvPr>
          <p:cNvSpPr>
            <a:spLocks noGrp="1"/>
          </p:cNvSpPr>
          <p:nvPr>
            <p:ph sz="quarter" idx="13"/>
          </p:nvPr>
        </p:nvSpPr>
        <p:spPr>
          <a:xfrm>
            <a:off x="838200" y="2212429"/>
            <a:ext cx="10515600" cy="3964534"/>
          </a:xfrm>
        </p:spPr>
        <p:txBody>
          <a:bodyPr>
            <a:normAutofit/>
          </a:bodyPr>
          <a:lstStyle/>
          <a:p>
            <a:pPr algn="just"/>
            <a:r>
              <a:rPr lang="en-US" b="1" dirty="0"/>
              <a:t>Relativization of the </a:t>
            </a:r>
            <a:r>
              <a:rPr lang="cs-CZ" b="1" dirty="0"/>
              <a:t>f</a:t>
            </a:r>
            <a:r>
              <a:rPr lang="en-US" b="1" dirty="0"/>
              <a:t>acts </a:t>
            </a:r>
            <a:r>
              <a:rPr lang="cs-CZ" b="1" dirty="0"/>
              <a:t>r</a:t>
            </a:r>
            <a:r>
              <a:rPr lang="en-US" b="1" dirty="0"/>
              <a:t>elated to the </a:t>
            </a:r>
            <a:r>
              <a:rPr lang="cs-CZ" b="1" dirty="0" err="1"/>
              <a:t>parentage</a:t>
            </a:r>
            <a:endParaRPr lang="en-US" b="1" dirty="0"/>
          </a:p>
          <a:p>
            <a:pPr algn="just"/>
            <a:endParaRPr lang="en-US" b="1" dirty="0"/>
          </a:p>
          <a:p>
            <a:pPr algn="just"/>
            <a:r>
              <a:rPr lang="en-US" b="1" dirty="0"/>
              <a:t>Genetic aspect </a:t>
            </a:r>
            <a:endParaRPr lang="cs-CZ" b="1" dirty="0"/>
          </a:p>
          <a:p>
            <a:pPr algn="just"/>
            <a:r>
              <a:rPr lang="cs-CZ" dirty="0"/>
              <a:t>= </a:t>
            </a:r>
            <a:r>
              <a:rPr lang="en-US" dirty="0"/>
              <a:t>relativized by the possibilities of modern medicine</a:t>
            </a:r>
          </a:p>
          <a:p>
            <a:pPr algn="just"/>
            <a:endParaRPr lang="cs-CZ" b="1" dirty="0"/>
          </a:p>
          <a:p>
            <a:pPr algn="just"/>
            <a:r>
              <a:rPr lang="en-US" b="1" dirty="0"/>
              <a:t>Sexual intercourse </a:t>
            </a:r>
            <a:endParaRPr lang="cs-CZ" b="1" dirty="0"/>
          </a:p>
          <a:p>
            <a:pPr algn="just"/>
            <a:r>
              <a:rPr lang="cs-CZ" dirty="0"/>
              <a:t>=</a:t>
            </a:r>
            <a:r>
              <a:rPr lang="en-US" dirty="0"/>
              <a:t> relativized by frequent references to its obsolescence</a:t>
            </a:r>
          </a:p>
          <a:p>
            <a:pPr algn="just"/>
            <a:endParaRPr lang="cs-CZ" b="1" dirty="0"/>
          </a:p>
          <a:p>
            <a:pPr algn="just"/>
            <a:r>
              <a:rPr lang="en-US" b="1" dirty="0"/>
              <a:t>Uterine motherhood</a:t>
            </a:r>
            <a:endParaRPr lang="cs-CZ" b="1" dirty="0"/>
          </a:p>
          <a:p>
            <a:pPr algn="just"/>
            <a:r>
              <a:rPr lang="cs-CZ" dirty="0"/>
              <a:t>= </a:t>
            </a:r>
            <a:r>
              <a:rPr lang="cs-CZ" dirty="0" err="1"/>
              <a:t>stable</a:t>
            </a:r>
            <a:r>
              <a:rPr lang="cs-CZ" dirty="0"/>
              <a:t>, </a:t>
            </a:r>
            <a:r>
              <a:rPr lang="en-US" dirty="0"/>
              <a:t>NOT relativized</a:t>
            </a:r>
          </a:p>
        </p:txBody>
      </p:sp>
    </p:spTree>
    <p:extLst>
      <p:ext uri="{BB962C8B-B14F-4D97-AF65-F5344CB8AC3E}">
        <p14:creationId xmlns:p14="http://schemas.microsoft.com/office/powerpoint/2010/main" val="860317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1FBE-557B-558D-AC1C-263979D5C29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30002F4-B4A1-ABEC-F157-E458B9421656}"/>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00F95830-7EA0-6327-A6B2-700DD6A4368E}"/>
              </a:ext>
            </a:extLst>
          </p:cNvPr>
          <p:cNvSpPr>
            <a:spLocks noGrp="1"/>
          </p:cNvSpPr>
          <p:nvPr>
            <p:ph sz="quarter" idx="13"/>
          </p:nvPr>
        </p:nvSpPr>
        <p:spPr>
          <a:xfrm>
            <a:off x="838200" y="2212429"/>
            <a:ext cx="10515600" cy="3964534"/>
          </a:xfrm>
        </p:spPr>
        <p:txBody>
          <a:bodyPr>
            <a:normAutofit/>
          </a:bodyPr>
          <a:lstStyle/>
          <a:p>
            <a:pPr algn="just"/>
            <a:r>
              <a:rPr lang="cs-CZ" b="1" dirty="0" err="1"/>
              <a:t>Ampthill</a:t>
            </a:r>
            <a:r>
              <a:rPr lang="cs-CZ" b="1" dirty="0"/>
              <a:t> </a:t>
            </a:r>
            <a:r>
              <a:rPr lang="cs-CZ" b="1" dirty="0" err="1"/>
              <a:t>Peerage</a:t>
            </a:r>
            <a:r>
              <a:rPr lang="cs-CZ" b="1" dirty="0"/>
              <a:t> Case </a:t>
            </a:r>
            <a:r>
              <a:rPr lang="cs-CZ" dirty="0"/>
              <a:t>[1977] AC 547 </a:t>
            </a:r>
          </a:p>
          <a:p>
            <a:pPr algn="just"/>
            <a:r>
              <a:rPr lang="cs-CZ" dirty="0"/>
              <a:t>(</a:t>
            </a:r>
            <a:r>
              <a:rPr lang="cs-CZ" dirty="0" err="1"/>
              <a:t>Ampthill</a:t>
            </a:r>
            <a:r>
              <a:rPr lang="cs-CZ" dirty="0"/>
              <a:t> baby case; Russell case)</a:t>
            </a:r>
          </a:p>
          <a:p>
            <a:pPr algn="just"/>
            <a:endParaRPr lang="cs-CZ" b="1" dirty="0"/>
          </a:p>
          <a:p>
            <a:pPr algn="just"/>
            <a:r>
              <a:rPr lang="en-US" dirty="0"/>
              <a:t>In the divorce proceedings, John Hugo Russell challenged the legitimacy of his son, Geoffrey Denis Erskine Russell, 4th Baron Ampthill (b. 1921), claiming that his marriage to Christabel Hulme Hart (his third wife) had not been consummated.</a:t>
            </a:r>
            <a:endParaRPr lang="cs-CZ" dirty="0"/>
          </a:p>
          <a:p>
            <a:pPr algn="just"/>
            <a:endParaRPr lang="cs-CZ" dirty="0"/>
          </a:p>
          <a:p>
            <a:pPr algn="just"/>
            <a:r>
              <a:rPr lang="en-US" b="1" i="1" dirty="0"/>
              <a:t>‘[m]otherhood, although a legal relationship, is based on a fact, being proved demonstrably by parturition’</a:t>
            </a:r>
            <a:endParaRPr lang="cs-CZ" b="1" i="1" dirty="0"/>
          </a:p>
          <a:p>
            <a:pPr algn="r"/>
            <a:r>
              <a:rPr lang="en-US" dirty="0"/>
              <a:t>Ampthill Peerage Case [1977] AC 547, per Lord Simon </a:t>
            </a:r>
            <a:r>
              <a:rPr lang="en-US" dirty="0" err="1"/>
              <a:t>o’Glaisdale</a:t>
            </a:r>
            <a:r>
              <a:rPr lang="en-US" dirty="0"/>
              <a:t> at 577.</a:t>
            </a:r>
          </a:p>
        </p:txBody>
      </p:sp>
    </p:spTree>
    <p:extLst>
      <p:ext uri="{BB962C8B-B14F-4D97-AF65-F5344CB8AC3E}">
        <p14:creationId xmlns:p14="http://schemas.microsoft.com/office/powerpoint/2010/main" val="1593402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426DB-79FF-93CB-7CD4-7EC3AFC603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D379B6F-7758-FAA7-6444-D69DC0FCE2A9}"/>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20C6FFC9-5C19-2409-6D9C-5144DC93F525}"/>
              </a:ext>
            </a:extLst>
          </p:cNvPr>
          <p:cNvSpPr>
            <a:spLocks noGrp="1"/>
          </p:cNvSpPr>
          <p:nvPr>
            <p:ph sz="quarter" idx="13"/>
          </p:nvPr>
        </p:nvSpPr>
        <p:spPr>
          <a:xfrm>
            <a:off x="838200" y="2212429"/>
            <a:ext cx="10515600" cy="3964534"/>
          </a:xfrm>
        </p:spPr>
        <p:txBody>
          <a:bodyPr>
            <a:normAutofit/>
          </a:bodyPr>
          <a:lstStyle/>
          <a:p>
            <a:pPr algn="just"/>
            <a:r>
              <a:rPr lang="en-US" b="1" dirty="0"/>
              <a:t>European Convention on the Legal Status of Children Born out of Wedlock</a:t>
            </a:r>
            <a:r>
              <a:rPr lang="cs-CZ" b="1" dirty="0"/>
              <a:t> (</a:t>
            </a:r>
            <a:r>
              <a:rPr lang="cs-CZ" b="1" dirty="0" err="1"/>
              <a:t>Strasbourg</a:t>
            </a:r>
            <a:r>
              <a:rPr lang="cs-CZ" b="1" dirty="0"/>
              <a:t>, 1975)</a:t>
            </a:r>
          </a:p>
          <a:p>
            <a:pPr algn="just"/>
            <a:endParaRPr lang="cs-CZ" b="1" dirty="0"/>
          </a:p>
          <a:p>
            <a:pPr algn="just"/>
            <a:r>
              <a:rPr lang="cs-CZ" b="1" dirty="0"/>
              <a:t>Art. 2</a:t>
            </a:r>
          </a:p>
          <a:p>
            <a:pPr algn="just"/>
            <a:endParaRPr lang="cs-CZ" b="1" dirty="0"/>
          </a:p>
          <a:p>
            <a:pPr algn="just"/>
            <a:r>
              <a:rPr lang="en-US" dirty="0"/>
              <a:t>Maternal affiliation of every child born out of wedlock shall be based </a:t>
            </a:r>
            <a:r>
              <a:rPr lang="en-US" b="1" dirty="0"/>
              <a:t>solely on the fact of the birth of the child</a:t>
            </a:r>
            <a:r>
              <a:rPr lang="en-US" dirty="0"/>
              <a:t>.</a:t>
            </a:r>
            <a:endParaRPr lang="cs-CZ" dirty="0"/>
          </a:p>
          <a:p>
            <a:pPr algn="just"/>
            <a:endParaRPr lang="cs-CZ" dirty="0"/>
          </a:p>
          <a:p>
            <a:pPr algn="just"/>
            <a:r>
              <a:rPr lang="cs-CZ" dirty="0" err="1"/>
              <a:t>Sect</a:t>
            </a:r>
            <a:r>
              <a:rPr lang="cs-CZ" dirty="0"/>
              <a:t>. 775 Czech Civil </a:t>
            </a:r>
            <a:r>
              <a:rPr lang="cs-CZ" dirty="0" err="1"/>
              <a:t>Code</a:t>
            </a:r>
            <a:r>
              <a:rPr lang="cs-CZ" dirty="0"/>
              <a:t>: </a:t>
            </a:r>
            <a:r>
              <a:rPr lang="en-US" dirty="0"/>
              <a:t>A mother is a woman </a:t>
            </a:r>
            <a:r>
              <a:rPr lang="en-US" b="1" dirty="0"/>
              <a:t>who has given birth to a child</a:t>
            </a:r>
            <a:r>
              <a:rPr lang="en-US" dirty="0"/>
              <a:t>.</a:t>
            </a:r>
          </a:p>
        </p:txBody>
      </p:sp>
    </p:spTree>
    <p:extLst>
      <p:ext uri="{BB962C8B-B14F-4D97-AF65-F5344CB8AC3E}">
        <p14:creationId xmlns:p14="http://schemas.microsoft.com/office/powerpoint/2010/main" val="3774822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E32D-0A5B-9ED5-7378-2F4AB9A4021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C97650-1FD0-AEB8-81D5-0DA02F42F0B4}"/>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11F14838-F7C5-7B5D-E3C4-E0BAACE7AD2B}"/>
              </a:ext>
            </a:extLst>
          </p:cNvPr>
          <p:cNvSpPr>
            <a:spLocks noGrp="1"/>
          </p:cNvSpPr>
          <p:nvPr>
            <p:ph sz="quarter" idx="13"/>
          </p:nvPr>
        </p:nvSpPr>
        <p:spPr>
          <a:xfrm>
            <a:off x="838200" y="2212429"/>
            <a:ext cx="10515600" cy="3964534"/>
          </a:xfrm>
        </p:spPr>
        <p:txBody>
          <a:bodyPr>
            <a:normAutofit/>
          </a:bodyPr>
          <a:lstStyle/>
          <a:p>
            <a:pPr algn="just"/>
            <a:r>
              <a:rPr lang="cs-CZ" dirty="0" err="1"/>
              <a:t>Children</a:t>
            </a:r>
            <a:r>
              <a:rPr lang="cs-CZ" dirty="0"/>
              <a:t> </a:t>
            </a:r>
            <a:r>
              <a:rPr lang="cs-CZ" dirty="0" err="1"/>
              <a:t>Act</a:t>
            </a:r>
            <a:r>
              <a:rPr lang="cs-CZ" dirty="0"/>
              <a:t> 1989</a:t>
            </a:r>
          </a:p>
          <a:p>
            <a:pPr algn="just"/>
            <a:endParaRPr lang="cs-CZ" dirty="0"/>
          </a:p>
          <a:p>
            <a:r>
              <a:rPr lang="en-US" b="1" dirty="0"/>
              <a:t>2</a:t>
            </a:r>
            <a:r>
              <a:rPr lang="cs-CZ" b="1" dirty="0"/>
              <a:t> </a:t>
            </a:r>
            <a:r>
              <a:rPr lang="en-US" b="1" dirty="0"/>
              <a:t>Parental responsibility for children</a:t>
            </a:r>
          </a:p>
          <a:p>
            <a:endParaRPr lang="cs-CZ" dirty="0"/>
          </a:p>
          <a:p>
            <a:r>
              <a:rPr lang="en-US" dirty="0"/>
              <a:t>(1)Where a child’s father and mother were married to, or civil partners of, each other </a:t>
            </a:r>
            <a:r>
              <a:rPr lang="en-US" b="1" dirty="0"/>
              <a:t>at the time of his birth</a:t>
            </a:r>
            <a:r>
              <a:rPr lang="en-US" dirty="0"/>
              <a:t>, they shall each have parental responsibility for the child.</a:t>
            </a:r>
            <a:r>
              <a:rPr lang="cs-CZ" dirty="0"/>
              <a:t> </a:t>
            </a:r>
            <a:r>
              <a:rPr lang="en-GB" dirty="0"/>
              <a:t>[</a:t>
            </a:r>
            <a:r>
              <a:rPr lang="cs-CZ" dirty="0"/>
              <a:t>…</a:t>
            </a:r>
            <a:r>
              <a:rPr lang="en-GB" dirty="0"/>
              <a:t>]</a:t>
            </a:r>
            <a:r>
              <a:rPr lang="cs-CZ" dirty="0"/>
              <a:t>.</a:t>
            </a:r>
          </a:p>
          <a:p>
            <a:pPr algn="just"/>
            <a:endParaRPr lang="cs-CZ" dirty="0"/>
          </a:p>
          <a:p>
            <a:r>
              <a:rPr lang="en-US" dirty="0"/>
              <a:t>(2)Where a child’s father and mother were not married to, or civil partners of, each other at </a:t>
            </a:r>
            <a:r>
              <a:rPr lang="en-US" b="1" dirty="0"/>
              <a:t>the time of his birth</a:t>
            </a:r>
            <a:r>
              <a:rPr lang="cs-CZ" b="1" dirty="0"/>
              <a:t> </a:t>
            </a:r>
            <a:r>
              <a:rPr lang="en-US" dirty="0"/>
              <a:t>—</a:t>
            </a:r>
          </a:p>
          <a:p>
            <a:r>
              <a:rPr lang="en-US" dirty="0"/>
              <a:t>(a)</a:t>
            </a:r>
            <a:r>
              <a:rPr lang="cs-CZ" dirty="0"/>
              <a:t> </a:t>
            </a:r>
            <a:r>
              <a:rPr lang="en-US" dirty="0"/>
              <a:t>the mother shall have parental responsibility for the child;</a:t>
            </a:r>
            <a:r>
              <a:rPr lang="cs-CZ" dirty="0"/>
              <a:t> </a:t>
            </a:r>
            <a:r>
              <a:rPr lang="en-GB" dirty="0"/>
              <a:t>[</a:t>
            </a:r>
            <a:r>
              <a:rPr lang="cs-CZ" dirty="0"/>
              <a:t>…</a:t>
            </a:r>
            <a:r>
              <a:rPr lang="en-GB" dirty="0"/>
              <a:t>]</a:t>
            </a:r>
            <a:r>
              <a:rPr lang="cs-CZ" dirty="0"/>
              <a:t>.</a:t>
            </a:r>
            <a:endParaRPr lang="en-US" dirty="0"/>
          </a:p>
          <a:p>
            <a:pPr algn="just"/>
            <a:endParaRPr lang="en-US" dirty="0"/>
          </a:p>
        </p:txBody>
      </p:sp>
    </p:spTree>
    <p:extLst>
      <p:ext uri="{BB962C8B-B14F-4D97-AF65-F5344CB8AC3E}">
        <p14:creationId xmlns:p14="http://schemas.microsoft.com/office/powerpoint/2010/main" val="3616580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57A4-70FA-629A-8AE3-2EBD6B7C43A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6F30F4E-C6F3-D4DA-199C-B341B4C6EDF1}"/>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983F65DB-3F72-5CFE-01D8-E187A6FF7735}"/>
              </a:ext>
            </a:extLst>
          </p:cNvPr>
          <p:cNvSpPr>
            <a:spLocks noGrp="1"/>
          </p:cNvSpPr>
          <p:nvPr>
            <p:ph sz="quarter" idx="13"/>
          </p:nvPr>
        </p:nvSpPr>
        <p:spPr>
          <a:xfrm>
            <a:off x="838200" y="2212429"/>
            <a:ext cx="10515600" cy="3964534"/>
          </a:xfrm>
        </p:spPr>
        <p:txBody>
          <a:bodyPr>
            <a:normAutofit/>
          </a:bodyPr>
          <a:lstStyle/>
          <a:p>
            <a:r>
              <a:rPr lang="en-US" b="1" dirty="0"/>
              <a:t>Human </a:t>
            </a:r>
            <a:r>
              <a:rPr lang="en-US" b="1" dirty="0" err="1"/>
              <a:t>Fertilisation</a:t>
            </a:r>
            <a:r>
              <a:rPr lang="en-US" b="1" dirty="0"/>
              <a:t> and Embryology Act 2008</a:t>
            </a:r>
          </a:p>
          <a:p>
            <a:endParaRPr lang="cs-CZ" b="1" dirty="0"/>
          </a:p>
          <a:p>
            <a:r>
              <a:rPr lang="en-US" b="1" dirty="0"/>
              <a:t>33</a:t>
            </a:r>
            <a:r>
              <a:rPr lang="cs-CZ" b="1" dirty="0"/>
              <a:t> </a:t>
            </a:r>
            <a:r>
              <a:rPr lang="en-US" b="1" dirty="0"/>
              <a:t>Meaning of “mother”</a:t>
            </a:r>
            <a:endParaRPr lang="cs-CZ" b="1" dirty="0"/>
          </a:p>
          <a:p>
            <a:endParaRPr lang="en-US" b="1" dirty="0"/>
          </a:p>
          <a:p>
            <a:r>
              <a:rPr lang="en-US" dirty="0"/>
              <a:t>(1)</a:t>
            </a:r>
            <a:r>
              <a:rPr lang="cs-CZ" dirty="0"/>
              <a:t> </a:t>
            </a:r>
            <a:r>
              <a:rPr lang="en-US" dirty="0"/>
              <a:t>The woman w</a:t>
            </a:r>
            <a:r>
              <a:rPr lang="en-US" b="1" dirty="0"/>
              <a:t>ho is carrying or has carried a child as a result of the placing in her of an embryo or of sperm and eggs, and no other woman, is to be treated as the mother of the child.</a:t>
            </a:r>
          </a:p>
          <a:p>
            <a:r>
              <a:rPr lang="en-US" dirty="0"/>
              <a:t>(2)</a:t>
            </a:r>
            <a:r>
              <a:rPr lang="cs-CZ" dirty="0"/>
              <a:t> </a:t>
            </a:r>
            <a:r>
              <a:rPr lang="en-US" dirty="0"/>
              <a:t>Subsection (1) does not apply to any child to the extent that the child is treated </a:t>
            </a:r>
            <a:r>
              <a:rPr lang="en-US" b="1" dirty="0"/>
              <a:t>by virtue of adoption</a:t>
            </a:r>
            <a:r>
              <a:rPr lang="en-US" dirty="0"/>
              <a:t> as not being the woman's child.</a:t>
            </a:r>
          </a:p>
          <a:p>
            <a:r>
              <a:rPr lang="en-US" dirty="0"/>
              <a:t>(3)</a:t>
            </a:r>
            <a:r>
              <a:rPr lang="cs-CZ" dirty="0"/>
              <a:t> </a:t>
            </a:r>
            <a:r>
              <a:rPr lang="en-US" dirty="0"/>
              <a:t>Subsection (1) applies whether the woman was in the United Kingdom or elsewhere at the time of the placing in her of the embryo or the sperm and eggs.</a:t>
            </a:r>
          </a:p>
        </p:txBody>
      </p:sp>
    </p:spTree>
    <p:extLst>
      <p:ext uri="{BB962C8B-B14F-4D97-AF65-F5344CB8AC3E}">
        <p14:creationId xmlns:p14="http://schemas.microsoft.com/office/powerpoint/2010/main" val="2989862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D7F0-1552-F7D5-9D24-45A8F5C745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E9ED538-8044-6268-5CE7-5A7205DCD481}"/>
              </a:ext>
            </a:extLst>
          </p:cNvPr>
          <p:cNvSpPr>
            <a:spLocks noGrp="1"/>
          </p:cNvSpPr>
          <p:nvPr>
            <p:ph type="title"/>
          </p:nvPr>
        </p:nvSpPr>
        <p:spPr>
          <a:xfrm>
            <a:off x="838200" y="1036717"/>
            <a:ext cx="10515600" cy="992057"/>
          </a:xfrm>
        </p:spPr>
        <p:txBody>
          <a:bodyPr/>
          <a:lstStyle/>
          <a:p>
            <a:r>
              <a:rPr lang="cs-CZ" dirty="0"/>
              <a:t>Mater </a:t>
            </a:r>
            <a:r>
              <a:rPr lang="cs-CZ" dirty="0" err="1"/>
              <a:t>semper</a:t>
            </a:r>
            <a:r>
              <a:rPr lang="cs-CZ" dirty="0"/>
              <a:t> </a:t>
            </a:r>
            <a:r>
              <a:rPr lang="cs-CZ" dirty="0" err="1"/>
              <a:t>certa</a:t>
            </a:r>
            <a:r>
              <a:rPr lang="cs-CZ" dirty="0"/>
              <a:t> </a:t>
            </a:r>
            <a:r>
              <a:rPr lang="cs-CZ" dirty="0" err="1"/>
              <a:t>est</a:t>
            </a:r>
            <a:r>
              <a:rPr lang="cs-CZ" dirty="0"/>
              <a:t>…</a:t>
            </a:r>
          </a:p>
        </p:txBody>
      </p:sp>
      <p:sp>
        <p:nvSpPr>
          <p:cNvPr id="4" name="Zástupný text 3">
            <a:extLst>
              <a:ext uri="{FF2B5EF4-FFF2-40B4-BE49-F238E27FC236}">
                <a16:creationId xmlns:a16="http://schemas.microsoft.com/office/drawing/2014/main" id="{7CF15AE3-9B9E-3704-5BBD-591788C0B63D}"/>
              </a:ext>
            </a:extLst>
          </p:cNvPr>
          <p:cNvSpPr>
            <a:spLocks noGrp="1"/>
          </p:cNvSpPr>
          <p:nvPr>
            <p:ph sz="quarter" idx="13"/>
          </p:nvPr>
        </p:nvSpPr>
        <p:spPr>
          <a:xfrm>
            <a:off x="838200" y="2212429"/>
            <a:ext cx="10515600" cy="3964534"/>
          </a:xfrm>
        </p:spPr>
        <p:txBody>
          <a:bodyPr>
            <a:normAutofit lnSpcReduction="10000"/>
          </a:bodyPr>
          <a:lstStyle/>
          <a:p>
            <a:pPr algn="just"/>
            <a:r>
              <a:rPr lang="en-US" b="1" dirty="0"/>
              <a:t>Relativization of the </a:t>
            </a:r>
            <a:r>
              <a:rPr lang="cs-CZ" b="1" dirty="0"/>
              <a:t>f</a:t>
            </a:r>
            <a:r>
              <a:rPr lang="en-US" b="1" dirty="0"/>
              <a:t>acts </a:t>
            </a:r>
            <a:r>
              <a:rPr lang="cs-CZ" b="1" dirty="0"/>
              <a:t>r</a:t>
            </a:r>
            <a:r>
              <a:rPr lang="en-US" b="1" dirty="0"/>
              <a:t>elated to the </a:t>
            </a:r>
            <a:r>
              <a:rPr lang="cs-CZ" b="1" dirty="0" err="1"/>
              <a:t>parentage</a:t>
            </a:r>
            <a:endParaRPr lang="en-US" b="1" dirty="0"/>
          </a:p>
          <a:p>
            <a:pPr algn="just"/>
            <a:endParaRPr lang="en-US" b="1" dirty="0"/>
          </a:p>
          <a:p>
            <a:pPr algn="just"/>
            <a:r>
              <a:rPr lang="en-US" b="1" dirty="0"/>
              <a:t>Genetic aspect </a:t>
            </a:r>
            <a:endParaRPr lang="cs-CZ" b="1" dirty="0"/>
          </a:p>
          <a:p>
            <a:pPr algn="just"/>
            <a:r>
              <a:rPr lang="cs-CZ" dirty="0"/>
              <a:t>= </a:t>
            </a:r>
            <a:r>
              <a:rPr lang="en-US" dirty="0"/>
              <a:t>relativized by the possibilities of modern medicine</a:t>
            </a:r>
          </a:p>
          <a:p>
            <a:pPr algn="just"/>
            <a:endParaRPr lang="cs-CZ" b="1" dirty="0"/>
          </a:p>
          <a:p>
            <a:pPr algn="just"/>
            <a:r>
              <a:rPr lang="en-US" b="1" dirty="0"/>
              <a:t>Sexual intercourse </a:t>
            </a:r>
            <a:endParaRPr lang="cs-CZ" b="1" dirty="0"/>
          </a:p>
          <a:p>
            <a:pPr algn="just"/>
            <a:r>
              <a:rPr lang="cs-CZ" dirty="0"/>
              <a:t>=</a:t>
            </a:r>
            <a:r>
              <a:rPr lang="en-US" dirty="0"/>
              <a:t> relativized by frequent references to its obsolescence</a:t>
            </a:r>
          </a:p>
          <a:p>
            <a:pPr algn="just"/>
            <a:endParaRPr lang="cs-CZ" b="1" dirty="0"/>
          </a:p>
          <a:p>
            <a:pPr algn="just"/>
            <a:r>
              <a:rPr lang="en-US" b="1" dirty="0"/>
              <a:t>Uterine motherhood</a:t>
            </a:r>
            <a:r>
              <a:rPr lang="cs-CZ" b="1" dirty="0"/>
              <a:t> (Partus – non ovum – facit </a:t>
            </a:r>
            <a:r>
              <a:rPr lang="cs-CZ" b="1" dirty="0" err="1"/>
              <a:t>maternitatem</a:t>
            </a:r>
            <a:r>
              <a:rPr lang="cs-CZ" b="1" dirty="0"/>
              <a:t>)</a:t>
            </a:r>
            <a:endParaRPr lang="en-US" b="1" dirty="0"/>
          </a:p>
          <a:p>
            <a:pPr algn="just"/>
            <a:r>
              <a:rPr lang="cs-CZ" dirty="0"/>
              <a:t>= </a:t>
            </a:r>
            <a:r>
              <a:rPr lang="cs-CZ" dirty="0" err="1"/>
              <a:t>stable</a:t>
            </a:r>
            <a:r>
              <a:rPr lang="cs-CZ" dirty="0"/>
              <a:t>, </a:t>
            </a:r>
            <a:r>
              <a:rPr lang="en-US" dirty="0"/>
              <a:t>NOT relativized</a:t>
            </a:r>
            <a:endParaRPr lang="cs-CZ" dirty="0"/>
          </a:p>
          <a:p>
            <a:pPr algn="just"/>
            <a:r>
              <a:rPr lang="cs-CZ" dirty="0"/>
              <a:t>= </a:t>
            </a:r>
            <a:r>
              <a:rPr lang="cs-CZ" b="1" dirty="0" err="1"/>
              <a:t>used</a:t>
            </a:r>
            <a:r>
              <a:rPr lang="cs-CZ" b="1" dirty="0"/>
              <a:t> as a </a:t>
            </a:r>
            <a:r>
              <a:rPr lang="cs-CZ" b="1" dirty="0" err="1"/>
              <a:t>fundamental</a:t>
            </a:r>
            <a:r>
              <a:rPr lang="cs-CZ" b="1" dirty="0"/>
              <a:t> </a:t>
            </a:r>
            <a:r>
              <a:rPr lang="cs-CZ" b="1" dirty="0" err="1"/>
              <a:t>principle</a:t>
            </a:r>
            <a:r>
              <a:rPr lang="cs-CZ" b="1" dirty="0"/>
              <a:t> </a:t>
            </a:r>
            <a:r>
              <a:rPr lang="cs-CZ" b="1" dirty="0" err="1"/>
              <a:t>both</a:t>
            </a:r>
            <a:r>
              <a:rPr lang="cs-CZ" b="1" dirty="0"/>
              <a:t> in </a:t>
            </a:r>
            <a:r>
              <a:rPr lang="cs-CZ" b="1" dirty="0" err="1"/>
              <a:t>continental</a:t>
            </a:r>
            <a:r>
              <a:rPr lang="cs-CZ" b="1" dirty="0"/>
              <a:t> </a:t>
            </a:r>
            <a:r>
              <a:rPr lang="cs-CZ" b="1" dirty="0" err="1"/>
              <a:t>legal</a:t>
            </a:r>
            <a:r>
              <a:rPr lang="cs-CZ" b="1" dirty="0"/>
              <a:t> </a:t>
            </a:r>
            <a:r>
              <a:rPr lang="cs-CZ" b="1" dirty="0" err="1"/>
              <a:t>system</a:t>
            </a:r>
            <a:r>
              <a:rPr lang="cs-CZ" b="1" dirty="0"/>
              <a:t> and in </a:t>
            </a:r>
            <a:r>
              <a:rPr lang="cs-CZ" b="1" dirty="0" err="1"/>
              <a:t>common</a:t>
            </a:r>
            <a:r>
              <a:rPr lang="cs-CZ" b="1" dirty="0"/>
              <a:t> </a:t>
            </a:r>
            <a:r>
              <a:rPr lang="cs-CZ" b="1" dirty="0" err="1"/>
              <a:t>law</a:t>
            </a:r>
            <a:endParaRPr lang="en-US" b="1" dirty="0"/>
          </a:p>
        </p:txBody>
      </p:sp>
    </p:spTree>
    <p:extLst>
      <p:ext uri="{BB962C8B-B14F-4D97-AF65-F5344CB8AC3E}">
        <p14:creationId xmlns:p14="http://schemas.microsoft.com/office/powerpoint/2010/main" val="721516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B83D-1865-1015-F921-7BBBD702EE77}"/>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2CBB230-B9DD-1889-B5CC-0F81EE23633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a:t>… </a:t>
            </a:r>
            <a:r>
              <a:rPr lang="cs-CZ" dirty="0" err="1"/>
              <a:t>or</a:t>
            </a:r>
            <a:r>
              <a:rPr lang="cs-CZ" dirty="0"/>
              <a:t> not? (</a:t>
            </a:r>
            <a:r>
              <a:rPr lang="cs-CZ" dirty="0" err="1"/>
              <a:t>Surrogacy</a:t>
            </a:r>
            <a:r>
              <a:rPr lang="cs-CZ" dirty="0"/>
              <a:t>)</a:t>
            </a:r>
          </a:p>
        </p:txBody>
      </p:sp>
    </p:spTree>
    <p:extLst>
      <p:ext uri="{BB962C8B-B14F-4D97-AF65-F5344CB8AC3E}">
        <p14:creationId xmlns:p14="http://schemas.microsoft.com/office/powerpoint/2010/main" val="2619293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371AA-FA69-7AA1-C8F0-D470BC03544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F4DD5E-356E-DB7D-FC56-EECA67A6C98F}"/>
              </a:ext>
            </a:extLst>
          </p:cNvPr>
          <p:cNvSpPr>
            <a:spLocks noGrp="1"/>
          </p:cNvSpPr>
          <p:nvPr>
            <p:ph type="title"/>
          </p:nvPr>
        </p:nvSpPr>
        <p:spPr>
          <a:xfrm>
            <a:off x="838200" y="1036717"/>
            <a:ext cx="10515600" cy="992057"/>
          </a:xfrm>
        </p:spPr>
        <p:txBody>
          <a:bodyPr/>
          <a:lstStyle/>
          <a:p>
            <a:r>
              <a:rPr lang="cs-CZ" dirty="0" err="1"/>
              <a:t>Surrogacy</a:t>
            </a:r>
            <a:endParaRPr lang="cs-CZ" dirty="0"/>
          </a:p>
        </p:txBody>
      </p:sp>
      <p:sp>
        <p:nvSpPr>
          <p:cNvPr id="4" name="Zástupný text 3">
            <a:extLst>
              <a:ext uri="{FF2B5EF4-FFF2-40B4-BE49-F238E27FC236}">
                <a16:creationId xmlns:a16="http://schemas.microsoft.com/office/drawing/2014/main" id="{73D5EEC8-6023-50EC-BFEB-8D573CFCCEFB}"/>
              </a:ext>
            </a:extLst>
          </p:cNvPr>
          <p:cNvSpPr>
            <a:spLocks noGrp="1"/>
          </p:cNvSpPr>
          <p:nvPr>
            <p:ph sz="quarter" idx="13"/>
          </p:nvPr>
        </p:nvSpPr>
        <p:spPr>
          <a:xfrm>
            <a:off x="838200" y="2212429"/>
            <a:ext cx="10515600" cy="3964534"/>
          </a:xfrm>
        </p:spPr>
        <p:txBody>
          <a:bodyPr>
            <a:normAutofit/>
          </a:bodyPr>
          <a:lstStyle/>
          <a:p>
            <a:pPr algn="just"/>
            <a:r>
              <a:rPr lang="en-US" b="1" dirty="0"/>
              <a:t>Traditional</a:t>
            </a:r>
            <a:endParaRPr lang="cs-CZ" b="1" dirty="0"/>
          </a:p>
          <a:p>
            <a:pPr algn="just"/>
            <a:r>
              <a:rPr lang="en-US" dirty="0"/>
              <a:t>surrogate’s own ovum used</a:t>
            </a:r>
          </a:p>
          <a:p>
            <a:pPr algn="just"/>
            <a:endParaRPr lang="cs-CZ" b="1" dirty="0"/>
          </a:p>
          <a:p>
            <a:pPr algn="just"/>
            <a:r>
              <a:rPr lang="en-US" b="1" dirty="0"/>
              <a:t>Gestational</a:t>
            </a:r>
            <a:endParaRPr lang="cs-CZ" b="1" dirty="0"/>
          </a:p>
          <a:p>
            <a:pPr algn="just"/>
            <a:r>
              <a:rPr lang="en-US" b="1" dirty="0"/>
              <a:t>no</a:t>
            </a:r>
            <a:r>
              <a:rPr lang="en-US" dirty="0"/>
              <a:t> genetic link to surrogate</a:t>
            </a:r>
            <a:r>
              <a:rPr lang="cs-CZ" dirty="0"/>
              <a:t> </a:t>
            </a:r>
            <a:r>
              <a:rPr lang="cs-CZ" dirty="0" err="1"/>
              <a:t>mother</a:t>
            </a:r>
            <a:endParaRPr lang="cs-CZ" dirty="0"/>
          </a:p>
          <a:p>
            <a:pPr algn="just"/>
            <a:r>
              <a:rPr lang="cs-CZ" dirty="0" err="1"/>
              <a:t>used</a:t>
            </a:r>
            <a:r>
              <a:rPr lang="cs-CZ" dirty="0"/>
              <a:t> ovum </a:t>
            </a:r>
            <a:r>
              <a:rPr lang="cs-CZ" dirty="0" err="1"/>
              <a:t>from</a:t>
            </a:r>
            <a:endParaRPr lang="cs-CZ" dirty="0"/>
          </a:p>
          <a:p>
            <a:pPr algn="just"/>
            <a:r>
              <a:rPr lang="cs-CZ" dirty="0"/>
              <a:t>a) </a:t>
            </a:r>
            <a:r>
              <a:rPr lang="en-US" dirty="0"/>
              <a:t>intended </a:t>
            </a:r>
            <a:r>
              <a:rPr lang="cs-CZ" dirty="0"/>
              <a:t>(</a:t>
            </a:r>
            <a:r>
              <a:rPr lang="cs-CZ" dirty="0" err="1"/>
              <a:t>social</a:t>
            </a:r>
            <a:r>
              <a:rPr lang="cs-CZ" dirty="0"/>
              <a:t>) </a:t>
            </a:r>
            <a:r>
              <a:rPr lang="en-US" dirty="0"/>
              <a:t>mother </a:t>
            </a:r>
            <a:endParaRPr lang="cs-CZ" dirty="0"/>
          </a:p>
          <a:p>
            <a:pPr algn="just"/>
            <a:r>
              <a:rPr lang="cs-CZ" dirty="0"/>
              <a:t>b) </a:t>
            </a:r>
            <a:r>
              <a:rPr lang="en-US" dirty="0"/>
              <a:t>donor</a:t>
            </a:r>
          </a:p>
          <a:p>
            <a:pPr algn="just"/>
            <a:endParaRPr lang="cs-CZ" b="1" dirty="0"/>
          </a:p>
          <a:p>
            <a:pPr algn="just"/>
            <a:r>
              <a:rPr lang="en-US" b="1" dirty="0"/>
              <a:t>Up to 3 women involved</a:t>
            </a:r>
            <a:r>
              <a:rPr lang="cs-CZ" dirty="0"/>
              <a:t> (ovum donor, </a:t>
            </a:r>
            <a:r>
              <a:rPr lang="cs-CZ" dirty="0" err="1"/>
              <a:t>surrogate</a:t>
            </a:r>
            <a:r>
              <a:rPr lang="cs-CZ" dirty="0"/>
              <a:t> </a:t>
            </a:r>
            <a:r>
              <a:rPr lang="cs-CZ" dirty="0" err="1"/>
              <a:t>mother</a:t>
            </a:r>
            <a:r>
              <a:rPr lang="cs-CZ" dirty="0"/>
              <a:t>, </a:t>
            </a:r>
            <a:r>
              <a:rPr lang="cs-CZ" dirty="0" err="1"/>
              <a:t>intended</a:t>
            </a:r>
            <a:r>
              <a:rPr lang="cs-CZ" dirty="0"/>
              <a:t>/</a:t>
            </a:r>
            <a:r>
              <a:rPr lang="cs-CZ" dirty="0" err="1"/>
              <a:t>social</a:t>
            </a:r>
            <a:r>
              <a:rPr lang="cs-CZ" dirty="0"/>
              <a:t> </a:t>
            </a:r>
            <a:r>
              <a:rPr lang="cs-CZ" dirty="0" err="1"/>
              <a:t>mother</a:t>
            </a:r>
            <a:r>
              <a:rPr lang="cs-CZ" dirty="0"/>
              <a:t>)</a:t>
            </a:r>
          </a:p>
        </p:txBody>
      </p:sp>
    </p:spTree>
    <p:extLst>
      <p:ext uri="{BB962C8B-B14F-4D97-AF65-F5344CB8AC3E}">
        <p14:creationId xmlns:p14="http://schemas.microsoft.com/office/powerpoint/2010/main" val="634091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36ECA-929C-7E2A-C00C-374855ECFB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9866CEA-D1C9-A816-5923-FF09B52FA004}"/>
              </a:ext>
            </a:extLst>
          </p:cNvPr>
          <p:cNvSpPr>
            <a:spLocks noGrp="1"/>
          </p:cNvSpPr>
          <p:nvPr>
            <p:ph type="title"/>
          </p:nvPr>
        </p:nvSpPr>
        <p:spPr>
          <a:xfrm>
            <a:off x="838200" y="1036717"/>
            <a:ext cx="10515600" cy="992057"/>
          </a:xfrm>
        </p:spPr>
        <p:txBody>
          <a:bodyPr/>
          <a:lstStyle/>
          <a:p>
            <a:r>
              <a:rPr lang="cs-CZ" dirty="0" err="1"/>
              <a:t>Surrogacy</a:t>
            </a:r>
            <a:endParaRPr lang="cs-CZ" dirty="0"/>
          </a:p>
        </p:txBody>
      </p:sp>
      <p:sp>
        <p:nvSpPr>
          <p:cNvPr id="4" name="Zástupný text 3">
            <a:extLst>
              <a:ext uri="{FF2B5EF4-FFF2-40B4-BE49-F238E27FC236}">
                <a16:creationId xmlns:a16="http://schemas.microsoft.com/office/drawing/2014/main" id="{EACEE55D-3594-ED3D-182B-77F05298F8D3}"/>
              </a:ext>
            </a:extLst>
          </p:cNvPr>
          <p:cNvSpPr>
            <a:spLocks noGrp="1"/>
          </p:cNvSpPr>
          <p:nvPr>
            <p:ph sz="quarter" idx="13"/>
          </p:nvPr>
        </p:nvSpPr>
        <p:spPr>
          <a:xfrm>
            <a:off x="8565984" y="2212429"/>
            <a:ext cx="3303844" cy="4233380"/>
          </a:xfrm>
        </p:spPr>
        <p:txBody>
          <a:bodyPr>
            <a:normAutofit/>
          </a:bodyPr>
          <a:lstStyle/>
          <a:p>
            <a:pPr algn="just"/>
            <a:r>
              <a:rPr lang="cs-CZ" b="1" dirty="0"/>
              <a:t>Up to</a:t>
            </a:r>
            <a:r>
              <a:rPr lang="en-US" b="1" dirty="0"/>
              <a:t> 4 women: </a:t>
            </a:r>
            <a:endParaRPr lang="cs-CZ" b="1" dirty="0"/>
          </a:p>
          <a:p>
            <a:pPr algn="just"/>
            <a:r>
              <a:rPr lang="en-US" dirty="0"/>
              <a:t>nuclear donor,</a:t>
            </a:r>
            <a:endParaRPr lang="cs-CZ" dirty="0"/>
          </a:p>
          <a:p>
            <a:pPr algn="just"/>
            <a:r>
              <a:rPr lang="en-US" dirty="0"/>
              <a:t>mitochondrial donor,</a:t>
            </a:r>
            <a:endParaRPr lang="cs-CZ" dirty="0"/>
          </a:p>
          <a:p>
            <a:pPr algn="just"/>
            <a:r>
              <a:rPr lang="en-US" dirty="0"/>
              <a:t>surrogate, </a:t>
            </a:r>
            <a:endParaRPr lang="cs-CZ" dirty="0"/>
          </a:p>
          <a:p>
            <a:pPr algn="just"/>
            <a:r>
              <a:rPr lang="en-US" dirty="0"/>
              <a:t>social </a:t>
            </a:r>
            <a:r>
              <a:rPr lang="en-US" dirty="0" err="1"/>
              <a:t>mothe</a:t>
            </a:r>
            <a:r>
              <a:rPr lang="cs-CZ" dirty="0"/>
              <a:t>r</a:t>
            </a:r>
          </a:p>
          <a:p>
            <a:pPr algn="just"/>
            <a:endParaRPr lang="cs-CZ" dirty="0"/>
          </a:p>
          <a:p>
            <a:pPr algn="just"/>
            <a:endParaRPr lang="cs-CZ" dirty="0"/>
          </a:p>
          <a:p>
            <a:pPr algn="just"/>
            <a:endParaRPr lang="cs-CZ" dirty="0"/>
          </a:p>
          <a:p>
            <a:pPr algn="just"/>
            <a:endParaRPr lang="cs-CZ" dirty="0"/>
          </a:p>
          <a:p>
            <a:pPr algn="just"/>
            <a:r>
              <a:rPr lang="cs-CZ" sz="1200" dirty="0"/>
              <a:t>Picture source:</a:t>
            </a:r>
          </a:p>
          <a:p>
            <a:pPr algn="just"/>
            <a:r>
              <a:rPr lang="cs-CZ" sz="1200" dirty="0"/>
              <a:t>https://www.drishtiias.com/daily-updates/daily-news-analysis/mitochondrial-replacement-therapy</a:t>
            </a:r>
          </a:p>
        </p:txBody>
      </p:sp>
      <p:pic>
        <p:nvPicPr>
          <p:cNvPr id="3074" name="Picture 2">
            <a:extLst>
              <a:ext uri="{FF2B5EF4-FFF2-40B4-BE49-F238E27FC236}">
                <a16:creationId xmlns:a16="http://schemas.microsoft.com/office/drawing/2014/main" id="{E6916A7E-0060-752F-1026-933A53C97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72" y="2075167"/>
            <a:ext cx="7770030" cy="437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62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66F8-EC04-D9FB-550C-C224C217B6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C8486C-7FEF-E334-E86C-D49BA8DF4430}"/>
              </a:ext>
            </a:extLst>
          </p:cNvPr>
          <p:cNvSpPr>
            <a:spLocks noGrp="1"/>
          </p:cNvSpPr>
          <p:nvPr>
            <p:ph type="title"/>
          </p:nvPr>
        </p:nvSpPr>
        <p:spPr>
          <a:xfrm>
            <a:off x="838200" y="1036717"/>
            <a:ext cx="10515600" cy="992057"/>
          </a:xfrm>
        </p:spPr>
        <p:txBody>
          <a:bodyPr/>
          <a:lstStyle/>
          <a:p>
            <a:r>
              <a:rPr lang="cs-CZ" dirty="0" err="1"/>
              <a:t>Surrogacy</a:t>
            </a:r>
            <a:endParaRPr lang="cs-CZ" dirty="0"/>
          </a:p>
        </p:txBody>
      </p:sp>
      <p:sp>
        <p:nvSpPr>
          <p:cNvPr id="4" name="Zástupný text 3">
            <a:extLst>
              <a:ext uri="{FF2B5EF4-FFF2-40B4-BE49-F238E27FC236}">
                <a16:creationId xmlns:a16="http://schemas.microsoft.com/office/drawing/2014/main" id="{D2E08606-0AF0-EFAA-5FF9-F565536CEC79}"/>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Which woman has the right to be designated as the (legal) mother of the child?</a:t>
            </a:r>
            <a:endParaRPr lang="cs-CZ" b="1" dirty="0"/>
          </a:p>
          <a:p>
            <a:pPr algn="just"/>
            <a:endParaRPr lang="cs-CZ" b="1" dirty="0"/>
          </a:p>
          <a:p>
            <a:pPr algn="just"/>
            <a:r>
              <a:rPr lang="cs-CZ" b="1" dirty="0"/>
              <a:t>Q: </a:t>
            </a:r>
            <a:r>
              <a:rPr lang="en-US" b="1" dirty="0"/>
              <a:t>The one who carried and gave birth to it, or the one from whom the child genetically originates?</a:t>
            </a:r>
            <a:endParaRPr lang="cs-CZ" b="1" dirty="0"/>
          </a:p>
        </p:txBody>
      </p:sp>
    </p:spTree>
    <p:extLst>
      <p:ext uri="{BB962C8B-B14F-4D97-AF65-F5344CB8AC3E}">
        <p14:creationId xmlns:p14="http://schemas.microsoft.com/office/powerpoint/2010/main" val="301093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CA8B-4A96-4D4A-9CEA-AA81CAD5D4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9CC5773-33A3-7231-A8D4-DF0B049EE594}"/>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6B21542A-E9D9-E2CE-D253-03276C7FDBFA}"/>
              </a:ext>
            </a:extLst>
          </p:cNvPr>
          <p:cNvSpPr>
            <a:spLocks noGrp="1"/>
          </p:cNvSpPr>
          <p:nvPr>
            <p:ph sz="quarter" idx="13"/>
          </p:nvPr>
        </p:nvSpPr>
        <p:spPr>
          <a:xfrm>
            <a:off x="838200" y="2212429"/>
            <a:ext cx="10515600" cy="3964534"/>
          </a:xfrm>
        </p:spPr>
        <p:txBody>
          <a:bodyPr>
            <a:normAutofit/>
          </a:bodyPr>
          <a:lstStyle/>
          <a:p>
            <a:pPr algn="just"/>
            <a:r>
              <a:rPr lang="cs-CZ" b="1" dirty="0" err="1"/>
              <a:t>Fundamental</a:t>
            </a:r>
            <a:r>
              <a:rPr lang="cs-CZ" b="1" dirty="0"/>
              <a:t> </a:t>
            </a:r>
            <a:r>
              <a:rPr lang="cs-CZ" b="1" dirty="0" err="1"/>
              <a:t>concepts</a:t>
            </a:r>
            <a:r>
              <a:rPr lang="cs-CZ" b="1" dirty="0"/>
              <a:t> to </a:t>
            </a:r>
            <a:r>
              <a:rPr lang="cs-CZ" b="1" dirty="0" err="1"/>
              <a:t>be</a:t>
            </a:r>
            <a:r>
              <a:rPr lang="cs-CZ" b="1" dirty="0"/>
              <a:t> </a:t>
            </a:r>
            <a:r>
              <a:rPr lang="cs-CZ" b="1" dirty="0" err="1"/>
              <a:t>distinguished</a:t>
            </a:r>
            <a:endParaRPr lang="cs-CZ" b="1" dirty="0"/>
          </a:p>
          <a:p>
            <a:pPr algn="just"/>
            <a:endParaRPr lang="cs-CZ" b="1" dirty="0"/>
          </a:p>
          <a:p>
            <a:pPr algn="just"/>
            <a:r>
              <a:rPr lang="cs-CZ" b="1" dirty="0" err="1"/>
              <a:t>Parent</a:t>
            </a:r>
            <a:r>
              <a:rPr lang="cs-CZ" b="1" dirty="0"/>
              <a:t> </a:t>
            </a:r>
            <a:r>
              <a:rPr lang="cs-CZ" dirty="0"/>
              <a:t>= a person </a:t>
            </a:r>
            <a:r>
              <a:rPr lang="en-US" dirty="0"/>
              <a:t>in a parental relationship with a child</a:t>
            </a:r>
          </a:p>
          <a:p>
            <a:pPr algn="just"/>
            <a:endParaRPr lang="en-US" b="1" dirty="0"/>
          </a:p>
          <a:p>
            <a:pPr algn="just"/>
            <a:r>
              <a:rPr lang="cs-CZ" b="1" dirty="0" err="1"/>
              <a:t>Parentage</a:t>
            </a:r>
            <a:r>
              <a:rPr lang="cs-CZ" b="1" dirty="0"/>
              <a:t> </a:t>
            </a:r>
            <a:r>
              <a:rPr lang="cs-CZ" dirty="0"/>
              <a:t>=</a:t>
            </a:r>
            <a:r>
              <a:rPr lang="cs-CZ" b="1" dirty="0"/>
              <a:t> </a:t>
            </a:r>
            <a:r>
              <a:rPr lang="en-US" dirty="0"/>
              <a:t>the identity and origins of one's parents</a:t>
            </a:r>
            <a:endParaRPr lang="cs-CZ" dirty="0"/>
          </a:p>
          <a:p>
            <a:pPr algn="just"/>
            <a:endParaRPr lang="cs-CZ" b="1" dirty="0"/>
          </a:p>
          <a:p>
            <a:pPr algn="just"/>
            <a:r>
              <a:rPr lang="cs-CZ" b="1" dirty="0" err="1"/>
              <a:t>Parenthood</a:t>
            </a:r>
            <a:r>
              <a:rPr lang="cs-CZ" b="1" dirty="0"/>
              <a:t> </a:t>
            </a:r>
            <a:r>
              <a:rPr lang="cs-CZ" dirty="0"/>
              <a:t>= </a:t>
            </a:r>
            <a:r>
              <a:rPr lang="en-US" dirty="0"/>
              <a:t>the state of being a parent </a:t>
            </a:r>
            <a:r>
              <a:rPr lang="cs-CZ" dirty="0"/>
              <a:t> (in </a:t>
            </a:r>
            <a:r>
              <a:rPr lang="cs-CZ" dirty="0" err="1"/>
              <a:t>broader</a:t>
            </a:r>
            <a:r>
              <a:rPr lang="cs-CZ" dirty="0"/>
              <a:t> </a:t>
            </a:r>
            <a:r>
              <a:rPr lang="cs-CZ" dirty="0" err="1"/>
              <a:t>sense</a:t>
            </a:r>
            <a:r>
              <a:rPr lang="cs-CZ" dirty="0"/>
              <a:t>, not </a:t>
            </a:r>
            <a:r>
              <a:rPr lang="cs-CZ" dirty="0" err="1"/>
              <a:t>only</a:t>
            </a:r>
            <a:r>
              <a:rPr lang="cs-CZ" dirty="0"/>
              <a:t> </a:t>
            </a:r>
            <a:r>
              <a:rPr lang="cs-CZ" dirty="0" err="1"/>
              <a:t>legally</a:t>
            </a:r>
            <a:r>
              <a:rPr lang="cs-CZ" dirty="0"/>
              <a:t>)</a:t>
            </a:r>
          </a:p>
          <a:p>
            <a:pPr algn="just"/>
            <a:endParaRPr lang="cs-CZ" dirty="0"/>
          </a:p>
          <a:p>
            <a:pPr algn="just"/>
            <a:r>
              <a:rPr lang="cs-CZ" b="1" dirty="0" err="1"/>
              <a:t>Parental</a:t>
            </a:r>
            <a:r>
              <a:rPr lang="cs-CZ" b="1" dirty="0"/>
              <a:t> </a:t>
            </a:r>
            <a:r>
              <a:rPr lang="cs-CZ" b="1" dirty="0" err="1"/>
              <a:t>responsibility</a:t>
            </a:r>
            <a:r>
              <a:rPr lang="cs-CZ" dirty="0"/>
              <a:t> = set </a:t>
            </a:r>
            <a:r>
              <a:rPr lang="cs-CZ" dirty="0" err="1"/>
              <a:t>of</a:t>
            </a:r>
            <a:r>
              <a:rPr lang="cs-CZ" dirty="0"/>
              <a:t> </a:t>
            </a:r>
            <a:r>
              <a:rPr lang="cs-CZ" dirty="0" err="1"/>
              <a:t>duties</a:t>
            </a:r>
            <a:r>
              <a:rPr lang="cs-CZ" dirty="0"/>
              <a:t> and </a:t>
            </a:r>
            <a:r>
              <a:rPr lang="cs-CZ" dirty="0" err="1"/>
              <a:t>rights</a:t>
            </a:r>
            <a:r>
              <a:rPr lang="cs-CZ" dirty="0"/>
              <a:t> </a:t>
            </a:r>
            <a:r>
              <a:rPr lang="cs-CZ" dirty="0" err="1"/>
              <a:t>of</a:t>
            </a:r>
            <a:r>
              <a:rPr lang="cs-CZ" dirty="0"/>
              <a:t> </a:t>
            </a:r>
            <a:r>
              <a:rPr lang="cs-CZ" dirty="0" err="1"/>
              <a:t>parents</a:t>
            </a:r>
            <a:endParaRPr lang="en-US" dirty="0"/>
          </a:p>
        </p:txBody>
      </p:sp>
    </p:spTree>
    <p:extLst>
      <p:ext uri="{BB962C8B-B14F-4D97-AF65-F5344CB8AC3E}">
        <p14:creationId xmlns:p14="http://schemas.microsoft.com/office/powerpoint/2010/main" val="410164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7240A-017F-6AD1-A652-08005550565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0E14BAE-1EF0-3DD0-6B08-78E0E1EC35E0}"/>
              </a:ext>
            </a:extLst>
          </p:cNvPr>
          <p:cNvSpPr>
            <a:spLocks noGrp="1"/>
          </p:cNvSpPr>
          <p:nvPr>
            <p:ph type="title"/>
          </p:nvPr>
        </p:nvSpPr>
        <p:spPr>
          <a:xfrm>
            <a:off x="838200" y="1036717"/>
            <a:ext cx="10515600" cy="992057"/>
          </a:xfrm>
        </p:spPr>
        <p:txBody>
          <a:bodyPr/>
          <a:lstStyle/>
          <a:p>
            <a:r>
              <a:rPr lang="cs-CZ" dirty="0" err="1"/>
              <a:t>Surrogacy</a:t>
            </a:r>
            <a:endParaRPr lang="cs-CZ" dirty="0"/>
          </a:p>
        </p:txBody>
      </p:sp>
      <p:sp>
        <p:nvSpPr>
          <p:cNvPr id="4" name="Zástupný text 3">
            <a:extLst>
              <a:ext uri="{FF2B5EF4-FFF2-40B4-BE49-F238E27FC236}">
                <a16:creationId xmlns:a16="http://schemas.microsoft.com/office/drawing/2014/main" id="{3EE78E18-98FB-81EE-5E40-5057E5A68193}"/>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Which woman has the right to be designated as the (legal) mother of the child?</a:t>
            </a:r>
            <a:endParaRPr lang="cs-CZ" b="1" dirty="0"/>
          </a:p>
          <a:p>
            <a:pPr algn="just"/>
            <a:r>
              <a:rPr lang="cs-CZ" b="1" dirty="0"/>
              <a:t>Q: </a:t>
            </a:r>
            <a:r>
              <a:rPr lang="en-US" b="1" dirty="0"/>
              <a:t>The one who carried and gave birth to it, or the one from whom the child genetically originates?</a:t>
            </a:r>
            <a:endParaRPr lang="cs-CZ" b="1" dirty="0"/>
          </a:p>
          <a:p>
            <a:pPr algn="just"/>
            <a:endParaRPr lang="cs-CZ" b="1" dirty="0"/>
          </a:p>
          <a:p>
            <a:pPr algn="just"/>
            <a:r>
              <a:rPr lang="cs-CZ" b="1" dirty="0"/>
              <a:t>Partus – non – ovum </a:t>
            </a:r>
            <a:r>
              <a:rPr lang="cs-CZ" b="1" dirty="0" err="1"/>
              <a:t>principle</a:t>
            </a:r>
            <a:r>
              <a:rPr lang="cs-CZ" b="1" dirty="0"/>
              <a:t> </a:t>
            </a:r>
            <a:r>
              <a:rPr lang="cs-CZ" b="1" dirty="0" err="1"/>
              <a:t>applies</a:t>
            </a:r>
            <a:r>
              <a:rPr lang="cs-CZ" b="1" dirty="0"/>
              <a:t>!</a:t>
            </a:r>
          </a:p>
          <a:p>
            <a:pPr algn="just"/>
            <a:r>
              <a:rPr lang="cs-CZ" dirty="0" err="1"/>
              <a:t>See</a:t>
            </a:r>
            <a:r>
              <a:rPr lang="cs-CZ" dirty="0"/>
              <a:t> </a:t>
            </a:r>
            <a:r>
              <a:rPr lang="cs-CZ" dirty="0" err="1"/>
              <a:t>above</a:t>
            </a:r>
            <a:r>
              <a:rPr lang="cs-CZ" dirty="0"/>
              <a:t> Art. 2 </a:t>
            </a:r>
            <a:r>
              <a:rPr lang="cs-CZ" dirty="0" err="1"/>
              <a:t>of</a:t>
            </a:r>
            <a:r>
              <a:rPr lang="cs-CZ" dirty="0"/>
              <a:t> </a:t>
            </a:r>
            <a:r>
              <a:rPr lang="en-US" dirty="0"/>
              <a:t>European Convention on the Legal Status of Children Born out of Wedlock</a:t>
            </a:r>
            <a:r>
              <a:rPr lang="cs-CZ" dirty="0"/>
              <a:t> (</a:t>
            </a:r>
            <a:r>
              <a:rPr lang="cs-CZ" dirty="0" err="1"/>
              <a:t>Strasbourg</a:t>
            </a:r>
            <a:r>
              <a:rPr lang="cs-CZ" dirty="0"/>
              <a:t>, 1975)</a:t>
            </a:r>
          </a:p>
          <a:p>
            <a:pPr algn="just"/>
            <a:endParaRPr lang="cs-CZ" dirty="0"/>
          </a:p>
          <a:p>
            <a:pPr algn="just"/>
            <a:r>
              <a:rPr lang="cs-CZ" b="1" dirty="0"/>
              <a:t>Q: </a:t>
            </a:r>
            <a:r>
              <a:rPr lang="cs-CZ" b="1" dirty="0" err="1"/>
              <a:t>how</a:t>
            </a:r>
            <a:r>
              <a:rPr lang="cs-CZ" b="1" dirty="0"/>
              <a:t> to „transfer“ </a:t>
            </a:r>
            <a:r>
              <a:rPr lang="cs-CZ" b="1" dirty="0" err="1"/>
              <a:t>the</a:t>
            </a:r>
            <a:r>
              <a:rPr lang="cs-CZ" b="1" dirty="0"/>
              <a:t> </a:t>
            </a:r>
            <a:r>
              <a:rPr lang="cs-CZ" b="1" dirty="0" err="1"/>
              <a:t>child</a:t>
            </a:r>
            <a:r>
              <a:rPr lang="cs-CZ" b="1" dirty="0"/>
              <a:t> to </a:t>
            </a:r>
            <a:r>
              <a:rPr lang="cs-CZ" b="1" dirty="0" err="1"/>
              <a:t>intended</a:t>
            </a:r>
            <a:r>
              <a:rPr lang="cs-CZ" b="1" dirty="0"/>
              <a:t>/</a:t>
            </a:r>
            <a:r>
              <a:rPr lang="cs-CZ" b="1" dirty="0" err="1"/>
              <a:t>social</a:t>
            </a:r>
            <a:r>
              <a:rPr lang="cs-CZ" b="1" dirty="0"/>
              <a:t> </a:t>
            </a:r>
            <a:r>
              <a:rPr lang="cs-CZ" b="1" dirty="0" err="1"/>
              <a:t>mother</a:t>
            </a:r>
            <a:r>
              <a:rPr lang="cs-CZ" b="1" dirty="0"/>
              <a:t>?</a:t>
            </a:r>
          </a:p>
        </p:txBody>
      </p:sp>
    </p:spTree>
    <p:extLst>
      <p:ext uri="{BB962C8B-B14F-4D97-AF65-F5344CB8AC3E}">
        <p14:creationId xmlns:p14="http://schemas.microsoft.com/office/powerpoint/2010/main" val="1631569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267FB-0016-0E3B-4027-5F878625E0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5305E57-7F73-C924-33F7-C15598B632D5}"/>
              </a:ext>
            </a:extLst>
          </p:cNvPr>
          <p:cNvSpPr>
            <a:spLocks noGrp="1"/>
          </p:cNvSpPr>
          <p:nvPr>
            <p:ph type="title"/>
          </p:nvPr>
        </p:nvSpPr>
        <p:spPr>
          <a:xfrm>
            <a:off x="838200" y="1036717"/>
            <a:ext cx="10515600" cy="992057"/>
          </a:xfrm>
        </p:spPr>
        <p:txBody>
          <a:bodyPr/>
          <a:lstStyle/>
          <a:p>
            <a:r>
              <a:rPr lang="cs-CZ" dirty="0" err="1"/>
              <a:t>Surrogacy</a:t>
            </a:r>
            <a:endParaRPr lang="cs-CZ" dirty="0"/>
          </a:p>
        </p:txBody>
      </p:sp>
      <p:sp>
        <p:nvSpPr>
          <p:cNvPr id="4" name="Zástupný text 3">
            <a:extLst>
              <a:ext uri="{FF2B5EF4-FFF2-40B4-BE49-F238E27FC236}">
                <a16:creationId xmlns:a16="http://schemas.microsoft.com/office/drawing/2014/main" id="{37DB038B-0D65-91B8-D9C8-0E82E88924B9}"/>
              </a:ext>
            </a:extLst>
          </p:cNvPr>
          <p:cNvSpPr>
            <a:spLocks noGrp="1"/>
          </p:cNvSpPr>
          <p:nvPr>
            <p:ph sz="quarter" idx="13"/>
          </p:nvPr>
        </p:nvSpPr>
        <p:spPr>
          <a:xfrm>
            <a:off x="838200" y="2212429"/>
            <a:ext cx="10515600" cy="3964534"/>
          </a:xfrm>
        </p:spPr>
        <p:txBody>
          <a:bodyPr>
            <a:normAutofit lnSpcReduction="10000"/>
          </a:bodyPr>
          <a:lstStyle/>
          <a:p>
            <a:pPr algn="just"/>
            <a:r>
              <a:rPr lang="cs-CZ" b="1" dirty="0"/>
              <a:t>Q: </a:t>
            </a:r>
            <a:r>
              <a:rPr lang="cs-CZ" b="1" dirty="0" err="1"/>
              <a:t>how</a:t>
            </a:r>
            <a:r>
              <a:rPr lang="cs-CZ" b="1" dirty="0"/>
              <a:t> to „transfer“ </a:t>
            </a:r>
            <a:r>
              <a:rPr lang="cs-CZ" b="1" dirty="0" err="1"/>
              <a:t>the</a:t>
            </a:r>
            <a:r>
              <a:rPr lang="cs-CZ" b="1" dirty="0"/>
              <a:t> </a:t>
            </a:r>
            <a:r>
              <a:rPr lang="cs-CZ" b="1" dirty="0" err="1"/>
              <a:t>child</a:t>
            </a:r>
            <a:r>
              <a:rPr lang="cs-CZ" b="1" dirty="0"/>
              <a:t> to </a:t>
            </a:r>
            <a:r>
              <a:rPr lang="cs-CZ" b="1" dirty="0" err="1"/>
              <a:t>intended</a:t>
            </a:r>
            <a:r>
              <a:rPr lang="cs-CZ" b="1" dirty="0"/>
              <a:t>/</a:t>
            </a:r>
            <a:r>
              <a:rPr lang="cs-CZ" b="1" dirty="0" err="1"/>
              <a:t>social</a:t>
            </a:r>
            <a:r>
              <a:rPr lang="cs-CZ" b="1" dirty="0"/>
              <a:t> </a:t>
            </a:r>
            <a:r>
              <a:rPr lang="cs-CZ" b="1" dirty="0" err="1"/>
              <a:t>mother</a:t>
            </a:r>
            <a:r>
              <a:rPr lang="cs-CZ" b="1" dirty="0"/>
              <a:t>?</a:t>
            </a:r>
          </a:p>
          <a:p>
            <a:pPr algn="just"/>
            <a:endParaRPr lang="cs-CZ" b="1" dirty="0"/>
          </a:p>
          <a:p>
            <a:pPr algn="just"/>
            <a:r>
              <a:rPr lang="cs-CZ" b="1" dirty="0" err="1"/>
              <a:t>Where</a:t>
            </a:r>
            <a:r>
              <a:rPr lang="cs-CZ" b="1" dirty="0"/>
              <a:t> </a:t>
            </a:r>
            <a:r>
              <a:rPr lang="cs-CZ" b="1" dirty="0" err="1"/>
              <a:t>surrogacy</a:t>
            </a:r>
            <a:r>
              <a:rPr lang="cs-CZ" b="1" dirty="0"/>
              <a:t> </a:t>
            </a:r>
            <a:r>
              <a:rPr lang="cs-CZ" b="1" dirty="0" err="1"/>
              <a:t>is</a:t>
            </a:r>
            <a:r>
              <a:rPr lang="cs-CZ" b="1" dirty="0"/>
              <a:t> not </a:t>
            </a:r>
            <a:r>
              <a:rPr lang="cs-CZ" b="1" dirty="0" err="1"/>
              <a:t>expressly</a:t>
            </a:r>
            <a:r>
              <a:rPr lang="cs-CZ" b="1" dirty="0"/>
              <a:t> </a:t>
            </a:r>
            <a:r>
              <a:rPr lang="cs-CZ" b="1" dirty="0" err="1"/>
              <a:t>ecnacted</a:t>
            </a:r>
            <a:r>
              <a:rPr lang="cs-CZ" b="1" dirty="0"/>
              <a:t> (e. g. </a:t>
            </a:r>
            <a:r>
              <a:rPr lang="cs-CZ" b="1" dirty="0" err="1"/>
              <a:t>The</a:t>
            </a:r>
            <a:r>
              <a:rPr lang="cs-CZ" b="1" dirty="0"/>
              <a:t> Czech Republic)</a:t>
            </a:r>
          </a:p>
          <a:p>
            <a:pPr algn="just"/>
            <a:r>
              <a:rPr lang="cs-CZ" dirty="0"/>
              <a:t>= by </a:t>
            </a:r>
            <a:r>
              <a:rPr lang="cs-CZ" dirty="0" err="1"/>
              <a:t>the</a:t>
            </a:r>
            <a:r>
              <a:rPr lang="cs-CZ" dirty="0"/>
              <a:t> </a:t>
            </a:r>
            <a:r>
              <a:rPr lang="cs-CZ" dirty="0" err="1"/>
              <a:t>virtue</a:t>
            </a:r>
            <a:r>
              <a:rPr lang="cs-CZ" dirty="0"/>
              <a:t> </a:t>
            </a:r>
            <a:r>
              <a:rPr lang="cs-CZ" dirty="0" err="1"/>
              <a:t>of</a:t>
            </a:r>
            <a:r>
              <a:rPr lang="cs-CZ" dirty="0"/>
              <a:t> </a:t>
            </a:r>
            <a:r>
              <a:rPr lang="cs-CZ" dirty="0" err="1"/>
              <a:t>adoption</a:t>
            </a:r>
            <a:r>
              <a:rPr lang="cs-CZ" dirty="0"/>
              <a:t> (</a:t>
            </a:r>
            <a:r>
              <a:rPr lang="cs-CZ" dirty="0" err="1"/>
              <a:t>other</a:t>
            </a:r>
            <a:r>
              <a:rPr lang="cs-CZ" dirty="0"/>
              <a:t> </a:t>
            </a:r>
            <a:r>
              <a:rPr lang="cs-CZ" dirty="0" err="1"/>
              <a:t>legal</a:t>
            </a:r>
            <a:r>
              <a:rPr lang="cs-CZ" dirty="0"/>
              <a:t> </a:t>
            </a:r>
            <a:r>
              <a:rPr lang="cs-CZ" dirty="0" err="1"/>
              <a:t>procedure</a:t>
            </a:r>
            <a:r>
              <a:rPr lang="cs-CZ" dirty="0"/>
              <a:t> </a:t>
            </a:r>
            <a:r>
              <a:rPr lang="cs-CZ" dirty="0" err="1"/>
              <a:t>neccessary</a:t>
            </a:r>
            <a:r>
              <a:rPr lang="cs-CZ" dirty="0"/>
              <a:t>, </a:t>
            </a:r>
            <a:r>
              <a:rPr lang="cs-CZ" dirty="0" err="1"/>
              <a:t>legal</a:t>
            </a:r>
            <a:r>
              <a:rPr lang="cs-CZ" dirty="0"/>
              <a:t> </a:t>
            </a:r>
            <a:r>
              <a:rPr lang="cs-CZ" dirty="0" err="1"/>
              <a:t>uncertainity</a:t>
            </a:r>
            <a:r>
              <a:rPr lang="cs-CZ" dirty="0"/>
              <a:t>)</a:t>
            </a:r>
          </a:p>
          <a:p>
            <a:pPr algn="just"/>
            <a:endParaRPr lang="cs-CZ" b="1" dirty="0"/>
          </a:p>
          <a:p>
            <a:pPr algn="just"/>
            <a:r>
              <a:rPr lang="cs-CZ" b="1" dirty="0" err="1"/>
              <a:t>Where</a:t>
            </a:r>
            <a:r>
              <a:rPr lang="cs-CZ" b="1" dirty="0"/>
              <a:t> </a:t>
            </a:r>
            <a:r>
              <a:rPr lang="cs-CZ" b="1" dirty="0" err="1"/>
              <a:t>surrogacy</a:t>
            </a:r>
            <a:r>
              <a:rPr lang="cs-CZ" b="1" dirty="0"/>
              <a:t> </a:t>
            </a:r>
            <a:r>
              <a:rPr lang="cs-CZ" b="1" dirty="0" err="1"/>
              <a:t>is</a:t>
            </a:r>
            <a:r>
              <a:rPr lang="cs-CZ" b="1" dirty="0"/>
              <a:t> </a:t>
            </a:r>
            <a:r>
              <a:rPr lang="cs-CZ" b="1" dirty="0" err="1"/>
              <a:t>expressly</a:t>
            </a:r>
            <a:r>
              <a:rPr lang="cs-CZ" b="1" dirty="0"/>
              <a:t> </a:t>
            </a:r>
            <a:r>
              <a:rPr lang="cs-CZ" b="1" dirty="0" err="1"/>
              <a:t>allowed</a:t>
            </a:r>
            <a:r>
              <a:rPr lang="cs-CZ" b="1" dirty="0"/>
              <a:t> (e. g. Georgia)</a:t>
            </a:r>
          </a:p>
          <a:p>
            <a:pPr algn="just"/>
            <a:r>
              <a:rPr lang="cs-CZ" dirty="0"/>
              <a:t>= by </a:t>
            </a:r>
            <a:r>
              <a:rPr lang="cs-CZ" dirty="0" err="1"/>
              <a:t>the</a:t>
            </a:r>
            <a:r>
              <a:rPr lang="cs-CZ" dirty="0"/>
              <a:t> </a:t>
            </a:r>
            <a:r>
              <a:rPr lang="cs-CZ" dirty="0" err="1"/>
              <a:t>operation</a:t>
            </a:r>
            <a:r>
              <a:rPr lang="cs-CZ" dirty="0"/>
              <a:t> </a:t>
            </a:r>
            <a:r>
              <a:rPr lang="cs-CZ" dirty="0" err="1"/>
              <a:t>of</a:t>
            </a:r>
            <a:r>
              <a:rPr lang="cs-CZ" dirty="0"/>
              <a:t> </a:t>
            </a:r>
            <a:r>
              <a:rPr lang="cs-CZ" dirty="0" err="1"/>
              <a:t>law</a:t>
            </a:r>
            <a:r>
              <a:rPr lang="cs-CZ" dirty="0"/>
              <a:t> </a:t>
            </a:r>
          </a:p>
          <a:p>
            <a:pPr algn="just"/>
            <a:r>
              <a:rPr lang="en-US" sz="2100" dirty="0"/>
              <a:t>Law of Georgia </a:t>
            </a:r>
            <a:r>
              <a:rPr lang="cs-CZ" sz="2100" dirty="0"/>
              <a:t>No. 1139 </a:t>
            </a:r>
            <a:r>
              <a:rPr lang="en-US" sz="2100" dirty="0"/>
              <a:t>of 10 December 1997 on health care</a:t>
            </a:r>
            <a:r>
              <a:rPr lang="cs-CZ" sz="2100" dirty="0"/>
              <a:t>, art. 143</a:t>
            </a:r>
          </a:p>
          <a:p>
            <a:pPr marL="393192" lvl="1" indent="0" algn="just">
              <a:buNone/>
            </a:pPr>
            <a:r>
              <a:rPr lang="cs-CZ" sz="2100" i="1" dirty="0"/>
              <a:t>„</a:t>
            </a:r>
            <a:r>
              <a:rPr lang="en-US" sz="2100" i="1" dirty="0"/>
              <a:t>2. If a child is born, </a:t>
            </a:r>
            <a:r>
              <a:rPr lang="en-US" sz="2100" b="1" i="1" dirty="0"/>
              <a:t>the couple shall be deemed as parents</a:t>
            </a:r>
            <a:r>
              <a:rPr lang="en-US" sz="2100" i="1" dirty="0"/>
              <a:t>, with the responsibilities and authorities proceeding from this fact; the donor or the ‘surrogate</a:t>
            </a:r>
            <a:r>
              <a:rPr lang="cs-CZ" sz="2100" i="1" dirty="0"/>
              <a:t> </a:t>
            </a:r>
            <a:r>
              <a:rPr lang="en-US" sz="2100" i="1" dirty="0"/>
              <a:t>mother’ shall not have the right to be </a:t>
            </a:r>
            <a:r>
              <a:rPr lang="en-US" sz="2100" i="1" dirty="0" err="1"/>
              <a:t>recognised</a:t>
            </a:r>
            <a:r>
              <a:rPr lang="en-US" sz="2100" i="1" dirty="0"/>
              <a:t> as a parent of the born child.</a:t>
            </a:r>
            <a:r>
              <a:rPr lang="cs-CZ" sz="2100" i="1" dirty="0"/>
              <a:t>“</a:t>
            </a:r>
          </a:p>
          <a:p>
            <a:pPr algn="just"/>
            <a:endParaRPr lang="cs-CZ" dirty="0"/>
          </a:p>
        </p:txBody>
      </p:sp>
    </p:spTree>
    <p:extLst>
      <p:ext uri="{BB962C8B-B14F-4D97-AF65-F5344CB8AC3E}">
        <p14:creationId xmlns:p14="http://schemas.microsoft.com/office/powerpoint/2010/main" val="370871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5782-45D2-FCE5-0D65-A6BC8EEE54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80ED2B4-02A4-C0B6-B96F-8406F54608C3}"/>
              </a:ext>
            </a:extLst>
          </p:cNvPr>
          <p:cNvSpPr>
            <a:spLocks noGrp="1"/>
          </p:cNvSpPr>
          <p:nvPr>
            <p:ph type="title"/>
          </p:nvPr>
        </p:nvSpPr>
        <p:spPr>
          <a:xfrm>
            <a:off x="838200" y="1036717"/>
            <a:ext cx="10515600" cy="992057"/>
          </a:xfrm>
        </p:spPr>
        <p:txBody>
          <a:bodyPr/>
          <a:lstStyle/>
          <a:p>
            <a:r>
              <a:rPr lang="cs-CZ" dirty="0" err="1"/>
              <a:t>Surrogacy</a:t>
            </a:r>
            <a:r>
              <a:rPr lang="cs-CZ" dirty="0"/>
              <a:t> – New </a:t>
            </a:r>
            <a:r>
              <a:rPr lang="cs-CZ" dirty="0" err="1"/>
              <a:t>Trends</a:t>
            </a:r>
            <a:endParaRPr lang="cs-CZ" dirty="0"/>
          </a:p>
        </p:txBody>
      </p:sp>
      <p:sp>
        <p:nvSpPr>
          <p:cNvPr id="4" name="Zástupný text 3">
            <a:extLst>
              <a:ext uri="{FF2B5EF4-FFF2-40B4-BE49-F238E27FC236}">
                <a16:creationId xmlns:a16="http://schemas.microsoft.com/office/drawing/2014/main" id="{033F6CCD-3204-CFF0-BDDD-5D94C8660D4B}"/>
              </a:ext>
            </a:extLst>
          </p:cNvPr>
          <p:cNvSpPr>
            <a:spLocks noGrp="1"/>
          </p:cNvSpPr>
          <p:nvPr>
            <p:ph sz="quarter" idx="13"/>
          </p:nvPr>
        </p:nvSpPr>
        <p:spPr>
          <a:xfrm>
            <a:off x="838200" y="2212429"/>
            <a:ext cx="10515600" cy="3964534"/>
          </a:xfrm>
        </p:spPr>
        <p:txBody>
          <a:bodyPr>
            <a:normAutofit lnSpcReduction="10000"/>
          </a:bodyPr>
          <a:lstStyle/>
          <a:p>
            <a:pPr algn="just"/>
            <a:r>
              <a:rPr lang="en-US" b="1" dirty="0"/>
              <a:t>"Surrogate motherhood" (pseudo-surrogate motherhood) for same-sex (i.e., mainly male) couples.</a:t>
            </a:r>
            <a:endParaRPr lang="cs-CZ" b="1" dirty="0"/>
          </a:p>
          <a:p>
            <a:pPr algn="just"/>
            <a:endParaRPr lang="cs-CZ" dirty="0"/>
          </a:p>
          <a:p>
            <a:pPr algn="just"/>
            <a:r>
              <a:rPr lang="en-US" dirty="0"/>
              <a:t>Two people of the same sex </a:t>
            </a:r>
            <a:r>
              <a:rPr lang="cs-CZ" dirty="0"/>
              <a:t>are r</a:t>
            </a:r>
            <a:r>
              <a:rPr lang="en-US" dirty="0" err="1"/>
              <a:t>egistered</a:t>
            </a:r>
            <a:r>
              <a:rPr lang="en-US" dirty="0"/>
              <a:t> abroad as parents.</a:t>
            </a:r>
            <a:endParaRPr lang="cs-CZ" dirty="0"/>
          </a:p>
          <a:p>
            <a:pPr algn="just"/>
            <a:r>
              <a:rPr lang="en-US" dirty="0"/>
              <a:t>Sometimes it is known which partner is the father, sometimes not.</a:t>
            </a:r>
            <a:endParaRPr lang="cs-CZ" dirty="0"/>
          </a:p>
          <a:p>
            <a:pPr algn="just"/>
            <a:r>
              <a:rPr lang="cs-CZ" dirty="0"/>
              <a:t>In </a:t>
            </a:r>
            <a:r>
              <a:rPr lang="cs-CZ" dirty="0" err="1"/>
              <a:t>the</a:t>
            </a:r>
            <a:r>
              <a:rPr lang="cs-CZ" dirty="0"/>
              <a:t> Czech Republic, </a:t>
            </a:r>
            <a:r>
              <a:rPr lang="cs-CZ" b="1" dirty="0"/>
              <a:t>f</a:t>
            </a:r>
            <a:r>
              <a:rPr lang="en-US" b="1" dirty="0" err="1"/>
              <a:t>oreign</a:t>
            </a:r>
            <a:r>
              <a:rPr lang="en-US" b="1" dirty="0"/>
              <a:t> decisions are recognized </a:t>
            </a:r>
            <a:r>
              <a:rPr lang="en-US" dirty="0"/>
              <a:t>(registered by the special registry office in Brno-</a:t>
            </a:r>
            <a:r>
              <a:rPr lang="en-US" dirty="0" err="1"/>
              <a:t>střed</a:t>
            </a:r>
            <a:r>
              <a:rPr lang="cs-CZ" dirty="0"/>
              <a:t>)</a:t>
            </a:r>
          </a:p>
          <a:p>
            <a:pPr algn="just"/>
            <a:r>
              <a:rPr lang="en-US" dirty="0"/>
              <a:t>2017-2019: approx. 13 cases</a:t>
            </a:r>
            <a:endParaRPr lang="cs-CZ" dirty="0"/>
          </a:p>
          <a:p>
            <a:pPr algn="just"/>
            <a:r>
              <a:rPr lang="en-US" dirty="0"/>
              <a:t>2020: 16 cases</a:t>
            </a:r>
            <a:endParaRPr lang="cs-CZ" dirty="0"/>
          </a:p>
          <a:p>
            <a:pPr algn="just"/>
            <a:endParaRPr lang="cs-CZ" dirty="0"/>
          </a:p>
          <a:p>
            <a:pPr algn="just"/>
            <a:r>
              <a:rPr lang="cs-CZ" dirty="0"/>
              <a:t>By </a:t>
            </a:r>
            <a:r>
              <a:rPr lang="cs-CZ" dirty="0" err="1"/>
              <a:t>this</a:t>
            </a:r>
            <a:r>
              <a:rPr lang="cs-CZ" dirty="0"/>
              <a:t> </a:t>
            </a:r>
            <a:r>
              <a:rPr lang="cs-CZ" dirty="0" err="1"/>
              <a:t>way</a:t>
            </a:r>
            <a:r>
              <a:rPr lang="cs-CZ" dirty="0"/>
              <a:t> </a:t>
            </a:r>
            <a:r>
              <a:rPr lang="cs-CZ" dirty="0" err="1"/>
              <a:t>we</a:t>
            </a:r>
            <a:r>
              <a:rPr lang="cs-CZ" dirty="0"/>
              <a:t> </a:t>
            </a:r>
            <a:r>
              <a:rPr lang="cs-CZ" dirty="0" err="1"/>
              <a:t>can</a:t>
            </a:r>
            <a:r>
              <a:rPr lang="cs-CZ" dirty="0"/>
              <a:t> </a:t>
            </a:r>
            <a:r>
              <a:rPr lang="cs-CZ" dirty="0" err="1"/>
              <a:t>have</a:t>
            </a:r>
            <a:r>
              <a:rPr lang="cs-CZ" dirty="0"/>
              <a:t> </a:t>
            </a:r>
            <a:r>
              <a:rPr lang="cs-CZ" dirty="0" err="1"/>
              <a:t>parents</a:t>
            </a:r>
            <a:r>
              <a:rPr lang="cs-CZ" dirty="0"/>
              <a:t> </a:t>
            </a:r>
            <a:r>
              <a:rPr lang="cs-CZ" dirty="0" err="1"/>
              <a:t>of</a:t>
            </a:r>
            <a:r>
              <a:rPr lang="cs-CZ" dirty="0"/>
              <a:t> </a:t>
            </a:r>
            <a:r>
              <a:rPr lang="cs-CZ" dirty="0" err="1"/>
              <a:t>the</a:t>
            </a:r>
            <a:r>
              <a:rPr lang="cs-CZ" dirty="0"/>
              <a:t> </a:t>
            </a:r>
            <a:r>
              <a:rPr lang="cs-CZ" dirty="0" err="1"/>
              <a:t>same</a:t>
            </a:r>
            <a:r>
              <a:rPr lang="cs-CZ" dirty="0"/>
              <a:t> sex in CZ, </a:t>
            </a:r>
            <a:r>
              <a:rPr lang="cs-CZ" dirty="0" err="1"/>
              <a:t>despite</a:t>
            </a:r>
            <a:r>
              <a:rPr lang="cs-CZ" dirty="0"/>
              <a:t> </a:t>
            </a:r>
            <a:r>
              <a:rPr lang="cs-CZ" dirty="0" err="1"/>
              <a:t>the</a:t>
            </a:r>
            <a:r>
              <a:rPr lang="cs-CZ" dirty="0"/>
              <a:t> </a:t>
            </a:r>
            <a:r>
              <a:rPr lang="cs-CZ" dirty="0" err="1"/>
              <a:t>fact</a:t>
            </a:r>
            <a:r>
              <a:rPr lang="cs-CZ" dirty="0"/>
              <a:t> </a:t>
            </a:r>
            <a:r>
              <a:rPr lang="cs-CZ" dirty="0" err="1"/>
              <a:t>it</a:t>
            </a:r>
            <a:r>
              <a:rPr lang="cs-CZ" dirty="0"/>
              <a:t> </a:t>
            </a:r>
            <a:r>
              <a:rPr lang="cs-CZ" dirty="0" err="1"/>
              <a:t>is</a:t>
            </a:r>
            <a:r>
              <a:rPr lang="cs-CZ" dirty="0"/>
              <a:t> not </a:t>
            </a:r>
            <a:r>
              <a:rPr lang="cs-CZ" dirty="0" err="1"/>
              <a:t>supposed</a:t>
            </a:r>
            <a:r>
              <a:rPr lang="cs-CZ" dirty="0"/>
              <a:t> in </a:t>
            </a:r>
            <a:r>
              <a:rPr lang="cs-CZ" dirty="0" err="1"/>
              <a:t>general</a:t>
            </a:r>
            <a:r>
              <a:rPr lang="cs-CZ" dirty="0"/>
              <a:t> by Civil </a:t>
            </a:r>
            <a:r>
              <a:rPr lang="cs-CZ" dirty="0" err="1"/>
              <a:t>Code</a:t>
            </a:r>
            <a:r>
              <a:rPr lang="cs-CZ" dirty="0"/>
              <a:t>.</a:t>
            </a:r>
          </a:p>
        </p:txBody>
      </p:sp>
    </p:spTree>
    <p:extLst>
      <p:ext uri="{BB962C8B-B14F-4D97-AF65-F5344CB8AC3E}">
        <p14:creationId xmlns:p14="http://schemas.microsoft.com/office/powerpoint/2010/main" val="3799582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1FCC4-BB7E-089E-E0D6-B6CC1539A3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C2150B-87AB-5051-5CE3-513F27FF026A}"/>
              </a:ext>
            </a:extLst>
          </p:cNvPr>
          <p:cNvSpPr>
            <a:spLocks noGrp="1"/>
          </p:cNvSpPr>
          <p:nvPr>
            <p:ph type="title"/>
          </p:nvPr>
        </p:nvSpPr>
        <p:spPr>
          <a:xfrm>
            <a:off x="838200" y="1036717"/>
            <a:ext cx="10515600" cy="992057"/>
          </a:xfrm>
        </p:spPr>
        <p:txBody>
          <a:bodyPr/>
          <a:lstStyle/>
          <a:p>
            <a:r>
              <a:rPr lang="cs-CZ" dirty="0" err="1"/>
              <a:t>Surrogacy</a:t>
            </a:r>
            <a:r>
              <a:rPr lang="cs-CZ" dirty="0"/>
              <a:t> – New </a:t>
            </a:r>
            <a:r>
              <a:rPr lang="cs-CZ" dirty="0" err="1"/>
              <a:t>Trends</a:t>
            </a:r>
            <a:endParaRPr lang="cs-CZ" dirty="0"/>
          </a:p>
        </p:txBody>
      </p:sp>
      <p:sp>
        <p:nvSpPr>
          <p:cNvPr id="4" name="Zástupný text 3">
            <a:extLst>
              <a:ext uri="{FF2B5EF4-FFF2-40B4-BE49-F238E27FC236}">
                <a16:creationId xmlns:a16="http://schemas.microsoft.com/office/drawing/2014/main" id="{3E311168-5DD0-C635-0E7F-13EC7ED54068}"/>
              </a:ext>
            </a:extLst>
          </p:cNvPr>
          <p:cNvSpPr>
            <a:spLocks noGrp="1"/>
          </p:cNvSpPr>
          <p:nvPr>
            <p:ph sz="quarter" idx="13"/>
          </p:nvPr>
        </p:nvSpPr>
        <p:spPr>
          <a:xfrm>
            <a:off x="838200" y="2212429"/>
            <a:ext cx="10515600" cy="3964534"/>
          </a:xfrm>
        </p:spPr>
        <p:txBody>
          <a:bodyPr>
            <a:normAutofit/>
          </a:bodyPr>
          <a:lstStyle/>
          <a:p>
            <a:pPr algn="just"/>
            <a:r>
              <a:rPr lang="cs-CZ" b="1" dirty="0" err="1"/>
              <a:t>ConCourt</a:t>
            </a:r>
            <a:r>
              <a:rPr lang="cs-CZ" b="1" dirty="0"/>
              <a:t> Case No. </a:t>
            </a:r>
            <a:r>
              <a:rPr lang="en-US" b="1" dirty="0"/>
              <a:t>I. ÚS 3226/16:</a:t>
            </a:r>
            <a:endParaRPr lang="cs-CZ" b="1" dirty="0"/>
          </a:p>
          <a:p>
            <a:pPr algn="just"/>
            <a:r>
              <a:rPr lang="en-US" dirty="0"/>
              <a:t>Two men, one of whom is a Czech citizen, arranged for a surrogate mother in the US (California). </a:t>
            </a:r>
            <a:endParaRPr lang="cs-CZ" dirty="0"/>
          </a:p>
          <a:p>
            <a:pPr algn="just"/>
            <a:r>
              <a:rPr lang="en-US" dirty="0"/>
              <a:t>Germ material from one of them was used, without it being known which one. Under California law, both were registered as (legal) parents of the child (parent 1 and parent 2).</a:t>
            </a:r>
            <a:endParaRPr lang="cs-CZ" dirty="0"/>
          </a:p>
          <a:p>
            <a:pPr algn="just"/>
            <a:r>
              <a:rPr lang="en-US" dirty="0"/>
              <a:t>The Czech Supreme Court recognized the California decision only with regard to one of the men (without being able to examine whether he was the father or not) and did not address the status of the other man.</a:t>
            </a:r>
            <a:r>
              <a:rPr lang="cs-CZ" dirty="0"/>
              <a:t> </a:t>
            </a:r>
            <a:r>
              <a:rPr lang="en-US" dirty="0"/>
              <a:t>A constitutional complaint was filed requesting that the second man also be recognized as a parent under Czech law.</a:t>
            </a:r>
            <a:endParaRPr lang="cs-CZ" dirty="0"/>
          </a:p>
          <a:p>
            <a:pPr algn="just"/>
            <a:r>
              <a:rPr lang="en-US" b="1" dirty="0"/>
              <a:t>► The Constitutional Court ruled that the Supreme Court's judgment was not in </a:t>
            </a:r>
            <a:r>
              <a:rPr lang="en-US" b="1" dirty="0">
                <a:solidFill>
                  <a:schemeClr val="accent1"/>
                </a:solidFill>
              </a:rPr>
              <a:t>the best interests of the child</a:t>
            </a:r>
            <a:r>
              <a:rPr lang="en-US" b="1" dirty="0"/>
              <a:t> </a:t>
            </a:r>
            <a:r>
              <a:rPr lang="en-US" dirty="0"/>
              <a:t>and overturned it (both men were registered as parents).</a:t>
            </a:r>
            <a:endParaRPr lang="cs-CZ" dirty="0"/>
          </a:p>
        </p:txBody>
      </p:sp>
    </p:spTree>
    <p:extLst>
      <p:ext uri="{BB962C8B-B14F-4D97-AF65-F5344CB8AC3E}">
        <p14:creationId xmlns:p14="http://schemas.microsoft.com/office/powerpoint/2010/main" val="242947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6FF0-E65C-19B1-FB13-7AB0BBFA7ECA}"/>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7ED3AA6-3C00-C60F-671A-07BF6669D00F}"/>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Tree>
    <p:extLst>
      <p:ext uri="{BB962C8B-B14F-4D97-AF65-F5344CB8AC3E}">
        <p14:creationId xmlns:p14="http://schemas.microsoft.com/office/powerpoint/2010/main" val="338216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6975-5881-C835-BB03-B8C95F56D9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FB8EEA-A933-D52F-729E-518FD7411A76}"/>
              </a:ext>
            </a:extLst>
          </p:cNvPr>
          <p:cNvSpPr>
            <a:spLocks noGrp="1"/>
          </p:cNvSpPr>
          <p:nvPr>
            <p:ph type="title"/>
          </p:nvPr>
        </p:nvSpPr>
        <p:spPr>
          <a:xfrm>
            <a:off x="838200" y="1036717"/>
            <a:ext cx="10515600" cy="992057"/>
          </a:xfrm>
        </p:spPr>
        <p:txBody>
          <a:bodyPr/>
          <a:lstStyle/>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
        <p:nvSpPr>
          <p:cNvPr id="4" name="Zástupný text 3">
            <a:extLst>
              <a:ext uri="{FF2B5EF4-FFF2-40B4-BE49-F238E27FC236}">
                <a16:creationId xmlns:a16="http://schemas.microsoft.com/office/drawing/2014/main" id="{3143FCBE-11F9-F2C6-3CD6-19A36BEB4CD2}"/>
              </a:ext>
            </a:extLst>
          </p:cNvPr>
          <p:cNvSpPr>
            <a:spLocks noGrp="1"/>
          </p:cNvSpPr>
          <p:nvPr>
            <p:ph sz="quarter" idx="13"/>
          </p:nvPr>
        </p:nvSpPr>
        <p:spPr>
          <a:xfrm>
            <a:off x="838200" y="2212429"/>
            <a:ext cx="10515600" cy="3964534"/>
          </a:xfrm>
        </p:spPr>
        <p:txBody>
          <a:bodyPr>
            <a:normAutofit/>
          </a:bodyPr>
          <a:lstStyle/>
          <a:p>
            <a:pPr algn="just"/>
            <a:r>
              <a:rPr lang="cs-CZ" b="1" dirty="0" err="1"/>
              <a:t>Historical</a:t>
            </a:r>
            <a:r>
              <a:rPr lang="cs-CZ" b="1" dirty="0"/>
              <a:t> development: 2 </a:t>
            </a:r>
            <a:r>
              <a:rPr lang="cs-CZ" b="1" dirty="0" err="1"/>
              <a:t>models</a:t>
            </a:r>
            <a:r>
              <a:rPr lang="cs-CZ" b="1" dirty="0"/>
              <a:t> </a:t>
            </a:r>
            <a:r>
              <a:rPr lang="cs-CZ" b="1" dirty="0" err="1"/>
              <a:t>of</a:t>
            </a:r>
            <a:r>
              <a:rPr lang="cs-CZ" b="1" dirty="0"/>
              <a:t> </a:t>
            </a:r>
            <a:r>
              <a:rPr lang="cs-CZ" b="1" dirty="0" err="1"/>
              <a:t>determination</a:t>
            </a:r>
            <a:r>
              <a:rPr lang="cs-CZ" b="1" dirty="0"/>
              <a:t> </a:t>
            </a:r>
            <a:r>
              <a:rPr lang="cs-CZ" b="1" dirty="0" err="1"/>
              <a:t>of</a:t>
            </a:r>
            <a:r>
              <a:rPr lang="cs-CZ" b="1" dirty="0"/>
              <a:t> paternity</a:t>
            </a:r>
          </a:p>
          <a:p>
            <a:pPr algn="just"/>
            <a:endParaRPr lang="cs-CZ" b="1" dirty="0"/>
          </a:p>
          <a:p>
            <a:pPr algn="just"/>
            <a:r>
              <a:rPr lang="en-US" b="1" dirty="0"/>
              <a:t>Conservative </a:t>
            </a:r>
            <a:r>
              <a:rPr lang="cs-CZ" b="1" dirty="0"/>
              <a:t>model </a:t>
            </a:r>
            <a:r>
              <a:rPr lang="en-US" b="1" dirty="0"/>
              <a:t>according to the Civil Code</a:t>
            </a:r>
            <a:r>
              <a:rPr lang="cs-CZ" b="1" dirty="0"/>
              <a:t>:</a:t>
            </a:r>
          </a:p>
          <a:p>
            <a:pPr algn="just"/>
            <a:r>
              <a:rPr lang="en-US" dirty="0"/>
              <a:t>Determination is linked to a unilateral act of will</a:t>
            </a:r>
            <a:endParaRPr lang="cs-CZ" dirty="0"/>
          </a:p>
          <a:p>
            <a:pPr algn="just"/>
            <a:r>
              <a:rPr lang="en-US" dirty="0"/>
              <a:t>Art</a:t>
            </a:r>
            <a:r>
              <a:rPr lang="cs-CZ" dirty="0"/>
              <a:t>.</a:t>
            </a:r>
            <a:r>
              <a:rPr lang="en-US" dirty="0"/>
              <a:t> 340 CC: </a:t>
            </a:r>
            <a:r>
              <a:rPr lang="en-US" i="1" dirty="0"/>
              <a:t>La recherche de la </a:t>
            </a:r>
            <a:r>
              <a:rPr lang="en-US" i="1" dirty="0" err="1"/>
              <a:t>paternité</a:t>
            </a:r>
            <a:r>
              <a:rPr lang="en-US" i="1" dirty="0"/>
              <a:t> </a:t>
            </a:r>
            <a:r>
              <a:rPr lang="en-US" i="1" dirty="0" err="1"/>
              <a:t>est</a:t>
            </a:r>
            <a:r>
              <a:rPr lang="en-US" i="1" dirty="0"/>
              <a:t> </a:t>
            </a:r>
            <a:r>
              <a:rPr lang="en-US" i="1" dirty="0" err="1"/>
              <a:t>interdite</a:t>
            </a:r>
            <a:r>
              <a:rPr lang="en-US" i="1" dirty="0"/>
              <a:t>.</a:t>
            </a:r>
            <a:r>
              <a:rPr lang="en-US" dirty="0"/>
              <a:t> </a:t>
            </a:r>
            <a:endParaRPr lang="cs-CZ" dirty="0"/>
          </a:p>
          <a:p>
            <a:pPr algn="just"/>
            <a:r>
              <a:rPr lang="en-US" dirty="0"/>
              <a:t>(The search for paternity is prohibited.)</a:t>
            </a:r>
            <a:endParaRPr lang="cs-CZ" dirty="0"/>
          </a:p>
          <a:p>
            <a:pPr algn="just"/>
            <a:endParaRPr lang="cs-CZ" b="1" dirty="0"/>
          </a:p>
          <a:p>
            <a:pPr algn="just"/>
            <a:r>
              <a:rPr lang="en-US" b="1" dirty="0"/>
              <a:t>Natural law model according to the ABGB</a:t>
            </a:r>
            <a:r>
              <a:rPr lang="cs-CZ" b="1" dirty="0"/>
              <a:t>:</a:t>
            </a:r>
          </a:p>
          <a:p>
            <a:pPr algn="just"/>
            <a:r>
              <a:rPr lang="cs-CZ" dirty="0" err="1"/>
              <a:t>Sect</a:t>
            </a:r>
            <a:r>
              <a:rPr lang="cs-CZ" dirty="0"/>
              <a:t>.</a:t>
            </a:r>
            <a:r>
              <a:rPr lang="en-US" dirty="0"/>
              <a:t> 163 ABGB: </a:t>
            </a:r>
            <a:r>
              <a:rPr lang="en-US" i="1" dirty="0"/>
              <a:t>Anyone who is proven in the manner prescribed by the rules of procedure to have had sexual intercourse with the mother of the child </a:t>
            </a:r>
            <a:r>
              <a:rPr lang="en-GB" i="1" dirty="0"/>
              <a:t>[</a:t>
            </a:r>
            <a:r>
              <a:rPr lang="cs-CZ" i="1" dirty="0"/>
              <a:t>…</a:t>
            </a:r>
            <a:r>
              <a:rPr lang="en-GB" i="1" dirty="0"/>
              <a:t>]</a:t>
            </a:r>
            <a:r>
              <a:rPr lang="cs-CZ" i="1" dirty="0"/>
              <a:t>.</a:t>
            </a:r>
          </a:p>
          <a:p>
            <a:pPr algn="just"/>
            <a:r>
              <a:rPr lang="cs-CZ" dirty="0"/>
              <a:t>= a </a:t>
            </a:r>
            <a:r>
              <a:rPr lang="en-US" dirty="0"/>
              <a:t>basis for a child </a:t>
            </a:r>
            <a:r>
              <a:rPr lang="cs-CZ" dirty="0"/>
              <a:t>„</a:t>
            </a:r>
            <a:r>
              <a:rPr lang="en-US" dirty="0"/>
              <a:t>right to know</a:t>
            </a:r>
            <a:r>
              <a:rPr lang="cs-CZ" dirty="0"/>
              <a:t>“</a:t>
            </a:r>
            <a:r>
              <a:rPr lang="en-US" dirty="0"/>
              <a:t> </a:t>
            </a:r>
            <a:r>
              <a:rPr lang="cs-CZ" dirty="0"/>
              <a:t>(</a:t>
            </a:r>
            <a:r>
              <a:rPr lang="en-US" dirty="0"/>
              <a:t>its parents</a:t>
            </a:r>
            <a:r>
              <a:rPr lang="cs-CZ" dirty="0"/>
              <a:t>)</a:t>
            </a:r>
          </a:p>
        </p:txBody>
      </p:sp>
    </p:spTree>
    <p:extLst>
      <p:ext uri="{BB962C8B-B14F-4D97-AF65-F5344CB8AC3E}">
        <p14:creationId xmlns:p14="http://schemas.microsoft.com/office/powerpoint/2010/main" val="1914165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3F51A-1840-C2EC-136A-F2300B3DE9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042AF9-FC60-21C6-4B76-F61E0A940E51}"/>
              </a:ext>
            </a:extLst>
          </p:cNvPr>
          <p:cNvSpPr>
            <a:spLocks noGrp="1"/>
          </p:cNvSpPr>
          <p:nvPr>
            <p:ph type="title"/>
          </p:nvPr>
        </p:nvSpPr>
        <p:spPr>
          <a:xfrm>
            <a:off x="838200" y="1036717"/>
            <a:ext cx="10515600" cy="992057"/>
          </a:xfrm>
        </p:spPr>
        <p:txBody>
          <a:bodyPr/>
          <a:lstStyle/>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
        <p:nvSpPr>
          <p:cNvPr id="4" name="Zástupný text 3">
            <a:extLst>
              <a:ext uri="{FF2B5EF4-FFF2-40B4-BE49-F238E27FC236}">
                <a16:creationId xmlns:a16="http://schemas.microsoft.com/office/drawing/2014/main" id="{0FE27476-414A-5FA2-B40C-A5BBEEB14CE1}"/>
              </a:ext>
            </a:extLst>
          </p:cNvPr>
          <p:cNvSpPr>
            <a:spLocks noGrp="1"/>
          </p:cNvSpPr>
          <p:nvPr>
            <p:ph sz="quarter" idx="13"/>
          </p:nvPr>
        </p:nvSpPr>
        <p:spPr>
          <a:xfrm>
            <a:off x="838200" y="2212429"/>
            <a:ext cx="10515600" cy="3964534"/>
          </a:xfrm>
        </p:spPr>
        <p:txBody>
          <a:bodyPr>
            <a:normAutofit/>
          </a:bodyPr>
          <a:lstStyle/>
          <a:p>
            <a:pPr algn="just"/>
            <a:r>
              <a:rPr lang="cs-CZ" b="1" dirty="0" err="1"/>
              <a:t>ECtHR</a:t>
            </a:r>
            <a:r>
              <a:rPr lang="cs-CZ" b="1" dirty="0"/>
              <a:t> Case </a:t>
            </a:r>
            <a:r>
              <a:rPr lang="cs-CZ" b="1" dirty="0" err="1"/>
              <a:t>Law</a:t>
            </a:r>
            <a:r>
              <a:rPr lang="cs-CZ" b="1" dirty="0"/>
              <a:t>:</a:t>
            </a:r>
          </a:p>
          <a:p>
            <a:pPr algn="just"/>
            <a:endParaRPr lang="cs-CZ" b="1" dirty="0"/>
          </a:p>
          <a:p>
            <a:pPr algn="just"/>
            <a:r>
              <a:rPr lang="cs-CZ" b="1" dirty="0" err="1"/>
              <a:t>ECtHR</a:t>
            </a:r>
            <a:r>
              <a:rPr lang="cs-CZ" b="1" dirty="0"/>
              <a:t> </a:t>
            </a:r>
            <a:r>
              <a:rPr lang="en-US" b="1" dirty="0"/>
              <a:t>found no violation of Article 8 in cases where </a:t>
            </a:r>
            <a:endParaRPr lang="cs-CZ" b="1" dirty="0"/>
          </a:p>
          <a:p>
            <a:pPr algn="just"/>
            <a:endParaRPr lang="cs-CZ" b="1" dirty="0"/>
          </a:p>
          <a:p>
            <a:pPr algn="just"/>
            <a:r>
              <a:rPr lang="en-US" b="1" dirty="0"/>
              <a:t>the father designated by law knew from the child's birth that he was not the biological father (or had doubts about his paternity) </a:t>
            </a:r>
            <a:endParaRPr lang="cs-CZ" b="1" dirty="0"/>
          </a:p>
          <a:p>
            <a:pPr algn="just"/>
            <a:endParaRPr lang="cs-CZ" dirty="0"/>
          </a:p>
          <a:p>
            <a:pPr algn="just"/>
            <a:r>
              <a:rPr lang="en-US" dirty="0"/>
              <a:t>Yildrim v. Austria</a:t>
            </a:r>
            <a:r>
              <a:rPr lang="cs-CZ" dirty="0"/>
              <a:t>, </a:t>
            </a:r>
            <a:r>
              <a:rPr lang="cs-CZ" dirty="0" err="1"/>
              <a:t>Application</a:t>
            </a:r>
            <a:r>
              <a:rPr lang="cs-CZ" dirty="0"/>
              <a:t> no. 34308/96</a:t>
            </a:r>
          </a:p>
          <a:p>
            <a:pPr algn="just"/>
            <a:r>
              <a:rPr lang="en-US" dirty="0"/>
              <a:t>Rasmussen v. Denmark</a:t>
            </a:r>
            <a:r>
              <a:rPr lang="cs-CZ" dirty="0"/>
              <a:t>, </a:t>
            </a:r>
            <a:r>
              <a:rPr lang="cs-CZ" dirty="0" err="1"/>
              <a:t>Application</a:t>
            </a:r>
            <a:r>
              <a:rPr lang="cs-CZ" dirty="0"/>
              <a:t> no. 8777/79</a:t>
            </a:r>
          </a:p>
          <a:p>
            <a:pPr algn="just"/>
            <a:r>
              <a:rPr lang="en-US" dirty="0" err="1"/>
              <a:t>Kňákal</a:t>
            </a:r>
            <a:r>
              <a:rPr lang="en-US" dirty="0"/>
              <a:t> v. the Czech Republic</a:t>
            </a:r>
            <a:r>
              <a:rPr lang="cs-CZ" dirty="0"/>
              <a:t>, </a:t>
            </a:r>
            <a:r>
              <a:rPr lang="cs-CZ" dirty="0" err="1"/>
              <a:t>Application</a:t>
            </a:r>
            <a:r>
              <a:rPr lang="cs-CZ" dirty="0"/>
              <a:t> no. 39277/06</a:t>
            </a:r>
          </a:p>
        </p:txBody>
      </p:sp>
    </p:spTree>
    <p:extLst>
      <p:ext uri="{BB962C8B-B14F-4D97-AF65-F5344CB8AC3E}">
        <p14:creationId xmlns:p14="http://schemas.microsoft.com/office/powerpoint/2010/main" val="4072848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6CCF6-D542-4A00-DB67-BD2B2A3A79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44CA88-534A-62C7-56B2-7A52165B5A5F}"/>
              </a:ext>
            </a:extLst>
          </p:cNvPr>
          <p:cNvSpPr>
            <a:spLocks noGrp="1"/>
          </p:cNvSpPr>
          <p:nvPr>
            <p:ph type="title"/>
          </p:nvPr>
        </p:nvSpPr>
        <p:spPr>
          <a:xfrm>
            <a:off x="838200" y="1036717"/>
            <a:ext cx="10515600" cy="992057"/>
          </a:xfrm>
        </p:spPr>
        <p:txBody>
          <a:bodyPr/>
          <a:lstStyle/>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
        <p:nvSpPr>
          <p:cNvPr id="4" name="Zástupný text 3">
            <a:extLst>
              <a:ext uri="{FF2B5EF4-FFF2-40B4-BE49-F238E27FC236}">
                <a16:creationId xmlns:a16="http://schemas.microsoft.com/office/drawing/2014/main" id="{D58C7F46-5D2D-ACE0-A81C-046D77E18BEF}"/>
              </a:ext>
            </a:extLst>
          </p:cNvPr>
          <p:cNvSpPr>
            <a:spLocks noGrp="1"/>
          </p:cNvSpPr>
          <p:nvPr>
            <p:ph sz="quarter" idx="13"/>
          </p:nvPr>
        </p:nvSpPr>
        <p:spPr>
          <a:xfrm>
            <a:off x="838200" y="2212429"/>
            <a:ext cx="10515600" cy="3964534"/>
          </a:xfrm>
        </p:spPr>
        <p:txBody>
          <a:bodyPr>
            <a:normAutofit/>
          </a:bodyPr>
          <a:lstStyle/>
          <a:p>
            <a:pPr algn="just"/>
            <a:r>
              <a:rPr lang="cs-CZ" b="1" dirty="0" err="1"/>
              <a:t>ECtHR</a:t>
            </a:r>
            <a:r>
              <a:rPr lang="cs-CZ" b="1" dirty="0"/>
              <a:t> Case </a:t>
            </a:r>
            <a:r>
              <a:rPr lang="cs-CZ" b="1" dirty="0" err="1"/>
              <a:t>Law</a:t>
            </a:r>
            <a:r>
              <a:rPr lang="cs-CZ" b="1" dirty="0"/>
              <a:t>:</a:t>
            </a:r>
          </a:p>
          <a:p>
            <a:pPr algn="just"/>
            <a:endParaRPr lang="cs-CZ" b="1" dirty="0"/>
          </a:p>
          <a:p>
            <a:pPr algn="just"/>
            <a:r>
              <a:rPr lang="cs-CZ" b="1" dirty="0" err="1"/>
              <a:t>ECtHR</a:t>
            </a:r>
            <a:r>
              <a:rPr lang="cs-CZ" b="1" dirty="0"/>
              <a:t> </a:t>
            </a:r>
            <a:r>
              <a:rPr lang="en-US" b="1" dirty="0"/>
              <a:t>found a violation of Article 8 in cases where </a:t>
            </a:r>
            <a:endParaRPr lang="cs-CZ" b="1" dirty="0"/>
          </a:p>
          <a:p>
            <a:pPr algn="just"/>
            <a:endParaRPr lang="cs-CZ" b="1" dirty="0"/>
          </a:p>
          <a:p>
            <a:pPr algn="just"/>
            <a:r>
              <a:rPr lang="en-US" b="1" dirty="0"/>
              <a:t>the father only learned of the facts indicating that he was not the father after the expiry of the period for contesting paternity and did not have an effective remedy available to him</a:t>
            </a:r>
            <a:endParaRPr lang="cs-CZ" b="1" dirty="0"/>
          </a:p>
          <a:p>
            <a:pPr algn="just"/>
            <a:endParaRPr lang="cs-CZ" b="1" dirty="0"/>
          </a:p>
          <a:p>
            <a:pPr algn="just"/>
            <a:r>
              <a:rPr lang="en-US" dirty="0" err="1"/>
              <a:t>Shofman</a:t>
            </a:r>
            <a:r>
              <a:rPr lang="en-US" dirty="0"/>
              <a:t> v. Russia</a:t>
            </a:r>
            <a:r>
              <a:rPr lang="cs-CZ" dirty="0"/>
              <a:t>, </a:t>
            </a:r>
            <a:r>
              <a:rPr lang="cs-CZ" dirty="0" err="1"/>
              <a:t>Application</a:t>
            </a:r>
            <a:r>
              <a:rPr lang="cs-CZ" dirty="0"/>
              <a:t> no. 74826/01</a:t>
            </a:r>
          </a:p>
          <a:p>
            <a:pPr algn="just"/>
            <a:r>
              <a:rPr lang="en-US" dirty="0"/>
              <a:t>Mizzi v. </a:t>
            </a:r>
            <a:r>
              <a:rPr lang="cs-CZ" dirty="0"/>
              <a:t>Malta, </a:t>
            </a:r>
            <a:r>
              <a:rPr lang="cs-CZ" dirty="0" err="1"/>
              <a:t>Application</a:t>
            </a:r>
            <a:r>
              <a:rPr lang="cs-CZ" dirty="0"/>
              <a:t> no. 26111/02</a:t>
            </a:r>
          </a:p>
          <a:p>
            <a:pPr algn="just"/>
            <a:r>
              <a:rPr lang="en-US" dirty="0" err="1"/>
              <a:t>Paulík</a:t>
            </a:r>
            <a:r>
              <a:rPr lang="en-US" dirty="0"/>
              <a:t> v. Slovakia</a:t>
            </a:r>
            <a:r>
              <a:rPr lang="cs-CZ" dirty="0"/>
              <a:t>, </a:t>
            </a:r>
            <a:r>
              <a:rPr lang="cs-CZ" dirty="0" err="1"/>
              <a:t>Application</a:t>
            </a:r>
            <a:r>
              <a:rPr lang="cs-CZ" dirty="0"/>
              <a:t> no. 10699/05</a:t>
            </a:r>
          </a:p>
        </p:txBody>
      </p:sp>
    </p:spTree>
    <p:extLst>
      <p:ext uri="{BB962C8B-B14F-4D97-AF65-F5344CB8AC3E}">
        <p14:creationId xmlns:p14="http://schemas.microsoft.com/office/powerpoint/2010/main" val="557115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AD238-A13A-29F8-E66B-541BC5DBDCB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642A7C-0D65-337E-4FDB-11919833AED1}"/>
              </a:ext>
            </a:extLst>
          </p:cNvPr>
          <p:cNvSpPr>
            <a:spLocks noGrp="1"/>
          </p:cNvSpPr>
          <p:nvPr>
            <p:ph type="title"/>
          </p:nvPr>
        </p:nvSpPr>
        <p:spPr>
          <a:xfrm>
            <a:off x="838200" y="1036717"/>
            <a:ext cx="10515600" cy="992057"/>
          </a:xfrm>
        </p:spPr>
        <p:txBody>
          <a:bodyPr/>
          <a:lstStyle/>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
        <p:nvSpPr>
          <p:cNvPr id="4" name="Zástupný text 3">
            <a:extLst>
              <a:ext uri="{FF2B5EF4-FFF2-40B4-BE49-F238E27FC236}">
                <a16:creationId xmlns:a16="http://schemas.microsoft.com/office/drawing/2014/main" id="{BF550C19-7642-4057-76F2-7D18FC67D753}"/>
              </a:ext>
            </a:extLst>
          </p:cNvPr>
          <p:cNvSpPr>
            <a:spLocks noGrp="1"/>
          </p:cNvSpPr>
          <p:nvPr>
            <p:ph sz="quarter" idx="13"/>
          </p:nvPr>
        </p:nvSpPr>
        <p:spPr>
          <a:xfrm>
            <a:off x="838200" y="2212429"/>
            <a:ext cx="10515600" cy="3964534"/>
          </a:xfrm>
        </p:spPr>
        <p:txBody>
          <a:bodyPr>
            <a:normAutofit/>
          </a:bodyPr>
          <a:lstStyle/>
          <a:p>
            <a:pPr algn="just"/>
            <a:r>
              <a:rPr lang="cs-CZ" b="1" dirty="0" err="1"/>
              <a:t>The</a:t>
            </a:r>
            <a:r>
              <a:rPr lang="cs-CZ" b="1" dirty="0"/>
              <a:t> Czech Civil </a:t>
            </a:r>
            <a:r>
              <a:rPr lang="cs-CZ" b="1" dirty="0" err="1"/>
              <a:t>Code</a:t>
            </a:r>
            <a:r>
              <a:rPr lang="cs-CZ" b="1" dirty="0"/>
              <a:t>:</a:t>
            </a:r>
          </a:p>
          <a:p>
            <a:pPr algn="just"/>
            <a:endParaRPr lang="cs-CZ" b="1" dirty="0"/>
          </a:p>
          <a:p>
            <a:pPr algn="just"/>
            <a:r>
              <a:rPr lang="cs-CZ" b="1" dirty="0"/>
              <a:t>Paternity </a:t>
            </a:r>
            <a:r>
              <a:rPr lang="cs-CZ" b="1" dirty="0" err="1"/>
              <a:t>assumptions</a:t>
            </a:r>
            <a:r>
              <a:rPr lang="cs-CZ" b="1" dirty="0"/>
              <a:t>:</a:t>
            </a:r>
          </a:p>
          <a:p>
            <a:pPr algn="just"/>
            <a:endParaRPr lang="cs-CZ" dirty="0"/>
          </a:p>
          <a:p>
            <a:pPr algn="just"/>
            <a:r>
              <a:rPr lang="cs-CZ" dirty="0"/>
              <a:t>T</a:t>
            </a:r>
            <a:r>
              <a:rPr lang="en-US" dirty="0"/>
              <a:t>hey form a comprehensive system</a:t>
            </a:r>
            <a:endParaRPr lang="cs-CZ" dirty="0"/>
          </a:p>
          <a:p>
            <a:pPr algn="just"/>
            <a:endParaRPr lang="cs-CZ" dirty="0"/>
          </a:p>
          <a:p>
            <a:pPr algn="just"/>
            <a:r>
              <a:rPr lang="en-US" dirty="0"/>
              <a:t>They behave similarly to inheritance classes (in</a:t>
            </a:r>
            <a:r>
              <a:rPr lang="cs-CZ" dirty="0" err="1"/>
              <a:t>testate</a:t>
            </a:r>
            <a:r>
              <a:rPr lang="cs-CZ" dirty="0"/>
              <a:t> </a:t>
            </a:r>
            <a:r>
              <a:rPr lang="cs-CZ" dirty="0" err="1"/>
              <a:t>succession</a:t>
            </a:r>
            <a:r>
              <a:rPr lang="en-US" dirty="0"/>
              <a:t>)</a:t>
            </a:r>
            <a:endParaRPr lang="cs-CZ" dirty="0"/>
          </a:p>
          <a:p>
            <a:pPr algn="just"/>
            <a:r>
              <a:rPr lang="cs-CZ" dirty="0"/>
              <a:t>= a</a:t>
            </a:r>
            <a:r>
              <a:rPr lang="en-US" dirty="0" err="1"/>
              <a:t>lways</a:t>
            </a:r>
            <a:r>
              <a:rPr lang="en-US" dirty="0"/>
              <a:t> start with the first </a:t>
            </a:r>
            <a:r>
              <a:rPr lang="cs-CZ" dirty="0" err="1"/>
              <a:t>ass</a:t>
            </a:r>
            <a:r>
              <a:rPr lang="en-US" dirty="0" err="1"/>
              <a:t>umption</a:t>
            </a:r>
            <a:r>
              <a:rPr lang="en-US" dirty="0"/>
              <a:t> and examine whether it applies to the case in question. If not, move on to the next one, and if not, move on to the next one, and so on.</a:t>
            </a:r>
            <a:endParaRPr lang="cs-CZ" dirty="0"/>
          </a:p>
        </p:txBody>
      </p:sp>
    </p:spTree>
    <p:extLst>
      <p:ext uri="{BB962C8B-B14F-4D97-AF65-F5344CB8AC3E}">
        <p14:creationId xmlns:p14="http://schemas.microsoft.com/office/powerpoint/2010/main" val="1719494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60788-9E01-A55A-349C-81196C0D39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306CC3-B1C1-6D46-6F9A-C175362F5768}"/>
              </a:ext>
            </a:extLst>
          </p:cNvPr>
          <p:cNvSpPr>
            <a:spLocks noGrp="1"/>
          </p:cNvSpPr>
          <p:nvPr>
            <p:ph type="title"/>
          </p:nvPr>
        </p:nvSpPr>
        <p:spPr>
          <a:xfrm>
            <a:off x="838200" y="1036717"/>
            <a:ext cx="10515600" cy="992057"/>
          </a:xfrm>
        </p:spPr>
        <p:txBody>
          <a:bodyPr/>
          <a:lstStyle/>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
        <p:nvSpPr>
          <p:cNvPr id="4" name="Zástupný text 3">
            <a:extLst>
              <a:ext uri="{FF2B5EF4-FFF2-40B4-BE49-F238E27FC236}">
                <a16:creationId xmlns:a16="http://schemas.microsoft.com/office/drawing/2014/main" id="{66D9EF39-B3A8-204A-CE2C-E455F0995436}"/>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The</a:t>
            </a:r>
            <a:r>
              <a:rPr lang="cs-CZ" b="1" dirty="0"/>
              <a:t> Czech Civil </a:t>
            </a:r>
            <a:r>
              <a:rPr lang="cs-CZ" b="1" dirty="0" err="1"/>
              <a:t>Code</a:t>
            </a:r>
            <a:r>
              <a:rPr lang="cs-CZ" b="1" dirty="0"/>
              <a:t> – Paternity </a:t>
            </a:r>
            <a:r>
              <a:rPr lang="cs-CZ" b="1" dirty="0" err="1"/>
              <a:t>assumptions</a:t>
            </a:r>
            <a:r>
              <a:rPr lang="cs-CZ" b="1" dirty="0"/>
              <a:t>:</a:t>
            </a:r>
          </a:p>
          <a:p>
            <a:pPr algn="just"/>
            <a:endParaRPr lang="cs-CZ" b="1" dirty="0"/>
          </a:p>
          <a:p>
            <a:pPr algn="just"/>
            <a:r>
              <a:rPr lang="cs-CZ" b="1" dirty="0"/>
              <a:t>1) Paternity </a:t>
            </a:r>
            <a:r>
              <a:rPr lang="cs-CZ" b="1" dirty="0" err="1"/>
              <a:t>of</a:t>
            </a:r>
            <a:r>
              <a:rPr lang="cs-CZ" b="1" dirty="0"/>
              <a:t> </a:t>
            </a:r>
            <a:r>
              <a:rPr lang="cs-CZ" b="1" dirty="0" err="1"/>
              <a:t>the</a:t>
            </a:r>
            <a:r>
              <a:rPr lang="cs-CZ" b="1" dirty="0"/>
              <a:t> </a:t>
            </a:r>
            <a:r>
              <a:rPr lang="cs-CZ" b="1" dirty="0" err="1"/>
              <a:t>mother‘s</a:t>
            </a:r>
            <a:r>
              <a:rPr lang="cs-CZ" b="1" dirty="0"/>
              <a:t> </a:t>
            </a:r>
            <a:r>
              <a:rPr lang="cs-CZ" b="1" dirty="0" err="1"/>
              <a:t>spouse</a:t>
            </a:r>
            <a:endParaRPr lang="cs-CZ" b="1" dirty="0"/>
          </a:p>
          <a:p>
            <a:pPr algn="just"/>
            <a:r>
              <a:rPr lang="en-US" dirty="0"/>
              <a:t>a child is born in a period between the date of entering into marriage and the three hundredth day after the marriage terminated or was declared invalid</a:t>
            </a:r>
            <a:endParaRPr lang="cs-CZ" dirty="0"/>
          </a:p>
          <a:p>
            <a:pPr algn="just"/>
            <a:endParaRPr lang="cs-CZ" b="1" dirty="0"/>
          </a:p>
          <a:p>
            <a:pPr algn="just"/>
            <a:r>
              <a:rPr lang="cs-CZ" b="1" dirty="0"/>
              <a:t>2) </a:t>
            </a:r>
            <a:r>
              <a:rPr lang="cs-CZ" b="1" dirty="0" err="1"/>
              <a:t>Artificial</a:t>
            </a:r>
            <a:r>
              <a:rPr lang="cs-CZ" b="1" dirty="0"/>
              <a:t> </a:t>
            </a:r>
            <a:r>
              <a:rPr lang="cs-CZ" b="1" dirty="0" err="1"/>
              <a:t>Insemination</a:t>
            </a:r>
            <a:endParaRPr lang="cs-CZ" b="1" dirty="0"/>
          </a:p>
          <a:p>
            <a:pPr algn="just"/>
            <a:r>
              <a:rPr lang="en-US" dirty="0"/>
              <a:t>the man who gave consent to the artificial insemination is presumed to be the child’s father</a:t>
            </a:r>
            <a:endParaRPr lang="cs-CZ" dirty="0"/>
          </a:p>
          <a:p>
            <a:pPr algn="just"/>
            <a:endParaRPr lang="cs-CZ" b="1" dirty="0"/>
          </a:p>
          <a:p>
            <a:pPr algn="just"/>
            <a:r>
              <a:rPr lang="cs-CZ" b="1" dirty="0"/>
              <a:t>3) </a:t>
            </a:r>
            <a:r>
              <a:rPr lang="cs-CZ" b="1" dirty="0" err="1"/>
              <a:t>Affirmative</a:t>
            </a:r>
            <a:r>
              <a:rPr lang="cs-CZ" b="1" dirty="0"/>
              <a:t> </a:t>
            </a:r>
            <a:r>
              <a:rPr lang="cs-CZ" b="1" dirty="0" err="1"/>
              <a:t>statement</a:t>
            </a:r>
            <a:endParaRPr lang="cs-CZ" b="1" dirty="0"/>
          </a:p>
          <a:p>
            <a:pPr algn="just"/>
            <a:r>
              <a:rPr lang="en-US" dirty="0"/>
              <a:t>the man whose paternity has been determined by an affirmative statement of both the mother and the man is presumed to be the father</a:t>
            </a:r>
            <a:endParaRPr lang="cs-CZ" b="1" dirty="0"/>
          </a:p>
        </p:txBody>
      </p:sp>
    </p:spTree>
    <p:extLst>
      <p:ext uri="{BB962C8B-B14F-4D97-AF65-F5344CB8AC3E}">
        <p14:creationId xmlns:p14="http://schemas.microsoft.com/office/powerpoint/2010/main" val="130201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46A0-6870-B9ED-78B9-0936A5808AA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7CE6170-E604-82C9-EC61-37CC074BEE46}"/>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E40FB547-7D05-2476-FD0C-363AA3DFF397}"/>
              </a:ext>
            </a:extLst>
          </p:cNvPr>
          <p:cNvSpPr>
            <a:spLocks noGrp="1"/>
          </p:cNvSpPr>
          <p:nvPr>
            <p:ph sz="quarter" idx="13"/>
          </p:nvPr>
        </p:nvSpPr>
        <p:spPr>
          <a:xfrm>
            <a:off x="838200" y="2212429"/>
            <a:ext cx="10515600" cy="3964534"/>
          </a:xfrm>
        </p:spPr>
        <p:txBody>
          <a:bodyPr>
            <a:normAutofit/>
          </a:bodyPr>
          <a:lstStyle/>
          <a:p>
            <a:pPr algn="just"/>
            <a:r>
              <a:rPr lang="cs-CZ" b="1" dirty="0" err="1"/>
              <a:t>Parenthood</a:t>
            </a:r>
            <a:r>
              <a:rPr lang="cs-CZ" b="1" dirty="0"/>
              <a:t> </a:t>
            </a:r>
            <a:r>
              <a:rPr lang="cs-CZ" dirty="0"/>
              <a:t>= </a:t>
            </a:r>
            <a:r>
              <a:rPr lang="en-US" dirty="0"/>
              <a:t>the state of being a parent </a:t>
            </a:r>
            <a:endParaRPr lang="cs-CZ" dirty="0"/>
          </a:p>
          <a:p>
            <a:pPr algn="just"/>
            <a:endParaRPr lang="cs-CZ" dirty="0"/>
          </a:p>
          <a:p>
            <a:pPr algn="just"/>
            <a:r>
              <a:rPr lang="cs-CZ" dirty="0" err="1"/>
              <a:t>legal</a:t>
            </a:r>
            <a:r>
              <a:rPr lang="en-US" dirty="0"/>
              <a:t> status of a person characterized by being in a parental relationship with a specific child</a:t>
            </a:r>
            <a:endParaRPr lang="cs-CZ" dirty="0"/>
          </a:p>
          <a:p>
            <a:pPr algn="just"/>
            <a:endParaRPr lang="cs-CZ" dirty="0"/>
          </a:p>
          <a:p>
            <a:pPr algn="just"/>
            <a:r>
              <a:rPr lang="en-US" b="1" dirty="0"/>
              <a:t>Motherhood</a:t>
            </a:r>
            <a:r>
              <a:rPr lang="en-US" dirty="0"/>
              <a:t> = relationship between a child and their mother, or the status of a woman as a parent</a:t>
            </a:r>
          </a:p>
          <a:p>
            <a:pPr algn="just"/>
            <a:endParaRPr lang="cs-CZ" b="1" dirty="0"/>
          </a:p>
          <a:p>
            <a:pPr algn="just"/>
            <a:r>
              <a:rPr lang="en-US" b="1" dirty="0"/>
              <a:t>Fatherhood</a:t>
            </a:r>
            <a:r>
              <a:rPr lang="en-US" dirty="0"/>
              <a:t> = relationship between a child and their father, or the status of a man as a parent</a:t>
            </a:r>
          </a:p>
          <a:p>
            <a:pPr algn="just"/>
            <a:endParaRPr lang="cs-CZ" dirty="0"/>
          </a:p>
          <a:p>
            <a:pPr algn="just"/>
            <a:r>
              <a:rPr lang="cs-CZ" dirty="0"/>
              <a:t>(</a:t>
            </a:r>
            <a:r>
              <a:rPr lang="cs-CZ" dirty="0" err="1"/>
              <a:t>Today</a:t>
            </a:r>
            <a:r>
              <a:rPr lang="cs-CZ" dirty="0"/>
              <a:t> not </a:t>
            </a:r>
            <a:r>
              <a:rPr lang="cs-CZ" dirty="0" err="1"/>
              <a:t>necessarily</a:t>
            </a:r>
            <a:r>
              <a:rPr lang="cs-CZ" dirty="0"/>
              <a:t> </a:t>
            </a:r>
            <a:r>
              <a:rPr lang="cs-CZ" dirty="0" err="1"/>
              <a:t>linked</a:t>
            </a:r>
            <a:r>
              <a:rPr lang="cs-CZ" dirty="0"/>
              <a:t> </a:t>
            </a:r>
            <a:r>
              <a:rPr lang="cs-CZ" dirty="0" err="1"/>
              <a:t>with</a:t>
            </a:r>
            <a:r>
              <a:rPr lang="cs-CZ" dirty="0"/>
              <a:t> sex: </a:t>
            </a:r>
            <a:r>
              <a:rPr lang="cs-CZ" dirty="0" err="1"/>
              <a:t>Parent</a:t>
            </a:r>
            <a:r>
              <a:rPr lang="cs-CZ" dirty="0"/>
              <a:t> 1, </a:t>
            </a:r>
            <a:r>
              <a:rPr lang="cs-CZ" dirty="0" err="1"/>
              <a:t>Parent</a:t>
            </a:r>
            <a:r>
              <a:rPr lang="cs-CZ" dirty="0"/>
              <a:t> 2)</a:t>
            </a:r>
            <a:endParaRPr lang="en-US" dirty="0"/>
          </a:p>
          <a:p>
            <a:pPr algn="just"/>
            <a:endParaRPr lang="cs-CZ" dirty="0"/>
          </a:p>
        </p:txBody>
      </p:sp>
    </p:spTree>
    <p:extLst>
      <p:ext uri="{BB962C8B-B14F-4D97-AF65-F5344CB8AC3E}">
        <p14:creationId xmlns:p14="http://schemas.microsoft.com/office/powerpoint/2010/main" val="3424667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8F0DE-65F4-430D-6C5D-DBD80C224B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FA3B4B-008A-056A-22C1-8EEC3C6D0680}"/>
              </a:ext>
            </a:extLst>
          </p:cNvPr>
          <p:cNvSpPr>
            <a:spLocks noGrp="1"/>
          </p:cNvSpPr>
          <p:nvPr>
            <p:ph type="title"/>
          </p:nvPr>
        </p:nvSpPr>
        <p:spPr>
          <a:xfrm>
            <a:off x="838200" y="1036717"/>
            <a:ext cx="10515600" cy="992057"/>
          </a:xfrm>
        </p:spPr>
        <p:txBody>
          <a:bodyPr/>
          <a:lstStyle/>
          <a:p>
            <a:r>
              <a:rPr lang="cs-CZ" dirty="0"/>
              <a:t>Pater </a:t>
            </a:r>
            <a:r>
              <a:rPr lang="cs-CZ" dirty="0" err="1"/>
              <a:t>semper</a:t>
            </a:r>
            <a:r>
              <a:rPr lang="cs-CZ" dirty="0"/>
              <a:t> </a:t>
            </a:r>
            <a:r>
              <a:rPr lang="cs-CZ" dirty="0" err="1"/>
              <a:t>incertus</a:t>
            </a:r>
            <a:r>
              <a:rPr lang="cs-CZ" dirty="0"/>
              <a:t>… </a:t>
            </a:r>
            <a:r>
              <a:rPr lang="cs-CZ" dirty="0" err="1"/>
              <a:t>or</a:t>
            </a:r>
            <a:r>
              <a:rPr lang="cs-CZ" dirty="0"/>
              <a:t> not?</a:t>
            </a:r>
          </a:p>
        </p:txBody>
      </p:sp>
      <p:sp>
        <p:nvSpPr>
          <p:cNvPr id="4" name="Zástupný text 3">
            <a:extLst>
              <a:ext uri="{FF2B5EF4-FFF2-40B4-BE49-F238E27FC236}">
                <a16:creationId xmlns:a16="http://schemas.microsoft.com/office/drawing/2014/main" id="{97764438-4411-D792-35E4-DEB86CBC44B8}"/>
              </a:ext>
            </a:extLst>
          </p:cNvPr>
          <p:cNvSpPr>
            <a:spLocks noGrp="1"/>
          </p:cNvSpPr>
          <p:nvPr>
            <p:ph sz="quarter" idx="13"/>
          </p:nvPr>
        </p:nvSpPr>
        <p:spPr>
          <a:xfrm>
            <a:off x="838200" y="2212429"/>
            <a:ext cx="10515600" cy="3964534"/>
          </a:xfrm>
        </p:spPr>
        <p:txBody>
          <a:bodyPr>
            <a:normAutofit/>
          </a:bodyPr>
          <a:lstStyle/>
          <a:p>
            <a:pPr algn="just"/>
            <a:r>
              <a:rPr lang="cs-CZ" b="1" dirty="0" err="1"/>
              <a:t>The</a:t>
            </a:r>
            <a:r>
              <a:rPr lang="cs-CZ" b="1" dirty="0"/>
              <a:t> Czech Civil </a:t>
            </a:r>
            <a:r>
              <a:rPr lang="cs-CZ" b="1" dirty="0" err="1"/>
              <a:t>Code</a:t>
            </a:r>
            <a:r>
              <a:rPr lang="cs-CZ" b="1" dirty="0"/>
              <a:t> – Paternity </a:t>
            </a:r>
            <a:r>
              <a:rPr lang="cs-CZ" b="1" dirty="0" err="1"/>
              <a:t>assumptions</a:t>
            </a:r>
            <a:r>
              <a:rPr lang="cs-CZ" b="1" dirty="0"/>
              <a:t>:</a:t>
            </a:r>
          </a:p>
          <a:p>
            <a:pPr algn="just"/>
            <a:endParaRPr lang="cs-CZ" b="1" dirty="0"/>
          </a:p>
          <a:p>
            <a:pPr algn="just"/>
            <a:r>
              <a:rPr lang="cs-CZ" b="1" dirty="0"/>
              <a:t>4) Paternity </a:t>
            </a:r>
            <a:r>
              <a:rPr lang="cs-CZ" b="1" dirty="0" err="1"/>
              <a:t>proceedings</a:t>
            </a:r>
            <a:r>
              <a:rPr lang="cs-CZ" b="1" dirty="0"/>
              <a:t> </a:t>
            </a:r>
            <a:r>
              <a:rPr lang="cs-CZ" b="1" dirty="0" err="1"/>
              <a:t>before</a:t>
            </a:r>
            <a:r>
              <a:rPr lang="cs-CZ" b="1" dirty="0"/>
              <a:t> a </a:t>
            </a:r>
            <a:r>
              <a:rPr lang="cs-CZ" b="1" dirty="0" err="1"/>
              <a:t>court</a:t>
            </a:r>
            <a:endParaRPr lang="cs-CZ" b="1" dirty="0"/>
          </a:p>
          <a:p>
            <a:pPr algn="just"/>
            <a:r>
              <a:rPr lang="en-US" dirty="0"/>
              <a:t>If paternity is not determined </a:t>
            </a:r>
            <a:r>
              <a:rPr lang="cs-CZ" dirty="0"/>
              <a:t>in </a:t>
            </a:r>
            <a:r>
              <a:rPr lang="cs-CZ" dirty="0" err="1"/>
              <a:t>some</a:t>
            </a:r>
            <a:r>
              <a:rPr lang="cs-CZ" dirty="0"/>
              <a:t> </a:t>
            </a:r>
            <a:r>
              <a:rPr lang="cs-CZ" dirty="0" err="1"/>
              <a:t>way</a:t>
            </a:r>
            <a:r>
              <a:rPr lang="cs-CZ" dirty="0"/>
              <a:t> </a:t>
            </a:r>
            <a:r>
              <a:rPr lang="cs-CZ" dirty="0" err="1"/>
              <a:t>above</a:t>
            </a:r>
            <a:r>
              <a:rPr lang="cs-CZ" dirty="0"/>
              <a:t> (1-3)</a:t>
            </a:r>
            <a:r>
              <a:rPr lang="en-US" dirty="0"/>
              <a:t>, the </a:t>
            </a:r>
            <a:r>
              <a:rPr lang="en-US" b="1" dirty="0"/>
              <a:t>mother, child as well as the man who claims to be the father may apply o a court to determine paternity</a:t>
            </a:r>
            <a:r>
              <a:rPr lang="en-US" dirty="0"/>
              <a:t>.</a:t>
            </a:r>
            <a:endParaRPr lang="cs-CZ" dirty="0"/>
          </a:p>
          <a:p>
            <a:pPr algn="just"/>
            <a:endParaRPr lang="cs-CZ" b="1" dirty="0"/>
          </a:p>
          <a:p>
            <a:pPr algn="just"/>
            <a:r>
              <a:rPr lang="en-US" dirty="0"/>
              <a:t>The man who had sexual intercourse with the child’s mother at a time from which at least hundred and sixty days and no more than three hundred days have elapsed until the child’s birth is presumed to be the father, unless his paternity is excluded due to serious circumstances. </a:t>
            </a:r>
            <a:endParaRPr lang="cs-CZ" dirty="0"/>
          </a:p>
          <a:p>
            <a:pPr algn="just"/>
            <a:r>
              <a:rPr lang="cs-CZ" dirty="0"/>
              <a:t>(DNA </a:t>
            </a:r>
            <a:r>
              <a:rPr lang="cs-CZ" dirty="0" err="1"/>
              <a:t>Fingerprint</a:t>
            </a:r>
            <a:r>
              <a:rPr lang="cs-CZ" dirty="0"/>
              <a:t> </a:t>
            </a:r>
            <a:r>
              <a:rPr lang="cs-CZ" dirty="0" err="1"/>
              <a:t>can</a:t>
            </a:r>
            <a:r>
              <a:rPr lang="cs-CZ" dirty="0"/>
              <a:t> </a:t>
            </a:r>
            <a:r>
              <a:rPr lang="cs-CZ" dirty="0" err="1"/>
              <a:t>be</a:t>
            </a:r>
            <a:r>
              <a:rPr lang="cs-CZ" dirty="0"/>
              <a:t> </a:t>
            </a:r>
            <a:r>
              <a:rPr lang="cs-CZ" dirty="0" err="1"/>
              <a:t>applied</a:t>
            </a:r>
            <a:r>
              <a:rPr lang="cs-CZ" dirty="0"/>
              <a:t> as </a:t>
            </a:r>
            <a:r>
              <a:rPr lang="cs-CZ" dirty="0" err="1"/>
              <a:t>an</a:t>
            </a:r>
            <a:r>
              <a:rPr lang="cs-CZ" dirty="0"/>
              <a:t> evidence – </a:t>
            </a:r>
            <a:r>
              <a:rPr lang="cs-CZ" dirty="0" err="1"/>
              <a:t>it</a:t>
            </a:r>
            <a:r>
              <a:rPr lang="cs-CZ" dirty="0"/>
              <a:t> </a:t>
            </a:r>
            <a:r>
              <a:rPr lang="cs-CZ" dirty="0" err="1"/>
              <a:t>implies</a:t>
            </a:r>
            <a:r>
              <a:rPr lang="cs-CZ" dirty="0"/>
              <a:t> </a:t>
            </a:r>
            <a:r>
              <a:rPr lang="cs-CZ" dirty="0" err="1"/>
              <a:t>sexual</a:t>
            </a:r>
            <a:r>
              <a:rPr lang="cs-CZ" dirty="0"/>
              <a:t> </a:t>
            </a:r>
            <a:r>
              <a:rPr lang="cs-CZ" dirty="0" err="1"/>
              <a:t>intercourse</a:t>
            </a:r>
            <a:r>
              <a:rPr lang="cs-CZ" dirty="0"/>
              <a:t>)</a:t>
            </a:r>
            <a:endParaRPr lang="cs-CZ" b="1" dirty="0"/>
          </a:p>
        </p:txBody>
      </p:sp>
    </p:spTree>
    <p:extLst>
      <p:ext uri="{BB962C8B-B14F-4D97-AF65-F5344CB8AC3E}">
        <p14:creationId xmlns:p14="http://schemas.microsoft.com/office/powerpoint/2010/main" val="4276632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1A85-D682-E9C0-EEC6-4498273758E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4C02DF4-08BA-1A8C-0D3D-BF7CA3CBD08A}"/>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cs-CZ" dirty="0" err="1"/>
              <a:t>Child</a:t>
            </a:r>
            <a:r>
              <a:rPr lang="cs-CZ" dirty="0"/>
              <a:t> </a:t>
            </a:r>
            <a:r>
              <a:rPr lang="cs-CZ" dirty="0" err="1"/>
              <a:t>abandonment</a:t>
            </a:r>
            <a:r>
              <a:rPr lang="cs-CZ" dirty="0"/>
              <a:t> and baby-</a:t>
            </a:r>
            <a:r>
              <a:rPr lang="cs-CZ" dirty="0" err="1"/>
              <a:t>boxes</a:t>
            </a:r>
            <a:endParaRPr lang="cs-CZ" dirty="0"/>
          </a:p>
        </p:txBody>
      </p:sp>
    </p:spTree>
    <p:extLst>
      <p:ext uri="{BB962C8B-B14F-4D97-AF65-F5344CB8AC3E}">
        <p14:creationId xmlns:p14="http://schemas.microsoft.com/office/powerpoint/2010/main" val="3427922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96BF-7364-55F7-526A-D7068992E4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EEAC500-A5ED-84F4-1845-01ACD4E8B4AD}"/>
              </a:ext>
            </a:extLst>
          </p:cNvPr>
          <p:cNvSpPr>
            <a:spLocks noGrp="1"/>
          </p:cNvSpPr>
          <p:nvPr>
            <p:ph type="title"/>
          </p:nvPr>
        </p:nvSpPr>
        <p:spPr>
          <a:xfrm>
            <a:off x="838200" y="1036717"/>
            <a:ext cx="10515600" cy="992057"/>
          </a:xfrm>
        </p:spPr>
        <p:txBody>
          <a:bodyPr/>
          <a:lstStyle/>
          <a:p>
            <a:r>
              <a:rPr lang="cs-CZ" dirty="0" err="1"/>
              <a:t>Child</a:t>
            </a:r>
            <a:r>
              <a:rPr lang="cs-CZ" dirty="0"/>
              <a:t> </a:t>
            </a:r>
            <a:r>
              <a:rPr lang="cs-CZ" dirty="0" err="1"/>
              <a:t>abandonment</a:t>
            </a:r>
            <a:r>
              <a:rPr lang="cs-CZ" dirty="0"/>
              <a:t> and baby-</a:t>
            </a:r>
            <a:r>
              <a:rPr lang="cs-CZ" dirty="0" err="1"/>
              <a:t>boxes</a:t>
            </a:r>
            <a:endParaRPr lang="cs-CZ" dirty="0"/>
          </a:p>
        </p:txBody>
      </p:sp>
      <p:sp>
        <p:nvSpPr>
          <p:cNvPr id="4" name="Zástupný text 3">
            <a:extLst>
              <a:ext uri="{FF2B5EF4-FFF2-40B4-BE49-F238E27FC236}">
                <a16:creationId xmlns:a16="http://schemas.microsoft.com/office/drawing/2014/main" id="{933B4A6F-FDED-7B76-A06C-E88E421FEB6F}"/>
              </a:ext>
            </a:extLst>
          </p:cNvPr>
          <p:cNvSpPr>
            <a:spLocks noGrp="1"/>
          </p:cNvSpPr>
          <p:nvPr>
            <p:ph sz="quarter" idx="13"/>
          </p:nvPr>
        </p:nvSpPr>
        <p:spPr>
          <a:xfrm>
            <a:off x="838200" y="2212429"/>
            <a:ext cx="10515600" cy="3964534"/>
          </a:xfrm>
        </p:spPr>
        <p:txBody>
          <a:bodyPr>
            <a:normAutofit/>
          </a:bodyPr>
          <a:lstStyle/>
          <a:p>
            <a:pPr algn="just"/>
            <a:r>
              <a:rPr lang="en-US" dirty="0"/>
              <a:t>"Accordingly, </a:t>
            </a:r>
            <a:r>
              <a:rPr lang="en-US" b="1" dirty="0"/>
              <a:t>orphan children </a:t>
            </a:r>
            <a:r>
              <a:rPr lang="en-US" dirty="0"/>
              <a:t>will undergo </a:t>
            </a:r>
            <a:r>
              <a:rPr lang="en-US" b="1" dirty="0"/>
              <a:t>a kind of second birth</a:t>
            </a:r>
            <a:r>
              <a:rPr lang="en-US" dirty="0"/>
              <a:t>. How in each case they should be reared and trained after their first birth we have already described; and now we must contrive some means whereby, after their second birth in which they are destitute of parents, their orphan condition may be as free as possible from piteous misery for those who have become orphans. In the first place, to act in the room of their begetters, as parents of no inferior kind, </a:t>
            </a:r>
            <a:r>
              <a:rPr lang="en-US" b="1" dirty="0"/>
              <a:t>we must legally appoint the Law-wardens</a:t>
            </a:r>
            <a:r>
              <a:rPr lang="en-US" dirty="0"/>
              <a:t>; and we charge three of these, year by year, to care for the orphans as their own, having already given both to these men and to the guardians a suitable prelude of directions concerning the nurture of orphans.</a:t>
            </a:r>
            <a:r>
              <a:rPr lang="cs-CZ" dirty="0"/>
              <a:t>“</a:t>
            </a:r>
          </a:p>
          <a:p>
            <a:pPr algn="r"/>
            <a:r>
              <a:rPr lang="en-US" b="1" i="1" dirty="0"/>
              <a:t>Plato (Laws, 926)</a:t>
            </a:r>
            <a:endParaRPr lang="cs-CZ" b="1" i="1" dirty="0"/>
          </a:p>
        </p:txBody>
      </p:sp>
    </p:spTree>
    <p:extLst>
      <p:ext uri="{BB962C8B-B14F-4D97-AF65-F5344CB8AC3E}">
        <p14:creationId xmlns:p14="http://schemas.microsoft.com/office/powerpoint/2010/main" val="3151976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4E5B-CA89-F1B8-A2BC-B6B3C34FF4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5037695-9E39-492D-FB2A-AA990413056C}"/>
              </a:ext>
            </a:extLst>
          </p:cNvPr>
          <p:cNvSpPr>
            <a:spLocks noGrp="1"/>
          </p:cNvSpPr>
          <p:nvPr>
            <p:ph type="title"/>
          </p:nvPr>
        </p:nvSpPr>
        <p:spPr>
          <a:xfrm>
            <a:off x="838200" y="1036717"/>
            <a:ext cx="10515600" cy="992057"/>
          </a:xfrm>
        </p:spPr>
        <p:txBody>
          <a:bodyPr/>
          <a:lstStyle/>
          <a:p>
            <a:r>
              <a:rPr lang="cs-CZ" dirty="0" err="1"/>
              <a:t>Child</a:t>
            </a:r>
            <a:r>
              <a:rPr lang="cs-CZ" dirty="0"/>
              <a:t> </a:t>
            </a:r>
            <a:r>
              <a:rPr lang="cs-CZ" dirty="0" err="1"/>
              <a:t>abandonment</a:t>
            </a:r>
            <a:r>
              <a:rPr lang="cs-CZ" dirty="0"/>
              <a:t> and baby-</a:t>
            </a:r>
            <a:r>
              <a:rPr lang="cs-CZ" dirty="0" err="1"/>
              <a:t>boxes</a:t>
            </a:r>
            <a:endParaRPr lang="cs-CZ" dirty="0"/>
          </a:p>
        </p:txBody>
      </p:sp>
      <p:sp>
        <p:nvSpPr>
          <p:cNvPr id="4" name="Zástupný text 3">
            <a:extLst>
              <a:ext uri="{FF2B5EF4-FFF2-40B4-BE49-F238E27FC236}">
                <a16:creationId xmlns:a16="http://schemas.microsoft.com/office/drawing/2014/main" id="{402735D5-4A98-3C66-D364-18E829EBEA12}"/>
              </a:ext>
            </a:extLst>
          </p:cNvPr>
          <p:cNvSpPr>
            <a:spLocks noGrp="1"/>
          </p:cNvSpPr>
          <p:nvPr>
            <p:ph sz="quarter" idx="13"/>
          </p:nvPr>
        </p:nvSpPr>
        <p:spPr>
          <a:xfrm>
            <a:off x="838200" y="2212429"/>
            <a:ext cx="10515600" cy="3964534"/>
          </a:xfrm>
        </p:spPr>
        <p:txBody>
          <a:bodyPr>
            <a:normAutofit/>
          </a:bodyPr>
          <a:lstStyle/>
          <a:p>
            <a:pPr algn="just"/>
            <a:r>
              <a:rPr lang="en-US" b="1" dirty="0"/>
              <a:t>Ancient Rome: </a:t>
            </a:r>
            <a:r>
              <a:rPr lang="en-US" dirty="0"/>
              <a:t>abandonment in public markets</a:t>
            </a:r>
            <a:endParaRPr lang="cs-CZ" dirty="0"/>
          </a:p>
          <a:p>
            <a:pPr algn="just"/>
            <a:endParaRPr lang="cs-CZ" b="1" dirty="0"/>
          </a:p>
          <a:p>
            <a:pPr algn="just"/>
            <a:r>
              <a:rPr lang="en-US" b="1" dirty="0" err="1"/>
              <a:t>Orphanotrophia</a:t>
            </a:r>
            <a:r>
              <a:rPr lang="en-US" b="1" dirty="0"/>
              <a:t>: </a:t>
            </a:r>
            <a:r>
              <a:rPr lang="en-US" dirty="0"/>
              <a:t>orphanages, since the 1st century (founded by the </a:t>
            </a:r>
            <a:r>
              <a:rPr lang="cs-CZ" dirty="0"/>
              <a:t>C</a:t>
            </a:r>
            <a:r>
              <a:rPr lang="en-US" dirty="0" err="1"/>
              <a:t>hurch</a:t>
            </a:r>
            <a:r>
              <a:rPr lang="en-US" dirty="0"/>
              <a:t>)</a:t>
            </a:r>
            <a:endParaRPr lang="cs-CZ" dirty="0"/>
          </a:p>
          <a:p>
            <a:pPr algn="just"/>
            <a:endParaRPr lang="cs-CZ" b="1" dirty="0"/>
          </a:p>
          <a:p>
            <a:pPr algn="just"/>
            <a:r>
              <a:rPr lang="en-US" b="1" dirty="0"/>
              <a:t>Since the 6th century</a:t>
            </a:r>
            <a:r>
              <a:rPr lang="cs-CZ" b="1" dirty="0"/>
              <a:t>:</a:t>
            </a:r>
            <a:r>
              <a:rPr lang="en-US" b="1" dirty="0"/>
              <a:t> special windows with a rotating pad (+ possibly a bell) </a:t>
            </a:r>
            <a:r>
              <a:rPr lang="en-US" dirty="0"/>
              <a:t>have been built for easy (and anonymous) placement of children in orphanages</a:t>
            </a:r>
            <a:endParaRPr lang="cs-CZ" dirty="0"/>
          </a:p>
          <a:p>
            <a:pPr algn="just"/>
            <a:endParaRPr lang="cs-CZ" b="1" dirty="0"/>
          </a:p>
          <a:p>
            <a:pPr algn="just"/>
            <a:r>
              <a:rPr lang="en-US" b="1" dirty="0"/>
              <a:t>Innocent III (1198–1216): ordered monasteries to set up boxes for the safe abandonment of children. </a:t>
            </a:r>
            <a:endParaRPr lang="cs-CZ" b="1" dirty="0"/>
          </a:p>
          <a:p>
            <a:pPr algn="just"/>
            <a:r>
              <a:rPr lang="en-US" dirty="0"/>
              <a:t>(Reason: drowning of children in the Tiber).</a:t>
            </a:r>
            <a:endParaRPr lang="cs-CZ" dirty="0"/>
          </a:p>
        </p:txBody>
      </p:sp>
    </p:spTree>
    <p:extLst>
      <p:ext uri="{BB962C8B-B14F-4D97-AF65-F5344CB8AC3E}">
        <p14:creationId xmlns:p14="http://schemas.microsoft.com/office/powerpoint/2010/main" val="4287448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28FEF-87FA-7ACB-8E00-B661111119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C84B6E-B966-6DC4-D253-2918A43D7707}"/>
              </a:ext>
            </a:extLst>
          </p:cNvPr>
          <p:cNvSpPr>
            <a:spLocks noGrp="1"/>
          </p:cNvSpPr>
          <p:nvPr>
            <p:ph type="title"/>
          </p:nvPr>
        </p:nvSpPr>
        <p:spPr>
          <a:xfrm>
            <a:off x="838200" y="1036717"/>
            <a:ext cx="10515600" cy="992057"/>
          </a:xfrm>
        </p:spPr>
        <p:txBody>
          <a:bodyPr/>
          <a:lstStyle/>
          <a:p>
            <a:r>
              <a:rPr lang="cs-CZ" dirty="0" err="1"/>
              <a:t>Child</a:t>
            </a:r>
            <a:r>
              <a:rPr lang="cs-CZ" dirty="0"/>
              <a:t> </a:t>
            </a:r>
            <a:r>
              <a:rPr lang="cs-CZ" dirty="0" err="1"/>
              <a:t>abandonment</a:t>
            </a:r>
            <a:r>
              <a:rPr lang="cs-CZ" dirty="0"/>
              <a:t> and baby-</a:t>
            </a:r>
            <a:r>
              <a:rPr lang="cs-CZ" dirty="0" err="1"/>
              <a:t>boxes</a:t>
            </a:r>
            <a:endParaRPr lang="cs-CZ" dirty="0"/>
          </a:p>
        </p:txBody>
      </p:sp>
      <p:sp>
        <p:nvSpPr>
          <p:cNvPr id="4" name="Zástupný text 3">
            <a:extLst>
              <a:ext uri="{FF2B5EF4-FFF2-40B4-BE49-F238E27FC236}">
                <a16:creationId xmlns:a16="http://schemas.microsoft.com/office/drawing/2014/main" id="{07989410-89CA-B02A-4FE4-9768D0D4A1D0}"/>
              </a:ext>
            </a:extLst>
          </p:cNvPr>
          <p:cNvSpPr>
            <a:spLocks noGrp="1"/>
          </p:cNvSpPr>
          <p:nvPr>
            <p:ph sz="quarter" idx="13"/>
          </p:nvPr>
        </p:nvSpPr>
        <p:spPr>
          <a:xfrm>
            <a:off x="838200" y="2212429"/>
            <a:ext cx="7243233" cy="3964534"/>
          </a:xfrm>
        </p:spPr>
        <p:txBody>
          <a:bodyPr>
            <a:normAutofit fontScale="92500" lnSpcReduction="10000"/>
          </a:bodyPr>
          <a:lstStyle/>
          <a:p>
            <a:pPr algn="just"/>
            <a:r>
              <a:rPr lang="en-US" b="1" dirty="0"/>
              <a:t>Italy:</a:t>
            </a:r>
            <a:r>
              <a:rPr lang="cs-CZ" b="1" dirty="0"/>
              <a:t> </a:t>
            </a:r>
            <a:r>
              <a:rPr lang="en-US" dirty="0"/>
              <a:t>boxes abolished in the mid-20th century, but restored in large numbers since 2006.</a:t>
            </a:r>
            <a:endParaRPr lang="cs-CZ" dirty="0"/>
          </a:p>
          <a:p>
            <a:pPr algn="just"/>
            <a:endParaRPr lang="cs-CZ" b="1" dirty="0"/>
          </a:p>
          <a:p>
            <a:pPr algn="just"/>
            <a:r>
              <a:rPr lang="en-US" b="1" dirty="0"/>
              <a:t>France: </a:t>
            </a:r>
            <a:r>
              <a:rPr lang="en-US" dirty="0"/>
              <a:t>"Tour </a:t>
            </a:r>
            <a:r>
              <a:rPr lang="en-US" dirty="0" err="1"/>
              <a:t>d'abandon</a:t>
            </a:r>
            <a:r>
              <a:rPr lang="en-US" dirty="0"/>
              <a:t>" introduced by Vincent de Paul</a:t>
            </a:r>
            <a:endParaRPr lang="cs-CZ" dirty="0"/>
          </a:p>
          <a:p>
            <a:pPr algn="just"/>
            <a:r>
              <a:rPr lang="en-US" dirty="0"/>
              <a:t>1904 boxes replaced by the so-called </a:t>
            </a:r>
            <a:r>
              <a:rPr lang="cs-CZ" dirty="0"/>
              <a:t>„</a:t>
            </a:r>
            <a:r>
              <a:rPr lang="en-US" dirty="0"/>
              <a:t>bureau </a:t>
            </a:r>
            <a:r>
              <a:rPr lang="en-US" dirty="0" err="1"/>
              <a:t>ouvert</a:t>
            </a:r>
            <a:r>
              <a:rPr lang="cs-CZ" dirty="0"/>
              <a:t>“ (</a:t>
            </a:r>
            <a:r>
              <a:rPr lang="en-US" dirty="0"/>
              <a:t>non-stop</a:t>
            </a:r>
            <a:r>
              <a:rPr lang="cs-CZ" dirty="0"/>
              <a:t>)</a:t>
            </a:r>
          </a:p>
          <a:p>
            <a:pPr algn="just"/>
            <a:r>
              <a:rPr lang="en-US" dirty="0"/>
              <a:t>September 2, 1941: law on the protection of births = possibility to give birth anonymously and free of </a:t>
            </a:r>
            <a:r>
              <a:rPr lang="en-US" dirty="0" err="1"/>
              <a:t>charg</a:t>
            </a:r>
            <a:r>
              <a:rPr lang="cs-CZ" dirty="0"/>
              <a:t>e </a:t>
            </a:r>
            <a:r>
              <a:rPr lang="en-US" dirty="0"/>
              <a:t>= </a:t>
            </a:r>
            <a:r>
              <a:rPr lang="en-US" b="1" dirty="0"/>
              <a:t>accouchement sous X</a:t>
            </a:r>
            <a:endParaRPr lang="cs-CZ" b="1" dirty="0"/>
          </a:p>
          <a:p>
            <a:pPr algn="just"/>
            <a:endParaRPr lang="cs-CZ" b="1" i="1" dirty="0"/>
          </a:p>
          <a:p>
            <a:pPr algn="just"/>
            <a:r>
              <a:rPr lang="fr-FR" i="1" dirty="0"/>
              <a:t>Hospice de la charité Mâcon</a:t>
            </a:r>
            <a:r>
              <a:rPr lang="cs-CZ" i="1" dirty="0"/>
              <a:t> </a:t>
            </a:r>
            <a:r>
              <a:rPr lang="cs-CZ" i="1" dirty="0">
                <a:cs typeface="Arial"/>
              </a:rPr>
              <a:t>►</a:t>
            </a:r>
          </a:p>
          <a:p>
            <a:pPr algn="just"/>
            <a:r>
              <a:rPr lang="cs-CZ" sz="1300" i="1" dirty="0">
                <a:cs typeface="Arial"/>
              </a:rPr>
              <a:t>Picture source: https://fr.wikipedia.org/wiki/Fichier:Tour_d%27abandon._M%C3%A2con_(Sa%C3%B4ne-et-Loire)_(6368152545).jpg</a:t>
            </a:r>
            <a:endParaRPr lang="cs-CZ" sz="1300" i="1" dirty="0"/>
          </a:p>
        </p:txBody>
      </p:sp>
      <p:pic>
        <p:nvPicPr>
          <p:cNvPr id="3" name="Obrázek 2" descr="229132.jpg">
            <a:extLst>
              <a:ext uri="{FF2B5EF4-FFF2-40B4-BE49-F238E27FC236}">
                <a16:creationId xmlns:a16="http://schemas.microsoft.com/office/drawing/2014/main" id="{552F4BF3-EF82-999D-E182-7497F5BE6708}"/>
              </a:ext>
            </a:extLst>
          </p:cNvPr>
          <p:cNvPicPr>
            <a:picLocks noChangeAspect="1"/>
          </p:cNvPicPr>
          <p:nvPr/>
        </p:nvPicPr>
        <p:blipFill>
          <a:blip r:embed="rId2" cstate="print"/>
          <a:stretch>
            <a:fillRect/>
          </a:stretch>
        </p:blipFill>
        <p:spPr>
          <a:xfrm>
            <a:off x="8300668" y="2028774"/>
            <a:ext cx="3620737" cy="4516869"/>
          </a:xfrm>
          <a:prstGeom prst="rect">
            <a:avLst/>
          </a:prstGeom>
        </p:spPr>
      </p:pic>
    </p:spTree>
    <p:extLst>
      <p:ext uri="{BB962C8B-B14F-4D97-AF65-F5344CB8AC3E}">
        <p14:creationId xmlns:p14="http://schemas.microsoft.com/office/powerpoint/2010/main" val="2530218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748AC-1813-5AFA-4D65-6F741E92A8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CAB8A83-B8CF-BDCA-C3E3-1173F2A73DD8}"/>
              </a:ext>
            </a:extLst>
          </p:cNvPr>
          <p:cNvSpPr>
            <a:spLocks noGrp="1"/>
          </p:cNvSpPr>
          <p:nvPr>
            <p:ph type="title"/>
          </p:nvPr>
        </p:nvSpPr>
        <p:spPr>
          <a:xfrm>
            <a:off x="838200" y="1036717"/>
            <a:ext cx="10515600" cy="992057"/>
          </a:xfrm>
        </p:spPr>
        <p:txBody>
          <a:bodyPr/>
          <a:lstStyle/>
          <a:p>
            <a:r>
              <a:rPr lang="cs-CZ" dirty="0" err="1"/>
              <a:t>Child</a:t>
            </a:r>
            <a:r>
              <a:rPr lang="cs-CZ" dirty="0"/>
              <a:t> </a:t>
            </a:r>
            <a:r>
              <a:rPr lang="cs-CZ" dirty="0" err="1"/>
              <a:t>abandonment</a:t>
            </a:r>
            <a:r>
              <a:rPr lang="cs-CZ" dirty="0"/>
              <a:t> and baby-</a:t>
            </a:r>
            <a:r>
              <a:rPr lang="cs-CZ" dirty="0" err="1"/>
              <a:t>boxes</a:t>
            </a:r>
            <a:endParaRPr lang="cs-CZ" dirty="0"/>
          </a:p>
        </p:txBody>
      </p:sp>
      <p:sp>
        <p:nvSpPr>
          <p:cNvPr id="4" name="Zástupný text 3">
            <a:extLst>
              <a:ext uri="{FF2B5EF4-FFF2-40B4-BE49-F238E27FC236}">
                <a16:creationId xmlns:a16="http://schemas.microsoft.com/office/drawing/2014/main" id="{B537886B-8367-2F1A-7B18-0104CDCF1624}"/>
              </a:ext>
            </a:extLst>
          </p:cNvPr>
          <p:cNvSpPr>
            <a:spLocks noGrp="1"/>
          </p:cNvSpPr>
          <p:nvPr>
            <p:ph sz="quarter" idx="13"/>
          </p:nvPr>
        </p:nvSpPr>
        <p:spPr>
          <a:xfrm>
            <a:off x="838200" y="2212429"/>
            <a:ext cx="10515600" cy="3964534"/>
          </a:xfrm>
        </p:spPr>
        <p:txBody>
          <a:bodyPr>
            <a:normAutofit/>
          </a:bodyPr>
          <a:lstStyle/>
          <a:p>
            <a:pPr algn="just"/>
            <a:r>
              <a:rPr lang="cs-CZ" b="1" i="1" dirty="0"/>
              <a:t>Art. 326 </a:t>
            </a:r>
            <a:r>
              <a:rPr lang="cs-CZ" b="1" i="1" dirty="0" err="1"/>
              <a:t>Code</a:t>
            </a:r>
            <a:r>
              <a:rPr lang="cs-CZ" b="1" i="1" dirty="0"/>
              <a:t> civil:</a:t>
            </a:r>
          </a:p>
          <a:p>
            <a:pPr algn="just"/>
            <a:endParaRPr lang="cs-CZ" i="1" dirty="0"/>
          </a:p>
          <a:p>
            <a:pPr algn="just"/>
            <a:r>
              <a:rPr lang="fr-FR" i="1" dirty="0"/>
              <a:t>Lors de l'accouchement, la mère peut demander que le secret de son admission et de son identité soit préservé.</a:t>
            </a:r>
            <a:r>
              <a:rPr lang="cs-CZ" i="1" dirty="0"/>
              <a:t> </a:t>
            </a:r>
          </a:p>
          <a:p>
            <a:pPr algn="just"/>
            <a:endParaRPr lang="cs-CZ" i="1" dirty="0"/>
          </a:p>
          <a:p>
            <a:pPr algn="just"/>
            <a:r>
              <a:rPr lang="en-US" dirty="0"/>
              <a:t>After the birth, the mother may request that the confidentiality of her admission and identity be preserved.</a:t>
            </a:r>
            <a:endParaRPr lang="cs-CZ" dirty="0"/>
          </a:p>
        </p:txBody>
      </p:sp>
    </p:spTree>
    <p:extLst>
      <p:ext uri="{BB962C8B-B14F-4D97-AF65-F5344CB8AC3E}">
        <p14:creationId xmlns:p14="http://schemas.microsoft.com/office/powerpoint/2010/main" val="1447715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5807-7FC1-4701-6795-9CF29D6965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C81715-FABF-0F8D-11BB-47E30D8D7391}"/>
              </a:ext>
            </a:extLst>
          </p:cNvPr>
          <p:cNvSpPr>
            <a:spLocks noGrp="1"/>
          </p:cNvSpPr>
          <p:nvPr>
            <p:ph type="title"/>
          </p:nvPr>
        </p:nvSpPr>
        <p:spPr>
          <a:xfrm>
            <a:off x="838200" y="1036717"/>
            <a:ext cx="10515600" cy="992057"/>
          </a:xfrm>
        </p:spPr>
        <p:txBody>
          <a:bodyPr/>
          <a:lstStyle/>
          <a:p>
            <a:r>
              <a:rPr lang="cs-CZ" dirty="0" err="1"/>
              <a:t>Child</a:t>
            </a:r>
            <a:r>
              <a:rPr lang="cs-CZ" dirty="0"/>
              <a:t> </a:t>
            </a:r>
            <a:r>
              <a:rPr lang="cs-CZ" dirty="0" err="1"/>
              <a:t>abandonment</a:t>
            </a:r>
            <a:r>
              <a:rPr lang="cs-CZ" dirty="0"/>
              <a:t> and baby-</a:t>
            </a:r>
            <a:r>
              <a:rPr lang="cs-CZ" dirty="0" err="1"/>
              <a:t>boxes</a:t>
            </a:r>
            <a:endParaRPr lang="cs-CZ" dirty="0"/>
          </a:p>
        </p:txBody>
      </p:sp>
      <p:sp>
        <p:nvSpPr>
          <p:cNvPr id="4" name="Zástupný text 3">
            <a:extLst>
              <a:ext uri="{FF2B5EF4-FFF2-40B4-BE49-F238E27FC236}">
                <a16:creationId xmlns:a16="http://schemas.microsoft.com/office/drawing/2014/main" id="{E5AFAA76-17AB-2671-6464-BDD5AFF46557}"/>
              </a:ext>
            </a:extLst>
          </p:cNvPr>
          <p:cNvSpPr>
            <a:spLocks noGrp="1"/>
          </p:cNvSpPr>
          <p:nvPr>
            <p:ph sz="quarter" idx="13"/>
          </p:nvPr>
        </p:nvSpPr>
        <p:spPr>
          <a:xfrm>
            <a:off x="838200" y="2212429"/>
            <a:ext cx="10515600" cy="3964534"/>
          </a:xfrm>
        </p:spPr>
        <p:txBody>
          <a:bodyPr>
            <a:normAutofit/>
          </a:bodyPr>
          <a:lstStyle/>
          <a:p>
            <a:pPr algn="just"/>
            <a:r>
              <a:rPr lang="cs-CZ" b="1" dirty="0" err="1"/>
              <a:t>The</a:t>
            </a:r>
            <a:r>
              <a:rPr lang="cs-CZ" b="1" dirty="0"/>
              <a:t> Czech Republic:</a:t>
            </a:r>
            <a:r>
              <a:rPr lang="cs-CZ" dirty="0"/>
              <a:t> </a:t>
            </a:r>
          </a:p>
          <a:p>
            <a:pPr algn="just"/>
            <a:endParaRPr lang="cs-CZ" dirty="0"/>
          </a:p>
          <a:p>
            <a:pPr algn="just"/>
            <a:r>
              <a:rPr lang="cs-CZ" dirty="0"/>
              <a:t>(2025 data): 88 baby-</a:t>
            </a:r>
            <a:r>
              <a:rPr lang="cs-CZ" dirty="0" err="1"/>
              <a:t>boxes</a:t>
            </a:r>
            <a:r>
              <a:rPr lang="cs-CZ" dirty="0"/>
              <a:t> / 272 </a:t>
            </a:r>
            <a:r>
              <a:rPr lang="cs-CZ" dirty="0" err="1"/>
              <a:t>children</a:t>
            </a:r>
            <a:endParaRPr lang="cs-CZ" dirty="0"/>
          </a:p>
          <a:p>
            <a:pPr algn="just"/>
            <a:r>
              <a:rPr lang="cs-CZ" dirty="0"/>
              <a:t>no express </a:t>
            </a:r>
            <a:r>
              <a:rPr lang="cs-CZ" dirty="0" err="1"/>
              <a:t>provisions</a:t>
            </a:r>
            <a:r>
              <a:rPr lang="cs-CZ" dirty="0"/>
              <a:t> in </a:t>
            </a:r>
            <a:r>
              <a:rPr lang="cs-CZ" dirty="0" err="1"/>
              <a:t>law</a:t>
            </a:r>
            <a:r>
              <a:rPr lang="cs-CZ" dirty="0"/>
              <a:t> </a:t>
            </a:r>
            <a:r>
              <a:rPr lang="cs-CZ" dirty="0" err="1"/>
              <a:t>about</a:t>
            </a:r>
            <a:r>
              <a:rPr lang="cs-CZ" dirty="0"/>
              <a:t> baby-</a:t>
            </a:r>
            <a:r>
              <a:rPr lang="cs-CZ" dirty="0" err="1"/>
              <a:t>boxes</a:t>
            </a:r>
            <a:r>
              <a:rPr lang="cs-CZ" dirty="0"/>
              <a:t> („</a:t>
            </a:r>
            <a:r>
              <a:rPr lang="cs-CZ" dirty="0" err="1"/>
              <a:t>grey</a:t>
            </a:r>
            <a:r>
              <a:rPr lang="cs-CZ" dirty="0"/>
              <a:t> </a:t>
            </a:r>
            <a:r>
              <a:rPr lang="cs-CZ" dirty="0" err="1"/>
              <a:t>zone</a:t>
            </a:r>
            <a:r>
              <a:rPr lang="cs-CZ" dirty="0"/>
              <a:t> </a:t>
            </a:r>
            <a:r>
              <a:rPr lang="cs-CZ" dirty="0" err="1"/>
              <a:t>of</a:t>
            </a:r>
            <a:r>
              <a:rPr lang="cs-CZ" dirty="0"/>
              <a:t> </a:t>
            </a:r>
            <a:r>
              <a:rPr lang="cs-CZ" dirty="0" err="1"/>
              <a:t>laws</a:t>
            </a:r>
            <a:r>
              <a:rPr lang="cs-CZ" dirty="0"/>
              <a:t>“)</a:t>
            </a:r>
          </a:p>
          <a:p>
            <a:pPr algn="just"/>
            <a:endParaRPr lang="cs-CZ" dirty="0"/>
          </a:p>
          <a:p>
            <a:pPr algn="just"/>
            <a:r>
              <a:rPr lang="cs-CZ" b="1" dirty="0" err="1"/>
              <a:t>Sect</a:t>
            </a:r>
            <a:r>
              <a:rPr lang="cs-CZ" b="1" dirty="0"/>
              <a:t>. 775 on maternity </a:t>
            </a:r>
            <a:r>
              <a:rPr lang="cs-CZ" b="1" dirty="0" err="1"/>
              <a:t>applies</a:t>
            </a:r>
            <a:r>
              <a:rPr lang="cs-CZ" b="1" dirty="0"/>
              <a:t> !!!</a:t>
            </a:r>
          </a:p>
          <a:p>
            <a:pPr algn="just"/>
            <a:endParaRPr lang="cs-CZ" dirty="0"/>
          </a:p>
          <a:p>
            <a:pPr algn="just"/>
            <a:r>
              <a:rPr lang="cs-CZ" dirty="0" err="1"/>
              <a:t>If</a:t>
            </a:r>
            <a:r>
              <a:rPr lang="cs-CZ" dirty="0"/>
              <a:t> </a:t>
            </a:r>
            <a:r>
              <a:rPr lang="cs-CZ" dirty="0" err="1"/>
              <a:t>the</a:t>
            </a:r>
            <a:r>
              <a:rPr lang="cs-CZ" dirty="0"/>
              <a:t> identity </a:t>
            </a:r>
            <a:r>
              <a:rPr lang="cs-CZ" dirty="0" err="1"/>
              <a:t>isn‘t</a:t>
            </a:r>
            <a:r>
              <a:rPr lang="cs-CZ" dirty="0"/>
              <a:t> </a:t>
            </a:r>
            <a:r>
              <a:rPr lang="cs-CZ" dirty="0" err="1"/>
              <a:t>determined</a:t>
            </a:r>
            <a:r>
              <a:rPr lang="cs-CZ" dirty="0"/>
              <a:t> (e. g. </a:t>
            </a:r>
            <a:r>
              <a:rPr lang="cs-CZ" dirty="0" err="1"/>
              <a:t>the</a:t>
            </a:r>
            <a:r>
              <a:rPr lang="cs-CZ" dirty="0"/>
              <a:t> </a:t>
            </a:r>
            <a:r>
              <a:rPr lang="cs-CZ" dirty="0" err="1"/>
              <a:t>letter</a:t>
            </a:r>
            <a:r>
              <a:rPr lang="cs-CZ" dirty="0"/>
              <a:t> </a:t>
            </a:r>
            <a:r>
              <a:rPr lang="cs-CZ" dirty="0" err="1"/>
              <a:t>from</a:t>
            </a:r>
            <a:r>
              <a:rPr lang="cs-CZ" dirty="0"/>
              <a:t> </a:t>
            </a:r>
            <a:r>
              <a:rPr lang="cs-CZ" dirty="0" err="1"/>
              <a:t>mother</a:t>
            </a:r>
            <a:r>
              <a:rPr lang="cs-CZ" dirty="0"/>
              <a:t> </a:t>
            </a:r>
            <a:r>
              <a:rPr lang="cs-CZ" dirty="0" err="1"/>
              <a:t>included</a:t>
            </a:r>
            <a:r>
              <a:rPr lang="cs-CZ" dirty="0"/>
              <a:t>), </a:t>
            </a:r>
            <a:r>
              <a:rPr lang="cs-CZ" dirty="0" err="1"/>
              <a:t>it</a:t>
            </a:r>
            <a:r>
              <a:rPr lang="cs-CZ" dirty="0"/>
              <a:t> </a:t>
            </a:r>
            <a:r>
              <a:rPr lang="cs-CZ" dirty="0" err="1"/>
              <a:t>is</a:t>
            </a:r>
            <a:r>
              <a:rPr lang="cs-CZ" dirty="0"/>
              <a:t> a </a:t>
            </a:r>
            <a:r>
              <a:rPr lang="cs-CZ" dirty="0" err="1"/>
              <a:t>child</a:t>
            </a:r>
            <a:r>
              <a:rPr lang="cs-CZ" dirty="0"/>
              <a:t> </a:t>
            </a:r>
            <a:r>
              <a:rPr lang="cs-CZ" dirty="0" err="1"/>
              <a:t>of</a:t>
            </a:r>
            <a:r>
              <a:rPr lang="cs-CZ" dirty="0"/>
              <a:t> </a:t>
            </a:r>
            <a:r>
              <a:rPr lang="cs-CZ" dirty="0" err="1"/>
              <a:t>unknown</a:t>
            </a:r>
            <a:r>
              <a:rPr lang="cs-CZ" dirty="0"/>
              <a:t> identity (</a:t>
            </a:r>
            <a:r>
              <a:rPr lang="cs-CZ" dirty="0" err="1"/>
              <a:t>Sect</a:t>
            </a:r>
            <a:r>
              <a:rPr lang="cs-CZ" dirty="0"/>
              <a:t>. 17 </a:t>
            </a:r>
            <a:r>
              <a:rPr lang="cs-CZ" dirty="0" err="1"/>
              <a:t>Act</a:t>
            </a:r>
            <a:r>
              <a:rPr lang="cs-CZ" dirty="0"/>
              <a:t> on Civil Registry)</a:t>
            </a:r>
          </a:p>
          <a:p>
            <a:pPr algn="just"/>
            <a:r>
              <a:rPr lang="cs-CZ" dirty="0" err="1"/>
              <a:t>The</a:t>
            </a:r>
            <a:r>
              <a:rPr lang="cs-CZ" dirty="0"/>
              <a:t> </a:t>
            </a:r>
            <a:r>
              <a:rPr lang="cs-CZ" dirty="0" err="1"/>
              <a:t>court</a:t>
            </a:r>
            <a:r>
              <a:rPr lang="cs-CZ" dirty="0"/>
              <a:t> </a:t>
            </a:r>
            <a:r>
              <a:rPr lang="cs-CZ" dirty="0" err="1"/>
              <a:t>decides</a:t>
            </a:r>
            <a:r>
              <a:rPr lang="cs-CZ" dirty="0"/>
              <a:t> on </a:t>
            </a:r>
            <a:r>
              <a:rPr lang="cs-CZ" dirty="0" err="1"/>
              <a:t>name</a:t>
            </a:r>
            <a:r>
              <a:rPr lang="cs-CZ" dirty="0"/>
              <a:t> and </a:t>
            </a:r>
            <a:r>
              <a:rPr lang="cs-CZ" dirty="0" err="1"/>
              <a:t>surname</a:t>
            </a:r>
            <a:r>
              <a:rPr lang="cs-CZ" dirty="0"/>
              <a:t> </a:t>
            </a:r>
            <a:r>
              <a:rPr lang="cs-CZ" dirty="0" err="1"/>
              <a:t>of</a:t>
            </a:r>
            <a:r>
              <a:rPr lang="cs-CZ" dirty="0"/>
              <a:t> </a:t>
            </a:r>
            <a:r>
              <a:rPr lang="cs-CZ" dirty="0" err="1"/>
              <a:t>the</a:t>
            </a:r>
            <a:r>
              <a:rPr lang="cs-CZ" dirty="0"/>
              <a:t> </a:t>
            </a:r>
            <a:r>
              <a:rPr lang="cs-CZ" dirty="0" err="1"/>
              <a:t>child</a:t>
            </a:r>
            <a:r>
              <a:rPr lang="cs-CZ" dirty="0"/>
              <a:t> and </a:t>
            </a:r>
            <a:r>
              <a:rPr lang="cs-CZ" dirty="0" err="1"/>
              <a:t>appoints</a:t>
            </a:r>
            <a:r>
              <a:rPr lang="cs-CZ" dirty="0"/>
              <a:t> </a:t>
            </a:r>
            <a:r>
              <a:rPr lang="cs-CZ" dirty="0" err="1"/>
              <a:t>him</a:t>
            </a:r>
            <a:r>
              <a:rPr lang="cs-CZ" dirty="0"/>
              <a:t>/her a tutor (</a:t>
            </a:r>
            <a:r>
              <a:rPr lang="cs-CZ" dirty="0" err="1"/>
              <a:t>guardian</a:t>
            </a:r>
            <a:r>
              <a:rPr lang="cs-CZ" dirty="0"/>
              <a:t>)</a:t>
            </a:r>
          </a:p>
        </p:txBody>
      </p:sp>
    </p:spTree>
    <p:extLst>
      <p:ext uri="{BB962C8B-B14F-4D97-AF65-F5344CB8AC3E}">
        <p14:creationId xmlns:p14="http://schemas.microsoft.com/office/powerpoint/2010/main" val="537596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008F-2F56-58FD-0B5D-1EB5FAEF495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FD9C5A7-FEDB-04A6-EAB6-D68820A389AC}"/>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8</a:t>
            </a:r>
            <a:endParaRPr lang="en-US" dirty="0"/>
          </a:p>
          <a:p>
            <a:r>
              <a:rPr lang="cs-CZ" dirty="0" err="1"/>
              <a:t>Adoption</a:t>
            </a:r>
            <a:endParaRPr lang="cs-CZ" dirty="0"/>
          </a:p>
        </p:txBody>
      </p:sp>
    </p:spTree>
    <p:extLst>
      <p:ext uri="{BB962C8B-B14F-4D97-AF65-F5344CB8AC3E}">
        <p14:creationId xmlns:p14="http://schemas.microsoft.com/office/powerpoint/2010/main" val="630725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70C26-1D4F-4C1C-A412-076CACB1859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89D3E2-682C-2376-F3F4-FB7205B928D8}"/>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646D8943-F6E8-3621-D83D-569D7418A15E}"/>
              </a:ext>
            </a:extLst>
          </p:cNvPr>
          <p:cNvSpPr>
            <a:spLocks noGrp="1"/>
          </p:cNvSpPr>
          <p:nvPr>
            <p:ph sz="quarter" idx="13"/>
          </p:nvPr>
        </p:nvSpPr>
        <p:spPr>
          <a:xfrm>
            <a:off x="838200" y="2212429"/>
            <a:ext cx="10515600" cy="3964534"/>
          </a:xfrm>
        </p:spPr>
        <p:txBody>
          <a:bodyPr>
            <a:normAutofit/>
          </a:bodyPr>
          <a:lstStyle/>
          <a:p>
            <a:pPr algn="just"/>
            <a:r>
              <a:rPr lang="cs-CZ" b="1" dirty="0" err="1"/>
              <a:t>Traditional</a:t>
            </a:r>
            <a:r>
              <a:rPr lang="cs-CZ" b="1" dirty="0"/>
              <a:t> </a:t>
            </a:r>
            <a:r>
              <a:rPr lang="cs-CZ" b="1" dirty="0" err="1"/>
              <a:t>agricultural</a:t>
            </a:r>
            <a:r>
              <a:rPr lang="cs-CZ" b="1" dirty="0"/>
              <a:t> </a:t>
            </a:r>
            <a:r>
              <a:rPr lang="cs-CZ" b="1" dirty="0" err="1"/>
              <a:t>societies</a:t>
            </a:r>
            <a:r>
              <a:rPr lang="cs-CZ" b="1" dirty="0"/>
              <a:t>:</a:t>
            </a:r>
          </a:p>
          <a:p>
            <a:pPr algn="just"/>
            <a:endParaRPr lang="cs-CZ" b="1" dirty="0"/>
          </a:p>
          <a:p>
            <a:pPr algn="just"/>
            <a:r>
              <a:rPr lang="en-US" dirty="0"/>
              <a:t>fixed number of households</a:t>
            </a:r>
            <a:endParaRPr lang="cs-CZ" dirty="0"/>
          </a:p>
          <a:p>
            <a:pPr algn="just"/>
            <a:r>
              <a:rPr lang="en-US" dirty="0"/>
              <a:t>(so-called "houses" – Greek "</a:t>
            </a:r>
            <a:r>
              <a:rPr lang="en-US" i="1" dirty="0"/>
              <a:t>oikos</a:t>
            </a:r>
            <a:r>
              <a:rPr lang="en-US" dirty="0"/>
              <a:t>")</a:t>
            </a:r>
            <a:endParaRPr lang="cs-CZ" dirty="0"/>
          </a:p>
          <a:p>
            <a:pPr algn="just"/>
            <a:endParaRPr lang="cs-CZ" dirty="0"/>
          </a:p>
          <a:p>
            <a:pPr algn="just"/>
            <a:r>
              <a:rPr lang="en-US" dirty="0"/>
              <a:t>maintaining stability</a:t>
            </a:r>
            <a:r>
              <a:rPr lang="cs-CZ" dirty="0"/>
              <a:t> = </a:t>
            </a:r>
            <a:r>
              <a:rPr lang="en-US" dirty="0"/>
              <a:t>maintaining a constant number of economic units</a:t>
            </a:r>
            <a:endParaRPr lang="cs-CZ" dirty="0"/>
          </a:p>
          <a:p>
            <a:pPr algn="just"/>
            <a:endParaRPr lang="cs-CZ" dirty="0"/>
          </a:p>
          <a:p>
            <a:pPr algn="just"/>
            <a:r>
              <a:rPr lang="en-US" dirty="0"/>
              <a:t>= </a:t>
            </a:r>
            <a:r>
              <a:rPr lang="en-US" i="1" dirty="0"/>
              <a:t>pater </a:t>
            </a:r>
            <a:r>
              <a:rPr lang="en-US" i="1" dirty="0" err="1"/>
              <a:t>familias</a:t>
            </a:r>
            <a:r>
              <a:rPr lang="en-US" i="1" dirty="0"/>
              <a:t> </a:t>
            </a:r>
            <a:r>
              <a:rPr lang="en-US" dirty="0"/>
              <a:t>must ensure the continuation of the family line </a:t>
            </a:r>
            <a:endParaRPr lang="cs-CZ" dirty="0"/>
          </a:p>
          <a:p>
            <a:pPr algn="just"/>
            <a:r>
              <a:rPr lang="cs-CZ" dirty="0"/>
              <a:t>= </a:t>
            </a:r>
            <a:r>
              <a:rPr lang="en-US" dirty="0"/>
              <a:t>the household must not cease to exist</a:t>
            </a:r>
            <a:endParaRPr lang="cs-CZ" dirty="0"/>
          </a:p>
          <a:p>
            <a:pPr algn="just"/>
            <a:endParaRPr lang="cs-CZ" dirty="0"/>
          </a:p>
          <a:p>
            <a:pPr algn="just"/>
            <a:r>
              <a:rPr lang="cs-CZ" b="1" dirty="0"/>
              <a:t>Q: </a:t>
            </a:r>
            <a:r>
              <a:rPr lang="cs-CZ" b="1" dirty="0" err="1"/>
              <a:t>How</a:t>
            </a:r>
            <a:r>
              <a:rPr lang="cs-CZ" b="1" dirty="0"/>
              <a:t> to </a:t>
            </a:r>
            <a:r>
              <a:rPr lang="cs-CZ" b="1" dirty="0" err="1"/>
              <a:t>ensure</a:t>
            </a:r>
            <a:r>
              <a:rPr lang="cs-CZ" b="1" dirty="0"/>
              <a:t> </a:t>
            </a:r>
            <a:r>
              <a:rPr lang="cs-CZ" b="1" dirty="0" err="1"/>
              <a:t>the</a:t>
            </a:r>
            <a:r>
              <a:rPr lang="cs-CZ" b="1" dirty="0"/>
              <a:t> </a:t>
            </a:r>
            <a:r>
              <a:rPr lang="cs-CZ" b="1" dirty="0" err="1"/>
              <a:t>continuation</a:t>
            </a:r>
            <a:r>
              <a:rPr lang="cs-CZ" b="1" dirty="0"/>
              <a:t>, </a:t>
            </a:r>
            <a:r>
              <a:rPr lang="cs-CZ" b="1" dirty="0" err="1"/>
              <a:t>if</a:t>
            </a:r>
            <a:r>
              <a:rPr lang="cs-CZ" b="1" dirty="0"/>
              <a:t> </a:t>
            </a:r>
            <a:r>
              <a:rPr lang="cs-CZ" b="1" dirty="0" err="1"/>
              <a:t>there</a:t>
            </a:r>
            <a:r>
              <a:rPr lang="cs-CZ" b="1" dirty="0"/>
              <a:t> </a:t>
            </a:r>
            <a:r>
              <a:rPr lang="cs-CZ" b="1" dirty="0" err="1"/>
              <a:t>is</a:t>
            </a:r>
            <a:r>
              <a:rPr lang="cs-CZ" b="1" dirty="0"/>
              <a:t> no (male) </a:t>
            </a:r>
            <a:r>
              <a:rPr lang="cs-CZ" b="1" dirty="0" err="1"/>
              <a:t>offspring</a:t>
            </a:r>
            <a:r>
              <a:rPr lang="cs-CZ" b="1" dirty="0"/>
              <a:t>?</a:t>
            </a:r>
          </a:p>
        </p:txBody>
      </p:sp>
    </p:spTree>
    <p:extLst>
      <p:ext uri="{BB962C8B-B14F-4D97-AF65-F5344CB8AC3E}">
        <p14:creationId xmlns:p14="http://schemas.microsoft.com/office/powerpoint/2010/main" val="1918860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C7F2-51BC-93FB-8CBC-5D743CC689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67ACDA-6FBD-122A-9037-2B2622185CB3}"/>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674B98D6-4919-126E-FF76-FF2C16FB4EEF}"/>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cs-CZ" b="1" dirty="0" err="1"/>
              <a:t>How</a:t>
            </a:r>
            <a:r>
              <a:rPr lang="cs-CZ" b="1" dirty="0"/>
              <a:t> to </a:t>
            </a:r>
            <a:r>
              <a:rPr lang="cs-CZ" b="1" dirty="0" err="1"/>
              <a:t>ensure</a:t>
            </a:r>
            <a:r>
              <a:rPr lang="cs-CZ" b="1" dirty="0"/>
              <a:t> </a:t>
            </a:r>
            <a:r>
              <a:rPr lang="cs-CZ" b="1" dirty="0" err="1"/>
              <a:t>the</a:t>
            </a:r>
            <a:r>
              <a:rPr lang="cs-CZ" b="1" dirty="0"/>
              <a:t> </a:t>
            </a:r>
            <a:r>
              <a:rPr lang="cs-CZ" b="1" dirty="0" err="1"/>
              <a:t>continuation</a:t>
            </a:r>
            <a:r>
              <a:rPr lang="cs-CZ" b="1" dirty="0"/>
              <a:t>, </a:t>
            </a:r>
            <a:r>
              <a:rPr lang="cs-CZ" b="1" dirty="0" err="1"/>
              <a:t>if</a:t>
            </a:r>
            <a:r>
              <a:rPr lang="cs-CZ" b="1" dirty="0"/>
              <a:t> </a:t>
            </a:r>
            <a:r>
              <a:rPr lang="cs-CZ" b="1" dirty="0" err="1"/>
              <a:t>there</a:t>
            </a:r>
            <a:r>
              <a:rPr lang="cs-CZ" b="1" dirty="0"/>
              <a:t> </a:t>
            </a:r>
            <a:r>
              <a:rPr lang="cs-CZ" b="1" dirty="0" err="1"/>
              <a:t>is</a:t>
            </a:r>
            <a:r>
              <a:rPr lang="cs-CZ" b="1" dirty="0"/>
              <a:t> no (male) </a:t>
            </a:r>
            <a:r>
              <a:rPr lang="cs-CZ" b="1" dirty="0" err="1"/>
              <a:t>offspring</a:t>
            </a:r>
            <a:r>
              <a:rPr lang="cs-CZ" b="1" dirty="0"/>
              <a:t>?</a:t>
            </a:r>
          </a:p>
          <a:p>
            <a:pPr algn="just"/>
            <a:endParaRPr lang="cs-CZ" b="1" dirty="0"/>
          </a:p>
          <a:p>
            <a:pPr marL="457200" indent="-457200" algn="just">
              <a:buAutoNum type="alphaLcParenR"/>
            </a:pPr>
            <a:r>
              <a:rPr lang="en-US" dirty="0"/>
              <a:t>natural offspring</a:t>
            </a:r>
            <a:endParaRPr lang="cs-CZ" dirty="0"/>
          </a:p>
          <a:p>
            <a:pPr marL="457200" indent="-457200" algn="just">
              <a:buAutoNum type="alphaLcParenR"/>
            </a:pPr>
            <a:endParaRPr lang="cs-CZ" dirty="0"/>
          </a:p>
          <a:p>
            <a:pPr marL="457200" indent="-457200" algn="just">
              <a:buAutoNum type="alphaLcParenR"/>
            </a:pPr>
            <a:r>
              <a:rPr lang="en-US" dirty="0"/>
              <a:t>levirate marriage ("levirate")</a:t>
            </a:r>
            <a:endParaRPr lang="cs-CZ" dirty="0"/>
          </a:p>
          <a:p>
            <a:pPr marL="457200" indent="-457200" algn="just">
              <a:buAutoNum type="alphaLcParenR"/>
            </a:pPr>
            <a:endParaRPr lang="cs-CZ" dirty="0"/>
          </a:p>
          <a:p>
            <a:pPr marL="457200" indent="-457200" algn="just">
              <a:buAutoNum type="alphaLcParenR"/>
            </a:pPr>
            <a:r>
              <a:rPr lang="en-US" dirty="0"/>
              <a:t>adoption</a:t>
            </a:r>
            <a:endParaRPr lang="cs-CZ" dirty="0"/>
          </a:p>
          <a:p>
            <a:pPr marL="457200" indent="-457200" algn="just">
              <a:buAutoNum type="alphaLcParenR"/>
            </a:pPr>
            <a:endParaRPr lang="cs-CZ" dirty="0"/>
          </a:p>
          <a:p>
            <a:pPr marL="457200" indent="-457200" algn="just">
              <a:buAutoNum type="alphaLcParenR"/>
            </a:pPr>
            <a:r>
              <a:rPr lang="en-US" dirty="0"/>
              <a:t>appointment of an heir in a </a:t>
            </a:r>
            <a:r>
              <a:rPr lang="cs-CZ" dirty="0"/>
              <a:t>testament</a:t>
            </a:r>
          </a:p>
        </p:txBody>
      </p:sp>
    </p:spTree>
    <p:extLst>
      <p:ext uri="{BB962C8B-B14F-4D97-AF65-F5344CB8AC3E}">
        <p14:creationId xmlns:p14="http://schemas.microsoft.com/office/powerpoint/2010/main" val="298141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0B237-B6BA-E68F-C056-A03B33A2257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2652082-A4CD-99E7-FB79-98532731ACE7}"/>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7870D734-CD35-57CF-6A20-0820948248D6}"/>
              </a:ext>
            </a:extLst>
          </p:cNvPr>
          <p:cNvSpPr>
            <a:spLocks noGrp="1"/>
          </p:cNvSpPr>
          <p:nvPr>
            <p:ph sz="quarter" idx="13"/>
          </p:nvPr>
        </p:nvSpPr>
        <p:spPr>
          <a:xfrm>
            <a:off x="838200" y="2212429"/>
            <a:ext cx="10515600" cy="3964534"/>
          </a:xfrm>
        </p:spPr>
        <p:txBody>
          <a:bodyPr>
            <a:normAutofit/>
          </a:bodyPr>
          <a:lstStyle/>
          <a:p>
            <a:pPr algn="just"/>
            <a:r>
              <a:rPr lang="cs-CZ" b="1" dirty="0" err="1"/>
              <a:t>Different</a:t>
            </a:r>
            <a:r>
              <a:rPr lang="cs-CZ" b="1" dirty="0"/>
              <a:t> </a:t>
            </a:r>
            <a:r>
              <a:rPr lang="cs-CZ" b="1" dirty="0" err="1"/>
              <a:t>meanings</a:t>
            </a:r>
            <a:r>
              <a:rPr lang="cs-CZ" b="1" dirty="0"/>
              <a:t> </a:t>
            </a:r>
            <a:r>
              <a:rPr lang="cs-CZ" b="1" dirty="0" err="1"/>
              <a:t>of</a:t>
            </a:r>
            <a:r>
              <a:rPr lang="cs-CZ" b="1" dirty="0"/>
              <a:t> </a:t>
            </a:r>
            <a:r>
              <a:rPr lang="cs-CZ" b="1" dirty="0" err="1"/>
              <a:t>Parenthood</a:t>
            </a:r>
            <a:endParaRPr lang="cs-CZ" b="1" dirty="0"/>
          </a:p>
          <a:p>
            <a:pPr algn="just"/>
            <a:endParaRPr lang="cs-CZ" dirty="0"/>
          </a:p>
          <a:p>
            <a:pPr algn="just"/>
            <a:r>
              <a:rPr lang="cs-CZ" b="1" dirty="0" err="1"/>
              <a:t>Biological</a:t>
            </a:r>
            <a:r>
              <a:rPr lang="cs-CZ" b="1" dirty="0"/>
              <a:t> </a:t>
            </a:r>
            <a:r>
              <a:rPr lang="cs-CZ" b="1" dirty="0" err="1"/>
              <a:t>parenthood</a:t>
            </a:r>
            <a:r>
              <a:rPr lang="cs-CZ" b="1" dirty="0"/>
              <a:t> </a:t>
            </a:r>
            <a:r>
              <a:rPr lang="cs-CZ" dirty="0"/>
              <a:t>= </a:t>
            </a:r>
            <a:r>
              <a:rPr lang="en-US" dirty="0"/>
              <a:t>who is de</a:t>
            </a:r>
            <a:r>
              <a:rPr lang="cs-CZ" dirty="0" err="1"/>
              <a:t>signated</a:t>
            </a:r>
            <a:r>
              <a:rPr lang="en-US" dirty="0"/>
              <a:t> as a parent in accordance with the biological </a:t>
            </a:r>
            <a:r>
              <a:rPr lang="cs-CZ" dirty="0" err="1"/>
              <a:t>principles</a:t>
            </a:r>
            <a:r>
              <a:rPr lang="en-US" dirty="0"/>
              <a:t> of human reproduction</a:t>
            </a:r>
            <a:endParaRPr lang="cs-CZ" dirty="0"/>
          </a:p>
          <a:p>
            <a:pPr algn="just"/>
            <a:endParaRPr lang="cs-CZ" b="1" dirty="0"/>
          </a:p>
          <a:p>
            <a:pPr algn="just"/>
            <a:r>
              <a:rPr lang="en-US" b="1" dirty="0"/>
              <a:t>Social parenthood</a:t>
            </a:r>
            <a:r>
              <a:rPr lang="cs-CZ" dirty="0"/>
              <a:t> = </a:t>
            </a:r>
            <a:r>
              <a:rPr lang="cs-CZ" dirty="0" err="1"/>
              <a:t>who</a:t>
            </a:r>
            <a:r>
              <a:rPr lang="cs-CZ" dirty="0"/>
              <a:t> </a:t>
            </a:r>
            <a:r>
              <a:rPr lang="cs-CZ" dirty="0" err="1"/>
              <a:t>excercises</a:t>
            </a:r>
            <a:r>
              <a:rPr lang="cs-CZ" dirty="0"/>
              <a:t> </a:t>
            </a:r>
            <a:r>
              <a:rPr lang="cs-CZ" dirty="0" err="1"/>
              <a:t>the</a:t>
            </a:r>
            <a:r>
              <a:rPr lang="cs-CZ" dirty="0"/>
              <a:t> </a:t>
            </a:r>
            <a:r>
              <a:rPr lang="cs-CZ" dirty="0" err="1"/>
              <a:t>social</a:t>
            </a:r>
            <a:r>
              <a:rPr lang="cs-CZ" dirty="0"/>
              <a:t> role </a:t>
            </a:r>
            <a:r>
              <a:rPr lang="cs-CZ" dirty="0" err="1"/>
              <a:t>of</a:t>
            </a:r>
            <a:r>
              <a:rPr lang="cs-CZ" dirty="0"/>
              <a:t> a </a:t>
            </a:r>
            <a:r>
              <a:rPr lang="cs-CZ" dirty="0" err="1"/>
              <a:t>parent</a:t>
            </a:r>
            <a:endParaRPr lang="cs-CZ" dirty="0"/>
          </a:p>
          <a:p>
            <a:pPr algn="just"/>
            <a:endParaRPr lang="cs-CZ" b="1" dirty="0"/>
          </a:p>
          <a:p>
            <a:pPr algn="just"/>
            <a:r>
              <a:rPr lang="en-US" b="1" dirty="0"/>
              <a:t>Legal parenthood</a:t>
            </a:r>
            <a:r>
              <a:rPr lang="cs-CZ" b="1" dirty="0"/>
              <a:t> </a:t>
            </a:r>
            <a:r>
              <a:rPr lang="cs-CZ" dirty="0"/>
              <a:t>= </a:t>
            </a:r>
            <a:r>
              <a:rPr lang="cs-CZ" dirty="0" err="1"/>
              <a:t>who</a:t>
            </a:r>
            <a:r>
              <a:rPr lang="cs-CZ" dirty="0"/>
              <a:t> </a:t>
            </a:r>
            <a:r>
              <a:rPr lang="cs-CZ" dirty="0" err="1"/>
              <a:t>is</a:t>
            </a:r>
            <a:r>
              <a:rPr lang="cs-CZ" dirty="0"/>
              <a:t> </a:t>
            </a:r>
            <a:r>
              <a:rPr lang="cs-CZ" dirty="0" err="1"/>
              <a:t>determined</a:t>
            </a:r>
            <a:r>
              <a:rPr lang="cs-CZ" dirty="0"/>
              <a:t> as a </a:t>
            </a:r>
            <a:r>
              <a:rPr lang="cs-CZ" dirty="0" err="1"/>
              <a:t>parent</a:t>
            </a:r>
            <a:r>
              <a:rPr lang="cs-CZ" dirty="0"/>
              <a:t> by </a:t>
            </a:r>
            <a:r>
              <a:rPr lang="cs-CZ" dirty="0" err="1"/>
              <a:t>the</a:t>
            </a:r>
            <a:r>
              <a:rPr lang="cs-CZ" dirty="0"/>
              <a:t> </a:t>
            </a:r>
            <a:r>
              <a:rPr lang="cs-CZ" dirty="0" err="1"/>
              <a:t>operation</a:t>
            </a:r>
            <a:r>
              <a:rPr lang="cs-CZ" dirty="0"/>
              <a:t> </a:t>
            </a:r>
            <a:r>
              <a:rPr lang="cs-CZ" dirty="0" err="1"/>
              <a:t>of</a:t>
            </a:r>
            <a:r>
              <a:rPr lang="cs-CZ" dirty="0"/>
              <a:t> </a:t>
            </a:r>
            <a:r>
              <a:rPr lang="cs-CZ" dirty="0" err="1"/>
              <a:t>law</a:t>
            </a:r>
            <a:endParaRPr lang="cs-CZ" dirty="0"/>
          </a:p>
          <a:p>
            <a:pPr algn="just"/>
            <a:endParaRPr lang="cs-CZ" b="1" dirty="0"/>
          </a:p>
          <a:p>
            <a:pPr algn="just"/>
            <a:r>
              <a:rPr lang="cs-CZ" b="1" dirty="0"/>
              <a:t>(</a:t>
            </a:r>
            <a:r>
              <a:rPr lang="en-US" b="1" dirty="0"/>
              <a:t>Psychological parenthood</a:t>
            </a:r>
            <a:r>
              <a:rPr lang="cs-CZ" b="1" dirty="0"/>
              <a:t>) </a:t>
            </a:r>
            <a:r>
              <a:rPr lang="cs-CZ" dirty="0"/>
              <a:t>= </a:t>
            </a:r>
            <a:r>
              <a:rPr lang="cs-CZ" dirty="0" err="1"/>
              <a:t>who</a:t>
            </a:r>
            <a:r>
              <a:rPr lang="cs-CZ" dirty="0"/>
              <a:t> </a:t>
            </a:r>
            <a:r>
              <a:rPr lang="cs-CZ" dirty="0" err="1"/>
              <a:t>feels</a:t>
            </a:r>
            <a:r>
              <a:rPr lang="cs-CZ" dirty="0"/>
              <a:t> </a:t>
            </a:r>
            <a:r>
              <a:rPr lang="cs-CZ" dirty="0" err="1"/>
              <a:t>himself</a:t>
            </a:r>
            <a:r>
              <a:rPr lang="cs-CZ" dirty="0"/>
              <a:t>/</a:t>
            </a:r>
            <a:r>
              <a:rPr lang="cs-CZ" dirty="0" err="1"/>
              <a:t>herself</a:t>
            </a:r>
            <a:r>
              <a:rPr lang="cs-CZ" dirty="0"/>
              <a:t> </a:t>
            </a:r>
            <a:r>
              <a:rPr lang="cs-CZ" dirty="0" err="1"/>
              <a:t>emotionally</a:t>
            </a:r>
            <a:r>
              <a:rPr lang="cs-CZ" dirty="0"/>
              <a:t> as a </a:t>
            </a:r>
            <a:r>
              <a:rPr lang="cs-CZ" dirty="0" err="1"/>
              <a:t>parent</a:t>
            </a:r>
            <a:r>
              <a:rPr lang="cs-CZ" dirty="0"/>
              <a:t>, </a:t>
            </a:r>
            <a:r>
              <a:rPr lang="cs-CZ" dirty="0" err="1"/>
              <a:t>who</a:t>
            </a:r>
            <a:r>
              <a:rPr lang="cs-CZ" dirty="0"/>
              <a:t> has </a:t>
            </a:r>
            <a:r>
              <a:rPr lang="cs-CZ" dirty="0" err="1"/>
              <a:t>the</a:t>
            </a:r>
            <a:r>
              <a:rPr lang="cs-CZ" dirty="0"/>
              <a:t> </a:t>
            </a:r>
            <a:r>
              <a:rPr lang="cs-CZ" dirty="0" err="1"/>
              <a:t>experience</a:t>
            </a:r>
            <a:r>
              <a:rPr lang="cs-CZ" dirty="0"/>
              <a:t> </a:t>
            </a:r>
            <a:r>
              <a:rPr lang="cs-CZ" dirty="0" err="1"/>
              <a:t>being</a:t>
            </a:r>
            <a:r>
              <a:rPr lang="cs-CZ" dirty="0"/>
              <a:t> </a:t>
            </a:r>
            <a:r>
              <a:rPr lang="cs-CZ" dirty="0" err="1"/>
              <a:t>the</a:t>
            </a:r>
            <a:r>
              <a:rPr lang="cs-CZ" dirty="0"/>
              <a:t> </a:t>
            </a:r>
            <a:r>
              <a:rPr lang="cs-CZ" dirty="0" err="1"/>
              <a:t>parent</a:t>
            </a:r>
            <a:r>
              <a:rPr lang="cs-CZ" dirty="0"/>
              <a:t>…</a:t>
            </a:r>
            <a:endParaRPr lang="en-US" dirty="0"/>
          </a:p>
        </p:txBody>
      </p:sp>
    </p:spTree>
    <p:extLst>
      <p:ext uri="{BB962C8B-B14F-4D97-AF65-F5344CB8AC3E}">
        <p14:creationId xmlns:p14="http://schemas.microsoft.com/office/powerpoint/2010/main" val="240853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4509D-7FDB-1DD9-BA0F-7582318727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A5A8C87-8982-FFBD-98F5-681C261A1B40}"/>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553AE783-2E53-0924-D6C7-B8A5D1DC2C9F}"/>
              </a:ext>
            </a:extLst>
          </p:cNvPr>
          <p:cNvSpPr>
            <a:spLocks noGrp="1"/>
          </p:cNvSpPr>
          <p:nvPr>
            <p:ph sz="quarter" idx="13"/>
          </p:nvPr>
        </p:nvSpPr>
        <p:spPr>
          <a:xfrm>
            <a:off x="838200" y="2212429"/>
            <a:ext cx="10515600" cy="3964534"/>
          </a:xfrm>
        </p:spPr>
        <p:txBody>
          <a:bodyPr>
            <a:normAutofit/>
          </a:bodyPr>
          <a:lstStyle/>
          <a:p>
            <a:pPr algn="just"/>
            <a:r>
              <a:rPr lang="cs-CZ" b="1" dirty="0" err="1"/>
              <a:t>Levirate</a:t>
            </a:r>
            <a:r>
              <a:rPr lang="cs-CZ" dirty="0"/>
              <a:t> (</a:t>
            </a:r>
            <a:r>
              <a:rPr lang="cs-CZ" dirty="0" err="1"/>
              <a:t>helps</a:t>
            </a:r>
            <a:r>
              <a:rPr lang="cs-CZ" dirty="0"/>
              <a:t> </a:t>
            </a:r>
            <a:r>
              <a:rPr lang="cs-CZ" dirty="0" err="1"/>
              <a:t>when</a:t>
            </a:r>
            <a:r>
              <a:rPr lang="cs-CZ" dirty="0"/>
              <a:t> </a:t>
            </a:r>
            <a:r>
              <a:rPr lang="cs-CZ" dirty="0" err="1"/>
              <a:t>adoption</a:t>
            </a:r>
            <a:r>
              <a:rPr lang="cs-CZ" dirty="0"/>
              <a:t> and testament are not </a:t>
            </a:r>
            <a:r>
              <a:rPr lang="cs-CZ" dirty="0" err="1"/>
              <a:t>allowed</a:t>
            </a:r>
            <a:r>
              <a:rPr lang="cs-CZ" dirty="0"/>
              <a:t>)</a:t>
            </a:r>
          </a:p>
          <a:p>
            <a:pPr algn="just"/>
            <a:endParaRPr lang="cs-CZ" dirty="0"/>
          </a:p>
          <a:p>
            <a:pPr algn="just"/>
            <a:r>
              <a:rPr lang="en-US" dirty="0"/>
              <a:t>Then Judah said to Onan, “</a:t>
            </a:r>
            <a:r>
              <a:rPr lang="en-US" b="1" dirty="0"/>
              <a:t>Sleep with your brother’s wife </a:t>
            </a:r>
            <a:r>
              <a:rPr lang="en-US" dirty="0"/>
              <a:t>and fulfill your duty to her as a brother-in-law </a:t>
            </a:r>
            <a:r>
              <a:rPr lang="en-US" b="1" dirty="0"/>
              <a:t>to raise up offspring for your brother</a:t>
            </a:r>
            <a:r>
              <a:rPr lang="en-US" dirty="0"/>
              <a:t>.”</a:t>
            </a:r>
            <a:endParaRPr lang="cs-CZ" dirty="0"/>
          </a:p>
          <a:p>
            <a:pPr algn="just"/>
            <a:endParaRPr lang="cs-CZ" dirty="0"/>
          </a:p>
          <a:p>
            <a:pPr algn="r"/>
            <a:r>
              <a:rPr lang="cs-CZ" dirty="0" err="1"/>
              <a:t>Gn</a:t>
            </a:r>
            <a:r>
              <a:rPr lang="cs-CZ" dirty="0"/>
              <a:t>, 38, 8 (</a:t>
            </a:r>
            <a:r>
              <a:rPr lang="cs-CZ" dirty="0" err="1"/>
              <a:t>Judah</a:t>
            </a:r>
            <a:r>
              <a:rPr lang="cs-CZ" dirty="0"/>
              <a:t> and his </a:t>
            </a:r>
            <a:r>
              <a:rPr lang="cs-CZ" dirty="0" err="1"/>
              <a:t>sons</a:t>
            </a:r>
            <a:r>
              <a:rPr lang="cs-CZ" dirty="0"/>
              <a:t>)</a:t>
            </a:r>
          </a:p>
          <a:p>
            <a:pPr algn="r"/>
            <a:endParaRPr lang="cs-CZ" dirty="0"/>
          </a:p>
          <a:p>
            <a:r>
              <a:rPr lang="cs-CZ" b="1" dirty="0" err="1"/>
              <a:t>Levirate</a:t>
            </a:r>
            <a:r>
              <a:rPr lang="cs-CZ" dirty="0"/>
              <a:t> = a </a:t>
            </a:r>
            <a:r>
              <a:rPr lang="en-US" dirty="0"/>
              <a:t>marriage of the widow of a deceased childless man to his (usually younger) brother</a:t>
            </a:r>
            <a:endParaRPr lang="cs-CZ" dirty="0"/>
          </a:p>
        </p:txBody>
      </p:sp>
    </p:spTree>
    <p:extLst>
      <p:ext uri="{BB962C8B-B14F-4D97-AF65-F5344CB8AC3E}">
        <p14:creationId xmlns:p14="http://schemas.microsoft.com/office/powerpoint/2010/main" val="1833316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77494-8151-7063-C74D-BF94FD39E0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D7640A8-0B04-5AD1-E3FF-EF6997561833}"/>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64E786D6-9950-B317-2443-03170B3BBCA5}"/>
              </a:ext>
            </a:extLst>
          </p:cNvPr>
          <p:cNvSpPr>
            <a:spLocks noGrp="1"/>
          </p:cNvSpPr>
          <p:nvPr>
            <p:ph sz="quarter" idx="13"/>
          </p:nvPr>
        </p:nvSpPr>
        <p:spPr>
          <a:xfrm>
            <a:off x="838200" y="2212429"/>
            <a:ext cx="10515600" cy="3964534"/>
          </a:xfrm>
        </p:spPr>
        <p:txBody>
          <a:bodyPr>
            <a:normAutofit/>
          </a:bodyPr>
          <a:lstStyle/>
          <a:p>
            <a:pPr algn="just"/>
            <a:r>
              <a:rPr lang="en-US" b="1" dirty="0"/>
              <a:t>The connection between adoption and inheritance law</a:t>
            </a:r>
            <a:endParaRPr lang="cs-CZ" b="1" dirty="0"/>
          </a:p>
          <a:p>
            <a:pPr algn="just"/>
            <a:endParaRPr lang="cs-CZ" b="1" dirty="0"/>
          </a:p>
          <a:p>
            <a:pPr algn="just"/>
            <a:r>
              <a:rPr lang="en-US" b="1" dirty="0"/>
              <a:t>Solon</a:t>
            </a:r>
            <a:endParaRPr lang="cs-CZ" b="1" dirty="0"/>
          </a:p>
          <a:p>
            <a:pPr algn="just"/>
            <a:r>
              <a:rPr lang="cs-CZ" dirty="0" err="1"/>
              <a:t>allowed</a:t>
            </a:r>
            <a:r>
              <a:rPr lang="cs-CZ" dirty="0"/>
              <a:t> </a:t>
            </a:r>
            <a:r>
              <a:rPr lang="en-US" i="1" dirty="0" err="1"/>
              <a:t>adoptio</a:t>
            </a:r>
            <a:r>
              <a:rPr lang="en-US" i="1" dirty="0"/>
              <a:t> mortis causa</a:t>
            </a:r>
            <a:r>
              <a:rPr lang="en-US" dirty="0"/>
              <a:t> (adoption in the event of death)</a:t>
            </a:r>
            <a:r>
              <a:rPr lang="cs-CZ" dirty="0"/>
              <a:t> </a:t>
            </a:r>
            <a:r>
              <a:rPr lang="en-US" dirty="0"/>
              <a:t>if there are no male descendants</a:t>
            </a:r>
            <a:endParaRPr lang="cs-CZ" dirty="0"/>
          </a:p>
          <a:p>
            <a:pPr algn="just"/>
            <a:endParaRPr lang="cs-CZ" b="1" dirty="0"/>
          </a:p>
          <a:p>
            <a:pPr algn="just"/>
            <a:r>
              <a:rPr lang="cs-CZ" dirty="0"/>
              <a:t>= </a:t>
            </a:r>
            <a:r>
              <a:rPr lang="en-US" dirty="0"/>
              <a:t>the possibility </a:t>
            </a:r>
            <a:r>
              <a:rPr lang="cs-CZ" dirty="0"/>
              <a:t>to </a:t>
            </a:r>
            <a:r>
              <a:rPr lang="en-US" dirty="0"/>
              <a:t>appoint a person who is not a blood relative as an heir in a </a:t>
            </a:r>
            <a:r>
              <a:rPr lang="cs-CZ" dirty="0"/>
              <a:t>testament developer </a:t>
            </a:r>
            <a:r>
              <a:rPr lang="cs-CZ" dirty="0" err="1"/>
              <a:t>from</a:t>
            </a:r>
            <a:r>
              <a:rPr lang="cs-CZ" dirty="0"/>
              <a:t> </a:t>
            </a:r>
            <a:r>
              <a:rPr lang="cs-CZ" i="1" dirty="0" err="1"/>
              <a:t>adoptio</a:t>
            </a:r>
            <a:r>
              <a:rPr lang="cs-CZ" i="1" dirty="0"/>
              <a:t> </a:t>
            </a:r>
            <a:r>
              <a:rPr lang="cs-CZ" i="1" dirty="0" err="1"/>
              <a:t>mortis</a:t>
            </a:r>
            <a:r>
              <a:rPr lang="cs-CZ" i="1" dirty="0"/>
              <a:t> causa</a:t>
            </a:r>
          </a:p>
        </p:txBody>
      </p:sp>
    </p:spTree>
    <p:extLst>
      <p:ext uri="{BB962C8B-B14F-4D97-AF65-F5344CB8AC3E}">
        <p14:creationId xmlns:p14="http://schemas.microsoft.com/office/powerpoint/2010/main" val="1228037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81DFF-62B1-B312-8A02-66C7273A4C9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49726C-B665-3A4F-C3DB-E2961AC3853A}"/>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3C79E565-F297-DC31-D4F5-6122CB2BD400}"/>
              </a:ext>
            </a:extLst>
          </p:cNvPr>
          <p:cNvSpPr>
            <a:spLocks noGrp="1"/>
          </p:cNvSpPr>
          <p:nvPr>
            <p:ph sz="quarter" idx="13"/>
          </p:nvPr>
        </p:nvSpPr>
        <p:spPr>
          <a:xfrm>
            <a:off x="838200" y="2212429"/>
            <a:ext cx="10515600" cy="3964534"/>
          </a:xfrm>
        </p:spPr>
        <p:txBody>
          <a:bodyPr>
            <a:normAutofit/>
          </a:bodyPr>
          <a:lstStyle/>
          <a:p>
            <a:pPr algn="just"/>
            <a:r>
              <a:rPr lang="en-US" b="1" dirty="0"/>
              <a:t>Original purpose of adoption: </a:t>
            </a:r>
            <a:endParaRPr lang="cs-CZ" b="1" dirty="0"/>
          </a:p>
          <a:p>
            <a:pPr algn="just"/>
            <a:endParaRPr lang="cs-CZ" b="1" dirty="0"/>
          </a:p>
          <a:p>
            <a:pPr algn="just"/>
            <a:r>
              <a:rPr lang="en-US" b="1" dirty="0"/>
              <a:t>to ensure the preservation of the family line, an unbroken line of descendants (by accepting a stranger as one's own)</a:t>
            </a:r>
            <a:endParaRPr lang="cs-CZ" b="1" dirty="0"/>
          </a:p>
          <a:p>
            <a:pPr algn="just"/>
            <a:endParaRPr lang="cs-CZ" b="1" dirty="0"/>
          </a:p>
          <a:p>
            <a:pPr algn="just"/>
            <a:r>
              <a:rPr lang="en-US" b="1" dirty="0"/>
              <a:t>i.e., preservation and continuation</a:t>
            </a:r>
            <a:r>
              <a:rPr lang="cs-CZ" b="1" dirty="0"/>
              <a:t> in</a:t>
            </a:r>
          </a:p>
          <a:p>
            <a:pPr algn="just"/>
            <a:r>
              <a:rPr lang="en-US" dirty="0"/>
              <a:t>care of the family estate</a:t>
            </a:r>
            <a:endParaRPr lang="cs-CZ" dirty="0"/>
          </a:p>
          <a:p>
            <a:pPr algn="just"/>
            <a:r>
              <a:rPr lang="en-US" dirty="0"/>
              <a:t>care of the household cult</a:t>
            </a:r>
            <a:endParaRPr lang="cs-CZ" dirty="0"/>
          </a:p>
          <a:p>
            <a:pPr algn="just"/>
            <a:endParaRPr lang="cs-CZ" b="1" dirty="0"/>
          </a:p>
          <a:p>
            <a:pPr algn="just"/>
            <a:r>
              <a:rPr lang="en-US" b="1" dirty="0"/>
              <a:t>= not substitute care for a child</a:t>
            </a:r>
            <a:endParaRPr lang="cs-CZ" i="1" dirty="0"/>
          </a:p>
        </p:txBody>
      </p:sp>
    </p:spTree>
    <p:extLst>
      <p:ext uri="{BB962C8B-B14F-4D97-AF65-F5344CB8AC3E}">
        <p14:creationId xmlns:p14="http://schemas.microsoft.com/office/powerpoint/2010/main" val="3472861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BF22-916E-DDFD-BE5F-3C63118D29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1ACBF1-B6CB-F146-693F-6D6FFFEC9FBB}"/>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57BDC823-B73D-C2A7-9FD7-A309605B2148}"/>
              </a:ext>
            </a:extLst>
          </p:cNvPr>
          <p:cNvSpPr>
            <a:spLocks noGrp="1"/>
          </p:cNvSpPr>
          <p:nvPr>
            <p:ph sz="quarter" idx="13"/>
          </p:nvPr>
        </p:nvSpPr>
        <p:spPr>
          <a:xfrm>
            <a:off x="838200" y="2212429"/>
            <a:ext cx="10515600" cy="3964534"/>
          </a:xfrm>
        </p:spPr>
        <p:txBody>
          <a:bodyPr>
            <a:normAutofit lnSpcReduction="10000"/>
          </a:bodyPr>
          <a:lstStyle/>
          <a:p>
            <a:pPr algn="just"/>
            <a:r>
              <a:rPr lang="en-US" b="1" dirty="0"/>
              <a:t>Early 20th century</a:t>
            </a:r>
            <a:r>
              <a:rPr lang="cs-CZ" b="1" dirty="0"/>
              <a:t>:</a:t>
            </a:r>
          </a:p>
          <a:p>
            <a:pPr algn="just"/>
            <a:r>
              <a:rPr lang="en-US" dirty="0"/>
              <a:t>The original concept of adoption persists: acquiring a legal successor in property matters</a:t>
            </a:r>
            <a:endParaRPr lang="cs-CZ" dirty="0"/>
          </a:p>
          <a:p>
            <a:pPr algn="just"/>
            <a:endParaRPr lang="cs-CZ" b="1" dirty="0"/>
          </a:p>
          <a:p>
            <a:pPr algn="just"/>
            <a:r>
              <a:rPr lang="en-US" b="1" dirty="0"/>
              <a:t>Reason for the change in understanding of adoption:</a:t>
            </a:r>
            <a:endParaRPr lang="cs-CZ" b="1" dirty="0"/>
          </a:p>
          <a:p>
            <a:pPr algn="just"/>
            <a:r>
              <a:rPr lang="en-US" dirty="0"/>
              <a:t>consequences of World War I and II</a:t>
            </a:r>
            <a:endParaRPr lang="cs-CZ" dirty="0"/>
          </a:p>
          <a:p>
            <a:pPr algn="just"/>
            <a:r>
              <a:rPr lang="en-US" dirty="0"/>
              <a:t>large number of orphans</a:t>
            </a:r>
            <a:r>
              <a:rPr lang="cs-CZ" dirty="0"/>
              <a:t> </a:t>
            </a:r>
            <a:r>
              <a:rPr lang="en-US" dirty="0"/>
              <a:t>need to care for them</a:t>
            </a:r>
            <a:endParaRPr lang="cs-CZ" dirty="0"/>
          </a:p>
          <a:p>
            <a:pPr algn="just"/>
            <a:r>
              <a:rPr lang="en-US" dirty="0"/>
              <a:t>but public care is not enough</a:t>
            </a:r>
            <a:endParaRPr lang="cs-CZ" dirty="0"/>
          </a:p>
          <a:p>
            <a:pPr algn="just"/>
            <a:r>
              <a:rPr lang="en-US" dirty="0"/>
              <a:t>large number of childless couples</a:t>
            </a:r>
            <a:endParaRPr lang="cs-CZ" dirty="0"/>
          </a:p>
          <a:p>
            <a:pPr algn="just"/>
            <a:endParaRPr lang="cs-CZ" b="1" dirty="0"/>
          </a:p>
          <a:p>
            <a:pPr algn="just"/>
            <a:r>
              <a:rPr lang="en-US" b="1" dirty="0"/>
              <a:t>New main purpose of adoption</a:t>
            </a:r>
            <a:r>
              <a:rPr lang="cs-CZ" b="1" dirty="0"/>
              <a:t>:</a:t>
            </a:r>
          </a:p>
          <a:p>
            <a:pPr algn="just"/>
            <a:r>
              <a:rPr lang="en-US" dirty="0"/>
              <a:t>replacing the child's family, providing comprehensive care and upbringing </a:t>
            </a:r>
            <a:endParaRPr lang="cs-CZ" dirty="0"/>
          </a:p>
          <a:p>
            <a:pPr algn="just"/>
            <a:r>
              <a:rPr lang="en-US" b="1" dirty="0"/>
              <a:t>property </a:t>
            </a:r>
            <a:r>
              <a:rPr lang="cs-CZ" b="1" dirty="0" err="1"/>
              <a:t>became</a:t>
            </a:r>
            <a:r>
              <a:rPr lang="cs-CZ" b="1" dirty="0"/>
              <a:t> </a:t>
            </a:r>
            <a:r>
              <a:rPr lang="en-US" b="1" dirty="0"/>
              <a:t>issues insignificant</a:t>
            </a:r>
            <a:endParaRPr lang="cs-CZ" b="1" dirty="0"/>
          </a:p>
        </p:txBody>
      </p:sp>
    </p:spTree>
    <p:extLst>
      <p:ext uri="{BB962C8B-B14F-4D97-AF65-F5344CB8AC3E}">
        <p14:creationId xmlns:p14="http://schemas.microsoft.com/office/powerpoint/2010/main" val="1772618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E91A8-98BA-AEAA-D80B-0622EC5BC0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D4A6928-30D7-4107-D5C7-133C32E52C37}"/>
              </a:ext>
            </a:extLst>
          </p:cNvPr>
          <p:cNvSpPr>
            <a:spLocks noGrp="1"/>
          </p:cNvSpPr>
          <p:nvPr>
            <p:ph type="title"/>
          </p:nvPr>
        </p:nvSpPr>
        <p:spPr>
          <a:xfrm>
            <a:off x="838200" y="1036717"/>
            <a:ext cx="10515600" cy="992057"/>
          </a:xfrm>
        </p:spPr>
        <p:txBody>
          <a:bodyPr/>
          <a:lstStyle/>
          <a:p>
            <a:r>
              <a:rPr lang="cs-CZ" dirty="0" err="1"/>
              <a:t>Adoption</a:t>
            </a:r>
            <a:endParaRPr lang="cs-CZ" dirty="0"/>
          </a:p>
        </p:txBody>
      </p:sp>
      <p:sp>
        <p:nvSpPr>
          <p:cNvPr id="4" name="Zástupný text 3">
            <a:extLst>
              <a:ext uri="{FF2B5EF4-FFF2-40B4-BE49-F238E27FC236}">
                <a16:creationId xmlns:a16="http://schemas.microsoft.com/office/drawing/2014/main" id="{94300836-B5E5-210B-6589-0CC0211FC637}"/>
              </a:ext>
            </a:extLst>
          </p:cNvPr>
          <p:cNvSpPr>
            <a:spLocks noGrp="1"/>
          </p:cNvSpPr>
          <p:nvPr>
            <p:ph sz="quarter" idx="13"/>
          </p:nvPr>
        </p:nvSpPr>
        <p:spPr>
          <a:xfrm>
            <a:off x="838200" y="2212429"/>
            <a:ext cx="10515600" cy="3964534"/>
          </a:xfrm>
        </p:spPr>
        <p:txBody>
          <a:bodyPr>
            <a:normAutofit/>
          </a:bodyPr>
          <a:lstStyle/>
          <a:p>
            <a:pPr algn="just"/>
            <a:r>
              <a:rPr lang="en-US" b="1" dirty="0"/>
              <a:t>Countries that did not recognize adoption at all or only recently</a:t>
            </a:r>
            <a:r>
              <a:rPr lang="cs-CZ" b="1" dirty="0"/>
              <a:t>:</a:t>
            </a:r>
          </a:p>
          <a:p>
            <a:pPr algn="just"/>
            <a:r>
              <a:rPr lang="en-US" dirty="0"/>
              <a:t>England (Adoption Act 1926, Adoption Act 1949)</a:t>
            </a:r>
            <a:endParaRPr lang="cs-CZ" dirty="0"/>
          </a:p>
          <a:p>
            <a:pPr algn="just"/>
            <a:r>
              <a:rPr lang="en-US" dirty="0"/>
              <a:t>The Netherlands (1956)</a:t>
            </a:r>
            <a:endParaRPr lang="cs-CZ" dirty="0"/>
          </a:p>
          <a:p>
            <a:pPr algn="just"/>
            <a:r>
              <a:rPr lang="en-US" dirty="0"/>
              <a:t>Portugal (1966)</a:t>
            </a:r>
            <a:endParaRPr lang="cs-CZ" dirty="0"/>
          </a:p>
          <a:p>
            <a:pPr algn="just"/>
            <a:r>
              <a:rPr lang="cs-CZ" b="1" dirty="0"/>
              <a:t>= </a:t>
            </a:r>
            <a:r>
              <a:rPr lang="en-US" b="1" dirty="0"/>
              <a:t>Allowing the adoption of children (new concept of adoption)</a:t>
            </a:r>
            <a:endParaRPr lang="cs-CZ" b="1" dirty="0"/>
          </a:p>
          <a:p>
            <a:pPr algn="just"/>
            <a:endParaRPr lang="cs-CZ" b="1" dirty="0"/>
          </a:p>
          <a:p>
            <a:pPr algn="just"/>
            <a:r>
              <a:rPr lang="en-US" b="1" dirty="0"/>
              <a:t>Countries where adoption of adults was already possible:</a:t>
            </a:r>
            <a:endParaRPr lang="cs-CZ" b="1" dirty="0"/>
          </a:p>
          <a:p>
            <a:pPr algn="just"/>
            <a:r>
              <a:rPr lang="en-US" dirty="0"/>
              <a:t>France (amendment to the Civil Code, 1966)</a:t>
            </a:r>
            <a:endParaRPr lang="cs-CZ" dirty="0"/>
          </a:p>
          <a:p>
            <a:pPr algn="just"/>
            <a:r>
              <a:rPr lang="en-US" dirty="0"/>
              <a:t>Italy (amendment to the Civil Code, 1967)</a:t>
            </a:r>
            <a:endParaRPr lang="cs-CZ" dirty="0"/>
          </a:p>
          <a:p>
            <a:pPr algn="just"/>
            <a:r>
              <a:rPr lang="en-US" dirty="0"/>
              <a:t>Switzerland (amendment to the Civil Code, 1971)</a:t>
            </a:r>
            <a:endParaRPr lang="cs-CZ" dirty="0"/>
          </a:p>
          <a:p>
            <a:pPr algn="just"/>
            <a:r>
              <a:rPr lang="cs-CZ" b="1" dirty="0"/>
              <a:t>= </a:t>
            </a:r>
            <a:r>
              <a:rPr lang="en-US" b="1" dirty="0"/>
              <a:t>Adoption of minors </a:t>
            </a:r>
            <a:r>
              <a:rPr lang="en-US" b="1" dirty="0">
                <a:solidFill>
                  <a:schemeClr val="accent1"/>
                </a:solidFill>
              </a:rPr>
              <a:t>also</a:t>
            </a:r>
            <a:r>
              <a:rPr lang="en-US" b="1" dirty="0"/>
              <a:t> permitted</a:t>
            </a:r>
            <a:endParaRPr lang="cs-CZ" b="1" dirty="0"/>
          </a:p>
        </p:txBody>
      </p:sp>
    </p:spTree>
    <p:extLst>
      <p:ext uri="{BB962C8B-B14F-4D97-AF65-F5344CB8AC3E}">
        <p14:creationId xmlns:p14="http://schemas.microsoft.com/office/powerpoint/2010/main" val="1530522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A133F-0E97-AA7F-1C92-CC5C5084654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50ECF9-0798-75F2-6B19-95B751BC9AED}"/>
              </a:ext>
            </a:extLst>
          </p:cNvPr>
          <p:cNvSpPr>
            <a:spLocks noGrp="1"/>
          </p:cNvSpPr>
          <p:nvPr>
            <p:ph type="title"/>
          </p:nvPr>
        </p:nvSpPr>
        <p:spPr>
          <a:xfrm>
            <a:off x="838200" y="1036717"/>
            <a:ext cx="10515600" cy="992057"/>
          </a:xfrm>
        </p:spPr>
        <p:txBody>
          <a:bodyPr/>
          <a:lstStyle/>
          <a:p>
            <a:r>
              <a:rPr lang="cs-CZ" dirty="0" err="1"/>
              <a:t>Adoption</a:t>
            </a:r>
            <a:r>
              <a:rPr lang="cs-CZ" dirty="0"/>
              <a:t> – </a:t>
            </a:r>
            <a:r>
              <a:rPr lang="cs-CZ" dirty="0" err="1"/>
              <a:t>The</a:t>
            </a:r>
            <a:r>
              <a:rPr lang="cs-CZ" dirty="0"/>
              <a:t> Czech Republic</a:t>
            </a:r>
          </a:p>
        </p:txBody>
      </p:sp>
      <p:sp>
        <p:nvSpPr>
          <p:cNvPr id="4" name="Zástupný text 3">
            <a:extLst>
              <a:ext uri="{FF2B5EF4-FFF2-40B4-BE49-F238E27FC236}">
                <a16:creationId xmlns:a16="http://schemas.microsoft.com/office/drawing/2014/main" id="{6381F753-8D9A-3CA5-07D4-4B9F9802E925}"/>
              </a:ext>
            </a:extLst>
          </p:cNvPr>
          <p:cNvSpPr>
            <a:spLocks noGrp="1"/>
          </p:cNvSpPr>
          <p:nvPr>
            <p:ph sz="quarter" idx="13"/>
          </p:nvPr>
        </p:nvSpPr>
        <p:spPr>
          <a:xfrm>
            <a:off x="838200" y="2212429"/>
            <a:ext cx="10515600" cy="3964534"/>
          </a:xfrm>
        </p:spPr>
        <p:txBody>
          <a:bodyPr>
            <a:normAutofit/>
          </a:bodyPr>
          <a:lstStyle/>
          <a:p>
            <a:pPr algn="just"/>
            <a:r>
              <a:rPr lang="en-US" b="1" dirty="0"/>
              <a:t>Act No. 265/1949 Coll., on family law</a:t>
            </a:r>
            <a:endParaRPr lang="cs-CZ" b="1" dirty="0"/>
          </a:p>
          <a:p>
            <a:pPr algn="just"/>
            <a:endParaRPr lang="cs-CZ" b="1" dirty="0"/>
          </a:p>
          <a:p>
            <a:pPr algn="just"/>
            <a:r>
              <a:rPr lang="en-US" b="1" dirty="0"/>
              <a:t>excluded the adoption of adults</a:t>
            </a:r>
            <a:endParaRPr lang="cs-CZ" b="1" dirty="0"/>
          </a:p>
          <a:p>
            <a:pPr algn="just"/>
            <a:endParaRPr lang="cs-CZ" b="1" dirty="0"/>
          </a:p>
          <a:p>
            <a:pPr algn="just"/>
            <a:r>
              <a:rPr lang="en-US" b="1" dirty="0"/>
              <a:t>adoption arises on the basis of a court decision</a:t>
            </a:r>
            <a:endParaRPr lang="cs-CZ" b="1" dirty="0"/>
          </a:p>
          <a:p>
            <a:pPr algn="just"/>
            <a:r>
              <a:rPr lang="cs-CZ" dirty="0"/>
              <a:t>(not on </a:t>
            </a:r>
            <a:r>
              <a:rPr lang="cs-CZ" dirty="0" err="1"/>
              <a:t>the</a:t>
            </a:r>
            <a:r>
              <a:rPr lang="cs-CZ" dirty="0"/>
              <a:t> </a:t>
            </a:r>
            <a:r>
              <a:rPr lang="cs-CZ" dirty="0" err="1"/>
              <a:t>basis</a:t>
            </a:r>
            <a:r>
              <a:rPr lang="cs-CZ" dirty="0"/>
              <a:t> </a:t>
            </a:r>
            <a:r>
              <a:rPr lang="cs-CZ" dirty="0" err="1"/>
              <a:t>of</a:t>
            </a:r>
            <a:r>
              <a:rPr lang="cs-CZ" dirty="0"/>
              <a:t> a </a:t>
            </a:r>
            <a:r>
              <a:rPr lang="cs-CZ" dirty="0" err="1"/>
              <a:t>contract</a:t>
            </a:r>
            <a:r>
              <a:rPr lang="cs-CZ" dirty="0"/>
              <a:t>)</a:t>
            </a:r>
          </a:p>
          <a:p>
            <a:pPr algn="just"/>
            <a:endParaRPr lang="cs-CZ" b="1" dirty="0"/>
          </a:p>
          <a:p>
            <a:pPr algn="just"/>
            <a:r>
              <a:rPr lang="en-US" b="1" dirty="0"/>
              <a:t>= adoption in the current understanding</a:t>
            </a:r>
            <a:r>
              <a:rPr lang="cs-CZ" b="1" dirty="0"/>
              <a:t> </a:t>
            </a:r>
          </a:p>
          <a:p>
            <a:pPr algn="just"/>
            <a:r>
              <a:rPr lang="cs-CZ" dirty="0"/>
              <a:t>(no </a:t>
            </a:r>
            <a:r>
              <a:rPr lang="cs-CZ" dirty="0" err="1"/>
              <a:t>property</a:t>
            </a:r>
            <a:r>
              <a:rPr lang="cs-CZ" dirty="0"/>
              <a:t> </a:t>
            </a:r>
            <a:r>
              <a:rPr lang="cs-CZ" dirty="0" err="1"/>
              <a:t>matters</a:t>
            </a:r>
            <a:r>
              <a:rPr lang="cs-CZ" dirty="0"/>
              <a:t>, but care </a:t>
            </a:r>
            <a:r>
              <a:rPr lang="cs-CZ" dirty="0" err="1"/>
              <a:t>of</a:t>
            </a:r>
            <a:r>
              <a:rPr lang="cs-CZ" dirty="0"/>
              <a:t> </a:t>
            </a:r>
            <a:r>
              <a:rPr lang="cs-CZ" dirty="0" err="1"/>
              <a:t>the</a:t>
            </a:r>
            <a:r>
              <a:rPr lang="cs-CZ" dirty="0"/>
              <a:t> </a:t>
            </a:r>
            <a:r>
              <a:rPr lang="cs-CZ" dirty="0" err="1"/>
              <a:t>child</a:t>
            </a:r>
            <a:r>
              <a:rPr lang="cs-CZ" dirty="0"/>
              <a:t> </a:t>
            </a:r>
            <a:r>
              <a:rPr lang="cs-CZ" dirty="0" err="1"/>
              <a:t>important</a:t>
            </a:r>
            <a:r>
              <a:rPr lang="cs-CZ" dirty="0"/>
              <a:t>)</a:t>
            </a:r>
          </a:p>
        </p:txBody>
      </p:sp>
    </p:spTree>
    <p:extLst>
      <p:ext uri="{BB962C8B-B14F-4D97-AF65-F5344CB8AC3E}">
        <p14:creationId xmlns:p14="http://schemas.microsoft.com/office/powerpoint/2010/main" val="579011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7C726-9D5E-3F46-A311-5C48E25DF5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6F3CC9-2164-5889-0842-1D88EC42F02B}"/>
              </a:ext>
            </a:extLst>
          </p:cNvPr>
          <p:cNvSpPr>
            <a:spLocks noGrp="1"/>
          </p:cNvSpPr>
          <p:nvPr>
            <p:ph type="title"/>
          </p:nvPr>
        </p:nvSpPr>
        <p:spPr>
          <a:xfrm>
            <a:off x="838200" y="1036717"/>
            <a:ext cx="10515600" cy="992057"/>
          </a:xfrm>
        </p:spPr>
        <p:txBody>
          <a:bodyPr/>
          <a:lstStyle/>
          <a:p>
            <a:r>
              <a:rPr lang="cs-CZ" dirty="0" err="1"/>
              <a:t>Adoption</a:t>
            </a:r>
            <a:r>
              <a:rPr lang="cs-CZ" dirty="0"/>
              <a:t> – </a:t>
            </a:r>
            <a:r>
              <a:rPr lang="cs-CZ" dirty="0" err="1"/>
              <a:t>The</a:t>
            </a:r>
            <a:r>
              <a:rPr lang="cs-CZ" dirty="0"/>
              <a:t> Czech Republic</a:t>
            </a:r>
          </a:p>
        </p:txBody>
      </p:sp>
      <p:sp>
        <p:nvSpPr>
          <p:cNvPr id="4" name="Zástupný text 3">
            <a:extLst>
              <a:ext uri="{FF2B5EF4-FFF2-40B4-BE49-F238E27FC236}">
                <a16:creationId xmlns:a16="http://schemas.microsoft.com/office/drawing/2014/main" id="{0FFF41D8-E779-15F7-C8DD-D7DE475C5ABC}"/>
              </a:ext>
            </a:extLst>
          </p:cNvPr>
          <p:cNvSpPr>
            <a:spLocks noGrp="1"/>
          </p:cNvSpPr>
          <p:nvPr>
            <p:ph sz="quarter" idx="13"/>
          </p:nvPr>
        </p:nvSpPr>
        <p:spPr>
          <a:xfrm>
            <a:off x="838200" y="2212429"/>
            <a:ext cx="10515600" cy="3964534"/>
          </a:xfrm>
        </p:spPr>
        <p:txBody>
          <a:bodyPr>
            <a:normAutofit/>
          </a:bodyPr>
          <a:lstStyle/>
          <a:p>
            <a:pPr algn="just"/>
            <a:r>
              <a:rPr lang="cs-CZ" dirty="0"/>
              <a:t>Civil </a:t>
            </a:r>
            <a:r>
              <a:rPr lang="cs-CZ" dirty="0" err="1"/>
              <a:t>Code</a:t>
            </a:r>
            <a:r>
              <a:rPr lang="cs-CZ" dirty="0"/>
              <a:t>: </a:t>
            </a:r>
            <a:r>
              <a:rPr lang="cs-CZ" dirty="0" err="1"/>
              <a:t>Sects</a:t>
            </a:r>
            <a:r>
              <a:rPr lang="cs-CZ" dirty="0"/>
              <a:t>. 794 and </a:t>
            </a:r>
            <a:r>
              <a:rPr lang="cs-CZ" dirty="0" err="1"/>
              <a:t>following</a:t>
            </a:r>
            <a:endParaRPr lang="cs-CZ" dirty="0"/>
          </a:p>
          <a:p>
            <a:pPr algn="just"/>
            <a:endParaRPr lang="cs-CZ" dirty="0"/>
          </a:p>
          <a:p>
            <a:pPr algn="just"/>
            <a:r>
              <a:rPr lang="cs-CZ" dirty="0" err="1"/>
              <a:t>Adoption</a:t>
            </a:r>
            <a:r>
              <a:rPr lang="cs-CZ" dirty="0"/>
              <a:t> </a:t>
            </a:r>
            <a:r>
              <a:rPr lang="cs-CZ" dirty="0" err="1"/>
              <a:t>of</a:t>
            </a:r>
            <a:r>
              <a:rPr lang="cs-CZ" dirty="0"/>
              <a:t> a </a:t>
            </a:r>
            <a:r>
              <a:rPr lang="cs-CZ" dirty="0" err="1"/>
              <a:t>child</a:t>
            </a:r>
            <a:endParaRPr lang="cs-CZ" dirty="0"/>
          </a:p>
          <a:p>
            <a:pPr algn="just"/>
            <a:r>
              <a:rPr lang="cs-CZ" dirty="0" err="1"/>
              <a:t>Adoption</a:t>
            </a:r>
            <a:r>
              <a:rPr lang="cs-CZ" dirty="0"/>
              <a:t> </a:t>
            </a:r>
            <a:r>
              <a:rPr lang="cs-CZ" dirty="0" err="1"/>
              <a:t>of</a:t>
            </a:r>
            <a:r>
              <a:rPr lang="cs-CZ" dirty="0"/>
              <a:t> a </a:t>
            </a:r>
            <a:r>
              <a:rPr lang="cs-CZ" dirty="0" err="1"/>
              <a:t>adult</a:t>
            </a:r>
            <a:r>
              <a:rPr lang="cs-CZ" dirty="0"/>
              <a:t> (</a:t>
            </a:r>
            <a:r>
              <a:rPr lang="cs-CZ" dirty="0" err="1"/>
              <a:t>again</a:t>
            </a:r>
            <a:r>
              <a:rPr lang="cs-CZ" dirty="0"/>
              <a:t>) </a:t>
            </a:r>
            <a:r>
              <a:rPr lang="cs-CZ" dirty="0" err="1"/>
              <a:t>possible</a:t>
            </a:r>
            <a:endParaRPr lang="cs-CZ" dirty="0"/>
          </a:p>
          <a:p>
            <a:pPr algn="just"/>
            <a:r>
              <a:rPr lang="cs-CZ" dirty="0" err="1"/>
              <a:t>Court</a:t>
            </a:r>
            <a:r>
              <a:rPr lang="cs-CZ" dirty="0"/>
              <a:t> </a:t>
            </a:r>
            <a:r>
              <a:rPr lang="cs-CZ" dirty="0" err="1"/>
              <a:t>decidion</a:t>
            </a:r>
            <a:r>
              <a:rPr lang="cs-CZ" dirty="0"/>
              <a:t> </a:t>
            </a:r>
            <a:r>
              <a:rPr lang="cs-CZ" dirty="0" err="1"/>
              <a:t>needed</a:t>
            </a:r>
            <a:r>
              <a:rPr lang="cs-CZ" dirty="0"/>
              <a:t> </a:t>
            </a:r>
            <a:r>
              <a:rPr lang="cs-CZ" dirty="0" err="1"/>
              <a:t>for</a:t>
            </a:r>
            <a:r>
              <a:rPr lang="cs-CZ" dirty="0"/>
              <a:t> </a:t>
            </a:r>
            <a:r>
              <a:rPr lang="cs-CZ" dirty="0" err="1"/>
              <a:t>adoption</a:t>
            </a:r>
            <a:r>
              <a:rPr lang="cs-CZ" dirty="0"/>
              <a:t> (</a:t>
            </a:r>
            <a:r>
              <a:rPr lang="cs-CZ" dirty="0" err="1"/>
              <a:t>personal</a:t>
            </a:r>
            <a:r>
              <a:rPr lang="cs-CZ" dirty="0"/>
              <a:t> status </a:t>
            </a:r>
            <a:r>
              <a:rPr lang="cs-CZ" dirty="0" err="1"/>
              <a:t>change</a:t>
            </a:r>
            <a:r>
              <a:rPr lang="cs-CZ" dirty="0"/>
              <a:t>)</a:t>
            </a:r>
          </a:p>
          <a:p>
            <a:pPr algn="just"/>
            <a:endParaRPr lang="cs-CZ" dirty="0"/>
          </a:p>
          <a:p>
            <a:pPr algn="just"/>
            <a:r>
              <a:rPr lang="cs-CZ" b="1" dirty="0" err="1"/>
              <a:t>Who</a:t>
            </a:r>
            <a:r>
              <a:rPr lang="cs-CZ" b="1" dirty="0"/>
              <a:t> </a:t>
            </a:r>
            <a:r>
              <a:rPr lang="cs-CZ" b="1" dirty="0" err="1"/>
              <a:t>can</a:t>
            </a:r>
            <a:r>
              <a:rPr lang="cs-CZ" b="1" dirty="0"/>
              <a:t> </a:t>
            </a:r>
            <a:r>
              <a:rPr lang="cs-CZ" b="1" dirty="0" err="1"/>
              <a:t>adopt</a:t>
            </a:r>
            <a:r>
              <a:rPr lang="cs-CZ" b="1" dirty="0"/>
              <a:t>:</a:t>
            </a:r>
          </a:p>
          <a:p>
            <a:pPr algn="just"/>
            <a:r>
              <a:rPr lang="cs-CZ" dirty="0" err="1"/>
              <a:t>married</a:t>
            </a:r>
            <a:r>
              <a:rPr lang="cs-CZ" dirty="0"/>
              <a:t> </a:t>
            </a:r>
            <a:r>
              <a:rPr lang="cs-CZ" dirty="0" err="1"/>
              <a:t>couple</a:t>
            </a:r>
            <a:r>
              <a:rPr lang="cs-CZ" dirty="0"/>
              <a:t> (</a:t>
            </a:r>
            <a:r>
              <a:rPr lang="cs-CZ" dirty="0" err="1"/>
              <a:t>jointly</a:t>
            </a:r>
            <a:r>
              <a:rPr lang="cs-CZ" dirty="0"/>
              <a:t>)</a:t>
            </a:r>
          </a:p>
          <a:p>
            <a:pPr algn="just"/>
            <a:r>
              <a:rPr lang="cs-CZ" dirty="0"/>
              <a:t>a </a:t>
            </a:r>
            <a:r>
              <a:rPr lang="cs-CZ" dirty="0" err="1"/>
              <a:t>spouse</a:t>
            </a:r>
            <a:r>
              <a:rPr lang="cs-CZ" dirty="0"/>
              <a:t> </a:t>
            </a:r>
            <a:r>
              <a:rPr lang="cs-CZ" dirty="0" err="1"/>
              <a:t>of</a:t>
            </a:r>
            <a:r>
              <a:rPr lang="cs-CZ" dirty="0"/>
              <a:t> </a:t>
            </a:r>
            <a:r>
              <a:rPr lang="cs-CZ" dirty="0" err="1"/>
              <a:t>the</a:t>
            </a:r>
            <a:r>
              <a:rPr lang="cs-CZ" dirty="0"/>
              <a:t> </a:t>
            </a:r>
            <a:r>
              <a:rPr lang="cs-CZ" dirty="0" err="1"/>
              <a:t>parent</a:t>
            </a:r>
            <a:r>
              <a:rPr lang="cs-CZ" dirty="0"/>
              <a:t> </a:t>
            </a:r>
            <a:r>
              <a:rPr lang="cs-CZ" dirty="0" err="1"/>
              <a:t>of</a:t>
            </a:r>
            <a:r>
              <a:rPr lang="cs-CZ" dirty="0"/>
              <a:t> </a:t>
            </a:r>
            <a:r>
              <a:rPr lang="cs-CZ" dirty="0" err="1"/>
              <a:t>the</a:t>
            </a:r>
            <a:r>
              <a:rPr lang="cs-CZ" dirty="0"/>
              <a:t> </a:t>
            </a:r>
            <a:r>
              <a:rPr lang="cs-CZ" dirty="0" err="1"/>
              <a:t>child</a:t>
            </a:r>
            <a:endParaRPr lang="cs-CZ" dirty="0"/>
          </a:p>
          <a:p>
            <a:pPr algn="just"/>
            <a:r>
              <a:rPr lang="cs-CZ" dirty="0"/>
              <a:t>a (</a:t>
            </a:r>
            <a:r>
              <a:rPr lang="cs-CZ" dirty="0" err="1"/>
              <a:t>same</a:t>
            </a:r>
            <a:r>
              <a:rPr lang="cs-CZ" dirty="0"/>
              <a:t> sex) partner (</a:t>
            </a:r>
            <a:r>
              <a:rPr lang="en-US" dirty="0"/>
              <a:t>if the other partner is the child's parent</a:t>
            </a:r>
            <a:r>
              <a:rPr lang="cs-CZ" dirty="0"/>
              <a:t>)</a:t>
            </a:r>
          </a:p>
          <a:p>
            <a:pPr algn="just"/>
            <a:r>
              <a:rPr lang="cs-CZ" dirty="0" err="1"/>
              <a:t>individual</a:t>
            </a:r>
            <a:r>
              <a:rPr lang="cs-CZ" dirty="0"/>
              <a:t> person (</a:t>
            </a:r>
            <a:r>
              <a:rPr lang="cs-CZ" dirty="0" err="1"/>
              <a:t>exceptionally</a:t>
            </a:r>
            <a:r>
              <a:rPr lang="cs-CZ" dirty="0"/>
              <a:t>)</a:t>
            </a:r>
          </a:p>
        </p:txBody>
      </p:sp>
    </p:spTree>
    <p:extLst>
      <p:ext uri="{BB962C8B-B14F-4D97-AF65-F5344CB8AC3E}">
        <p14:creationId xmlns:p14="http://schemas.microsoft.com/office/powerpoint/2010/main" val="1966867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EF1CF-0B4D-5962-9A7B-D46343885AA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9D204A-61AA-746A-87C7-44C91BFF6117}"/>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DFE0C304-654E-C792-6BE6-6E2E4F49D6E8}"/>
              </a:ext>
            </a:extLst>
          </p:cNvPr>
          <p:cNvSpPr>
            <a:spLocks noGrp="1"/>
          </p:cNvSpPr>
          <p:nvPr>
            <p:ph sz="quarter" idx="13"/>
          </p:nvPr>
        </p:nvSpPr>
        <p:spPr>
          <a:xfrm>
            <a:off x="838200" y="2212429"/>
            <a:ext cx="10515600" cy="3964534"/>
          </a:xfrm>
        </p:spPr>
        <p:txBody>
          <a:bodyPr>
            <a:normAutofit/>
          </a:bodyPr>
          <a:lstStyle/>
          <a:p>
            <a:pPr algn="just"/>
            <a:r>
              <a:rPr lang="en-US" b="1" dirty="0"/>
              <a:t>Legal parenthood</a:t>
            </a:r>
            <a:r>
              <a:rPr lang="cs-CZ" b="1" dirty="0"/>
              <a:t> </a:t>
            </a:r>
            <a:r>
              <a:rPr lang="cs-CZ" dirty="0"/>
              <a:t>= </a:t>
            </a:r>
            <a:r>
              <a:rPr lang="cs-CZ" dirty="0" err="1"/>
              <a:t>who</a:t>
            </a:r>
            <a:r>
              <a:rPr lang="cs-CZ" dirty="0"/>
              <a:t> </a:t>
            </a:r>
            <a:r>
              <a:rPr lang="cs-CZ" dirty="0" err="1"/>
              <a:t>is</a:t>
            </a:r>
            <a:r>
              <a:rPr lang="cs-CZ" dirty="0"/>
              <a:t> </a:t>
            </a:r>
            <a:r>
              <a:rPr lang="cs-CZ" dirty="0" err="1"/>
              <a:t>determined</a:t>
            </a:r>
            <a:r>
              <a:rPr lang="cs-CZ" dirty="0"/>
              <a:t> as a </a:t>
            </a:r>
            <a:r>
              <a:rPr lang="cs-CZ" dirty="0" err="1"/>
              <a:t>parent</a:t>
            </a:r>
            <a:r>
              <a:rPr lang="cs-CZ" dirty="0"/>
              <a:t> by </a:t>
            </a:r>
            <a:r>
              <a:rPr lang="cs-CZ" dirty="0" err="1"/>
              <a:t>the</a:t>
            </a:r>
            <a:r>
              <a:rPr lang="cs-CZ" dirty="0"/>
              <a:t> </a:t>
            </a:r>
            <a:r>
              <a:rPr lang="cs-CZ" dirty="0" err="1"/>
              <a:t>operation</a:t>
            </a:r>
            <a:r>
              <a:rPr lang="cs-CZ" dirty="0"/>
              <a:t> </a:t>
            </a:r>
            <a:r>
              <a:rPr lang="cs-CZ" dirty="0" err="1"/>
              <a:t>of</a:t>
            </a:r>
            <a:r>
              <a:rPr lang="cs-CZ" dirty="0"/>
              <a:t> </a:t>
            </a:r>
            <a:r>
              <a:rPr lang="cs-CZ" dirty="0" err="1"/>
              <a:t>law</a:t>
            </a:r>
            <a:endParaRPr lang="cs-CZ" dirty="0"/>
          </a:p>
          <a:p>
            <a:pPr algn="just"/>
            <a:endParaRPr lang="cs-CZ" dirty="0"/>
          </a:p>
          <a:p>
            <a:pPr algn="just"/>
            <a:r>
              <a:rPr lang="en-US" b="1" dirty="0"/>
              <a:t>Basic rule:</a:t>
            </a:r>
          </a:p>
          <a:p>
            <a:pPr algn="just"/>
            <a:r>
              <a:rPr lang="en-US" dirty="0"/>
              <a:t>Legal parenthood should (in principle</a:t>
            </a:r>
            <a:r>
              <a:rPr lang="cs-CZ" dirty="0"/>
              <a:t>, in </a:t>
            </a:r>
            <a:r>
              <a:rPr lang="cs-CZ" dirty="0" err="1"/>
              <a:t>general</a:t>
            </a:r>
            <a:r>
              <a:rPr lang="en-US" dirty="0"/>
              <a:t>) correspond to biological parenthood</a:t>
            </a:r>
          </a:p>
          <a:p>
            <a:pPr algn="just"/>
            <a:endParaRPr lang="cs-CZ" dirty="0"/>
          </a:p>
          <a:p>
            <a:pPr algn="just"/>
            <a:r>
              <a:rPr lang="en-US" b="1" dirty="0"/>
              <a:t>Exception:</a:t>
            </a:r>
          </a:p>
          <a:p>
            <a:pPr algn="just"/>
            <a:r>
              <a:rPr lang="en-US" dirty="0"/>
              <a:t>Legal parenthood </a:t>
            </a:r>
            <a:r>
              <a:rPr lang="cs-CZ" dirty="0" err="1"/>
              <a:t>can</a:t>
            </a:r>
            <a:r>
              <a:rPr lang="cs-CZ" dirty="0"/>
              <a:t> </a:t>
            </a:r>
            <a:r>
              <a:rPr lang="cs-CZ" dirty="0" err="1"/>
              <a:t>be</a:t>
            </a:r>
            <a:r>
              <a:rPr lang="cs-CZ" dirty="0"/>
              <a:t> </a:t>
            </a:r>
            <a:r>
              <a:rPr lang="cs-CZ" dirty="0" err="1"/>
              <a:t>exceptionally</a:t>
            </a:r>
            <a:r>
              <a:rPr lang="cs-CZ" dirty="0"/>
              <a:t> </a:t>
            </a:r>
            <a:r>
              <a:rPr lang="en-US" dirty="0"/>
              <a:t>based on other facts</a:t>
            </a:r>
          </a:p>
          <a:p>
            <a:pPr algn="just"/>
            <a:r>
              <a:rPr lang="cs-CZ" dirty="0"/>
              <a:t>S</a:t>
            </a:r>
            <a:r>
              <a:rPr lang="en-US" dirty="0" err="1"/>
              <a:t>ocial</a:t>
            </a:r>
            <a:r>
              <a:rPr lang="en-US" dirty="0"/>
              <a:t> parenthood</a:t>
            </a:r>
            <a:r>
              <a:rPr lang="cs-CZ" dirty="0"/>
              <a:t> = </a:t>
            </a:r>
            <a:r>
              <a:rPr lang="cs-CZ" dirty="0" err="1"/>
              <a:t>Adoption</a:t>
            </a:r>
            <a:endParaRPr lang="en-US" dirty="0"/>
          </a:p>
          <a:p>
            <a:pPr algn="just"/>
            <a:r>
              <a:rPr lang="en-US" dirty="0"/>
              <a:t>Assisted reproduction: consent of man to artificial insemination of </a:t>
            </a:r>
            <a:r>
              <a:rPr lang="cs-CZ" dirty="0"/>
              <a:t>his </a:t>
            </a:r>
            <a:r>
              <a:rPr lang="en-US" dirty="0"/>
              <a:t>wife/partner</a:t>
            </a:r>
          </a:p>
          <a:p>
            <a:pPr algn="just"/>
            <a:endParaRPr lang="cs-CZ" dirty="0"/>
          </a:p>
        </p:txBody>
      </p:sp>
    </p:spTree>
    <p:extLst>
      <p:ext uri="{BB962C8B-B14F-4D97-AF65-F5344CB8AC3E}">
        <p14:creationId xmlns:p14="http://schemas.microsoft.com/office/powerpoint/2010/main" val="175263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344B-7BD0-8C69-87FA-90AAC8A7B06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718D3A6-7989-486B-929D-D5206CD5A279}"/>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0AE23C59-F640-1283-F13C-B227B4BA55E4}"/>
              </a:ext>
            </a:extLst>
          </p:cNvPr>
          <p:cNvSpPr>
            <a:spLocks noGrp="1"/>
          </p:cNvSpPr>
          <p:nvPr>
            <p:ph sz="quarter" idx="13"/>
          </p:nvPr>
        </p:nvSpPr>
        <p:spPr>
          <a:xfrm>
            <a:off x="838200" y="2212429"/>
            <a:ext cx="10515600" cy="3964534"/>
          </a:xfrm>
        </p:spPr>
        <p:txBody>
          <a:bodyPr>
            <a:normAutofit/>
          </a:bodyPr>
          <a:lstStyle/>
          <a:p>
            <a:pPr algn="just"/>
            <a:r>
              <a:rPr lang="cs-CZ" b="1" dirty="0" err="1"/>
              <a:t>Biological</a:t>
            </a:r>
            <a:r>
              <a:rPr lang="cs-CZ" b="1" dirty="0"/>
              <a:t> </a:t>
            </a:r>
            <a:r>
              <a:rPr lang="cs-CZ" b="1" dirty="0" err="1"/>
              <a:t>parenthood</a:t>
            </a:r>
            <a:r>
              <a:rPr lang="cs-CZ" b="1" dirty="0"/>
              <a:t> and </a:t>
            </a:r>
            <a:r>
              <a:rPr lang="cs-CZ" b="1" dirty="0" err="1"/>
              <a:t>genetic</a:t>
            </a:r>
            <a:r>
              <a:rPr lang="cs-CZ" b="1" dirty="0"/>
              <a:t> </a:t>
            </a:r>
            <a:r>
              <a:rPr lang="cs-CZ" b="1" dirty="0" err="1"/>
              <a:t>parentage</a:t>
            </a:r>
            <a:endParaRPr lang="cs-CZ" dirty="0"/>
          </a:p>
          <a:p>
            <a:pPr algn="just"/>
            <a:endParaRPr lang="cs-CZ" dirty="0"/>
          </a:p>
          <a:p>
            <a:pPr algn="just"/>
            <a:r>
              <a:rPr lang="cs-CZ" dirty="0"/>
              <a:t>Q: are these </a:t>
            </a:r>
            <a:r>
              <a:rPr lang="cs-CZ" dirty="0" err="1"/>
              <a:t>two</a:t>
            </a:r>
            <a:r>
              <a:rPr lang="cs-CZ" dirty="0"/>
              <a:t> </a:t>
            </a:r>
            <a:r>
              <a:rPr lang="cs-CZ" dirty="0" err="1"/>
              <a:t>synonyms</a:t>
            </a:r>
            <a:r>
              <a:rPr lang="cs-CZ" dirty="0"/>
              <a:t> </a:t>
            </a:r>
            <a:r>
              <a:rPr lang="cs-CZ" dirty="0" err="1"/>
              <a:t>or</a:t>
            </a:r>
            <a:r>
              <a:rPr lang="cs-CZ" dirty="0"/>
              <a:t> not?</a:t>
            </a:r>
          </a:p>
        </p:txBody>
      </p:sp>
    </p:spTree>
    <p:extLst>
      <p:ext uri="{BB962C8B-B14F-4D97-AF65-F5344CB8AC3E}">
        <p14:creationId xmlns:p14="http://schemas.microsoft.com/office/powerpoint/2010/main" val="196642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B515-E39C-36B0-CBD8-AA5DCB4AA73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540AF4-3941-8F5F-3EBC-A412E7F45450}"/>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Parent</a:t>
            </a:r>
            <a:r>
              <a:rPr lang="cs-CZ" dirty="0"/>
              <a:t>, </a:t>
            </a:r>
            <a:r>
              <a:rPr lang="cs-CZ" dirty="0" err="1"/>
              <a:t>Parentage</a:t>
            </a:r>
            <a:r>
              <a:rPr lang="cs-CZ" dirty="0"/>
              <a:t>, </a:t>
            </a:r>
            <a:r>
              <a:rPr lang="cs-CZ" dirty="0" err="1"/>
              <a:t>Parenthood</a:t>
            </a:r>
            <a:r>
              <a:rPr lang="cs-CZ" dirty="0"/>
              <a:t> and </a:t>
            </a:r>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126FB970-826A-93C8-22A4-099ABD20F1EF}"/>
              </a:ext>
            </a:extLst>
          </p:cNvPr>
          <p:cNvSpPr>
            <a:spLocks noGrp="1"/>
          </p:cNvSpPr>
          <p:nvPr>
            <p:ph sz="quarter" idx="13"/>
          </p:nvPr>
        </p:nvSpPr>
        <p:spPr>
          <a:xfrm>
            <a:off x="838200" y="2212429"/>
            <a:ext cx="10515600" cy="3964534"/>
          </a:xfrm>
        </p:spPr>
        <p:txBody>
          <a:bodyPr>
            <a:normAutofit/>
          </a:bodyPr>
          <a:lstStyle/>
          <a:p>
            <a:pPr algn="just"/>
            <a:r>
              <a:rPr lang="cs-CZ" b="1" dirty="0" err="1"/>
              <a:t>Biological</a:t>
            </a:r>
            <a:r>
              <a:rPr lang="cs-CZ" b="1" dirty="0"/>
              <a:t> </a:t>
            </a:r>
            <a:r>
              <a:rPr lang="cs-CZ" b="1" dirty="0" err="1"/>
              <a:t>parenthood</a:t>
            </a:r>
            <a:r>
              <a:rPr lang="cs-CZ" b="1" dirty="0"/>
              <a:t> and </a:t>
            </a:r>
            <a:r>
              <a:rPr lang="cs-CZ" b="1" dirty="0" err="1"/>
              <a:t>genetic</a:t>
            </a:r>
            <a:r>
              <a:rPr lang="cs-CZ" b="1" dirty="0"/>
              <a:t> </a:t>
            </a:r>
            <a:r>
              <a:rPr lang="cs-CZ" b="1" dirty="0" err="1"/>
              <a:t>parentage</a:t>
            </a:r>
            <a:endParaRPr lang="cs-CZ" dirty="0"/>
          </a:p>
          <a:p>
            <a:pPr algn="just"/>
            <a:endParaRPr lang="cs-CZ" dirty="0"/>
          </a:p>
          <a:p>
            <a:pPr algn="just"/>
            <a:r>
              <a:rPr lang="cs-CZ" dirty="0"/>
              <a:t>Q: are these </a:t>
            </a:r>
            <a:r>
              <a:rPr lang="cs-CZ" dirty="0" err="1"/>
              <a:t>two</a:t>
            </a:r>
            <a:r>
              <a:rPr lang="cs-CZ" dirty="0"/>
              <a:t> </a:t>
            </a:r>
            <a:r>
              <a:rPr lang="cs-CZ" dirty="0" err="1"/>
              <a:t>synonyms</a:t>
            </a:r>
            <a:r>
              <a:rPr lang="cs-CZ" dirty="0"/>
              <a:t> </a:t>
            </a:r>
            <a:r>
              <a:rPr lang="cs-CZ" dirty="0" err="1"/>
              <a:t>or</a:t>
            </a:r>
            <a:r>
              <a:rPr lang="cs-CZ" dirty="0"/>
              <a:t> not?</a:t>
            </a:r>
          </a:p>
          <a:p>
            <a:pPr algn="just"/>
            <a:endParaRPr lang="cs-CZ" dirty="0"/>
          </a:p>
          <a:p>
            <a:pPr algn="just"/>
            <a:r>
              <a:rPr lang="en-US" b="1" dirty="0"/>
              <a:t>Biological principles of reproduction</a:t>
            </a:r>
            <a:r>
              <a:rPr lang="cs-CZ" b="1" dirty="0"/>
              <a:t> – </a:t>
            </a:r>
            <a:r>
              <a:rPr lang="cs-CZ" b="1" dirty="0" err="1"/>
              <a:t>forming</a:t>
            </a:r>
            <a:r>
              <a:rPr lang="cs-CZ" b="1" dirty="0"/>
              <a:t> </a:t>
            </a:r>
            <a:r>
              <a:rPr lang="cs-CZ" b="1" dirty="0" err="1"/>
              <a:t>together</a:t>
            </a:r>
            <a:r>
              <a:rPr lang="cs-CZ" b="1" dirty="0"/>
              <a:t> </a:t>
            </a:r>
            <a:r>
              <a:rPr lang="cs-CZ" b="1" dirty="0" err="1"/>
              <a:t>biological</a:t>
            </a:r>
            <a:r>
              <a:rPr lang="cs-CZ" b="1" dirty="0"/>
              <a:t> </a:t>
            </a:r>
            <a:r>
              <a:rPr lang="cs-CZ" b="1" dirty="0" err="1"/>
              <a:t>parenthood</a:t>
            </a:r>
            <a:r>
              <a:rPr lang="en-US" b="1" dirty="0"/>
              <a:t>:</a:t>
            </a:r>
          </a:p>
          <a:p>
            <a:pPr algn="just"/>
            <a:endParaRPr lang="cs-CZ" dirty="0"/>
          </a:p>
          <a:p>
            <a:pPr algn="just"/>
            <a:r>
              <a:rPr lang="cs-CZ" dirty="0"/>
              <a:t>1) </a:t>
            </a:r>
            <a:r>
              <a:rPr lang="en-US" dirty="0"/>
              <a:t>Gametes (carry genetic info</a:t>
            </a:r>
            <a:r>
              <a:rPr lang="cs-CZ" dirty="0" err="1"/>
              <a:t>rmation</a:t>
            </a:r>
            <a:r>
              <a:rPr lang="en-US" dirty="0"/>
              <a:t>)</a:t>
            </a:r>
            <a:r>
              <a:rPr lang="cs-CZ" dirty="0"/>
              <a:t> (</a:t>
            </a:r>
            <a:r>
              <a:rPr lang="cs-CZ" dirty="0" err="1"/>
              <a:t>genetic</a:t>
            </a:r>
            <a:r>
              <a:rPr lang="cs-CZ" dirty="0"/>
              <a:t> </a:t>
            </a:r>
            <a:r>
              <a:rPr lang="cs-CZ" dirty="0" err="1"/>
              <a:t>parentage</a:t>
            </a:r>
            <a:r>
              <a:rPr lang="cs-CZ" dirty="0"/>
              <a:t>)</a:t>
            </a:r>
            <a:endParaRPr lang="en-US" dirty="0"/>
          </a:p>
          <a:p>
            <a:pPr algn="just"/>
            <a:r>
              <a:rPr lang="cs-CZ" dirty="0"/>
              <a:t>2) </a:t>
            </a:r>
            <a:r>
              <a:rPr lang="en-US" dirty="0"/>
              <a:t>Conception</a:t>
            </a:r>
          </a:p>
          <a:p>
            <a:pPr algn="just"/>
            <a:r>
              <a:rPr lang="cs-CZ" dirty="0"/>
              <a:t>3) </a:t>
            </a:r>
            <a:r>
              <a:rPr lang="en-US" dirty="0" err="1"/>
              <a:t>Pregnanc</a:t>
            </a:r>
            <a:r>
              <a:rPr lang="cs-CZ" dirty="0"/>
              <a:t>y</a:t>
            </a:r>
          </a:p>
          <a:p>
            <a:pPr algn="just"/>
            <a:r>
              <a:rPr lang="cs-CZ" dirty="0"/>
              <a:t>4) </a:t>
            </a:r>
            <a:r>
              <a:rPr lang="cs-CZ" dirty="0" err="1"/>
              <a:t>Birth</a:t>
            </a:r>
            <a:endParaRPr lang="cs-CZ" dirty="0"/>
          </a:p>
        </p:txBody>
      </p:sp>
    </p:spTree>
    <p:extLst>
      <p:ext uri="{BB962C8B-B14F-4D97-AF65-F5344CB8AC3E}">
        <p14:creationId xmlns:p14="http://schemas.microsoft.com/office/powerpoint/2010/main" val="64511125"/>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A5D6B-700C-42BB-86C4-A32B7E87A693}">
  <ds:schemaRefs>
    <ds:schemaRef ds:uri="http://schemas.microsoft.com/sharepoint/v3/contenttype/forms"/>
  </ds:schemaRefs>
</ds:datastoreItem>
</file>

<file path=customXml/itemProps3.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917</TotalTime>
  <Words>4709</Words>
  <Application>Microsoft Office PowerPoint</Application>
  <PresentationFormat>Širokoúhlá obrazovka</PresentationFormat>
  <Paragraphs>553</Paragraphs>
  <Slides>67</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67</vt:i4>
      </vt:variant>
    </vt:vector>
  </HeadingPairs>
  <TitlesOfParts>
    <vt:vector size="70" baseType="lpstr">
      <vt:lpstr>Arial</vt:lpstr>
      <vt:lpstr>Aptos</vt:lpstr>
      <vt:lpstr>Univerzita Karlova</vt:lpstr>
      <vt:lpstr>Prezentace aplikace PowerPoint</vt:lpstr>
      <vt:lpstr>Content</vt:lpstr>
      <vt:lpstr>Prezentace aplikace PowerPoint</vt:lpstr>
      <vt:lpstr>Definition of Parent, Parentage, Parenthood and Parental Responsibility</vt:lpstr>
      <vt:lpstr>Definition of Parent, Parentage, Parenthood and Parental Responsibility</vt:lpstr>
      <vt:lpstr>Definition of Parent, Parentage, Parenthood and Parental Responsibility</vt:lpstr>
      <vt:lpstr>Definition of Parent, Parentage, Parenthood and Parental Responsibility</vt:lpstr>
      <vt:lpstr>Definition of Parent, Parentage, Parenthood and Parental Responsibility</vt:lpstr>
      <vt:lpstr>Definition of Parent, Parentage, Parenthood and Parental Responsibility</vt:lpstr>
      <vt:lpstr>Definition of Parent, Parentage, Parenthood and Parental Responsibility</vt:lpstr>
      <vt:lpstr>Prezentace aplikace PowerPoint</vt:lpstr>
      <vt:lpstr>Right to know</vt:lpstr>
      <vt:lpstr>Right to know</vt:lpstr>
      <vt:lpstr>Right to know</vt:lpstr>
      <vt:lpstr>Right to know</vt:lpstr>
      <vt:lpstr>Right to know</vt:lpstr>
      <vt:lpstr>Right to know</vt:lpstr>
      <vt:lpstr>Right to know</vt:lpstr>
      <vt:lpstr>Right to know</vt:lpstr>
      <vt:lpstr>Prezentace aplikace PowerPoint</vt:lpstr>
      <vt:lpstr>Methods of determining parentage</vt:lpstr>
      <vt:lpstr>Methods of determining parentage</vt:lpstr>
      <vt:lpstr>Methods of determining parentage</vt:lpstr>
      <vt:lpstr>Methods of determining parentage</vt:lpstr>
      <vt:lpstr>Methods of determining parentage</vt:lpstr>
      <vt:lpstr>Methods of determining parentage</vt:lpstr>
      <vt:lpstr>Hummel‘s Verbal Predicates</vt:lpstr>
      <vt:lpstr>Prezentace aplikace PowerPoint</vt:lpstr>
      <vt:lpstr>Mater semper certa est…</vt:lpstr>
      <vt:lpstr>Mater semper certa est…</vt:lpstr>
      <vt:lpstr>Mater semper certa est…</vt:lpstr>
      <vt:lpstr>Mater semper certa est…</vt:lpstr>
      <vt:lpstr>Mater semper certa est…</vt:lpstr>
      <vt:lpstr>Mater semper certa est…</vt:lpstr>
      <vt:lpstr>Mater semper certa est…</vt:lpstr>
      <vt:lpstr>Prezentace aplikace PowerPoint</vt:lpstr>
      <vt:lpstr>Surrogacy</vt:lpstr>
      <vt:lpstr>Surrogacy</vt:lpstr>
      <vt:lpstr>Surrogacy</vt:lpstr>
      <vt:lpstr>Surrogacy</vt:lpstr>
      <vt:lpstr>Surrogacy</vt:lpstr>
      <vt:lpstr>Surrogacy – New Trends</vt:lpstr>
      <vt:lpstr>Surrogacy – New Trends</vt:lpstr>
      <vt:lpstr>Prezentace aplikace PowerPoint</vt:lpstr>
      <vt:lpstr>Pater semper incertus… or not?</vt:lpstr>
      <vt:lpstr>Pater semper incertus… or not?</vt:lpstr>
      <vt:lpstr>Pater semper incertus… or not?</vt:lpstr>
      <vt:lpstr>Pater semper incertus… or not?</vt:lpstr>
      <vt:lpstr>Pater semper incertus… or not?</vt:lpstr>
      <vt:lpstr>Pater semper incertus… or not?</vt:lpstr>
      <vt:lpstr>Prezentace aplikace PowerPoint</vt:lpstr>
      <vt:lpstr>Child abandonment and baby-boxes</vt:lpstr>
      <vt:lpstr>Child abandonment and baby-boxes</vt:lpstr>
      <vt:lpstr>Child abandonment and baby-boxes</vt:lpstr>
      <vt:lpstr>Child abandonment and baby-boxes</vt:lpstr>
      <vt:lpstr>Child abandonment and baby-boxes</vt:lpstr>
      <vt:lpstr>Prezentace aplikace PowerPoint</vt:lpstr>
      <vt:lpstr>Adoption</vt:lpstr>
      <vt:lpstr>Adoption</vt:lpstr>
      <vt:lpstr>Adoption</vt:lpstr>
      <vt:lpstr>Adoption</vt:lpstr>
      <vt:lpstr>Adoption</vt:lpstr>
      <vt:lpstr>Adoption</vt:lpstr>
      <vt:lpstr>Adoption</vt:lpstr>
      <vt:lpstr>Adoption – The Czech Republic</vt:lpstr>
      <vt:lpstr>Adoption – The Czech Republic</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491</cp:revision>
  <cp:lastPrinted>2024-09-10T18:18:32Z</cp:lastPrinted>
  <dcterms:created xsi:type="dcterms:W3CDTF">2025-07-07T19:06:51Z</dcterms:created>
  <dcterms:modified xsi:type="dcterms:W3CDTF">2025-10-28T16:38:55Z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