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59" r:id="rId3"/>
    <p:sldId id="260" r:id="rId4"/>
    <p:sldId id="261" r:id="rId5"/>
    <p:sldId id="262" r:id="rId6"/>
    <p:sldId id="309" r:id="rId7"/>
    <p:sldId id="263" r:id="rId8"/>
    <p:sldId id="308" r:id="rId9"/>
    <p:sldId id="264" r:id="rId10"/>
    <p:sldId id="265" r:id="rId11"/>
    <p:sldId id="266" r:id="rId12"/>
    <p:sldId id="267" r:id="rId13"/>
    <p:sldId id="311" r:id="rId14"/>
    <p:sldId id="310" r:id="rId15"/>
    <p:sldId id="268" r:id="rId16"/>
    <p:sldId id="269" r:id="rId17"/>
    <p:sldId id="270" r:id="rId18"/>
    <p:sldId id="316" r:id="rId19"/>
    <p:sldId id="317" r:id="rId20"/>
    <p:sldId id="278" r:id="rId21"/>
    <p:sldId id="279" r:id="rId22"/>
    <p:sldId id="271" r:id="rId23"/>
    <p:sldId id="272" r:id="rId24"/>
    <p:sldId id="312" r:id="rId25"/>
    <p:sldId id="273" r:id="rId26"/>
    <p:sldId id="313" r:id="rId27"/>
    <p:sldId id="274" r:id="rId28"/>
    <p:sldId id="314" r:id="rId29"/>
    <p:sldId id="275" r:id="rId30"/>
    <p:sldId id="315" r:id="rId31"/>
    <p:sldId id="276" r:id="rId32"/>
    <p:sldId id="277" r:id="rId33"/>
    <p:sldId id="283" r:id="rId34"/>
    <p:sldId id="318" r:id="rId35"/>
    <p:sldId id="319" r:id="rId36"/>
    <p:sldId id="305" r:id="rId37"/>
    <p:sldId id="306" r:id="rId38"/>
    <p:sldId id="307" r:id="rId39"/>
    <p:sldId id="280" r:id="rId40"/>
    <p:sldId id="281" r:id="rId41"/>
    <p:sldId id="282" r:id="rId4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1A5FFD-B7F4-446B-9C3E-C6F06B5C153C}" type="datetimeFigureOut">
              <a:rPr lang="cs-CZ" smtClean="0"/>
              <a:t>19.11.2019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F3C34B-BBF9-40D1-AD93-8D83CA8CD878}" type="slidenum">
              <a:rPr lang="cs-CZ" smtClean="0"/>
              <a:t>‹#›</a:t>
            </a:fld>
            <a:endParaRPr lang="cs-CZ"/>
          </a:p>
        </p:txBody>
      </p:sp>
    </p:spTree>
    <p:extLst>
      <p:ext uri="{BB962C8B-B14F-4D97-AF65-F5344CB8AC3E}">
        <p14:creationId xmlns:p14="http://schemas.microsoft.com/office/powerpoint/2010/main" val="2045316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FF3C34B-BBF9-40D1-AD93-8D83CA8CD878}" type="slidenum">
              <a:rPr lang="cs-CZ" smtClean="0"/>
              <a:t>12</a:t>
            </a:fld>
            <a:endParaRPr lang="cs-CZ"/>
          </a:p>
        </p:txBody>
      </p:sp>
    </p:spTree>
    <p:extLst>
      <p:ext uri="{BB962C8B-B14F-4D97-AF65-F5344CB8AC3E}">
        <p14:creationId xmlns:p14="http://schemas.microsoft.com/office/powerpoint/2010/main" val="3763281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1A35E716-AE87-45EB-958C-C57B0DAFDB77}" type="datetimeFigureOut">
              <a:rPr lang="cs-CZ" smtClean="0"/>
              <a:t>19.11.2019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1F349889-81A1-47CB-9A57-ED99281C43D3}" type="slidenum">
              <a:rPr lang="cs-CZ" smtClean="0"/>
              <a:t>‹#›</a:t>
            </a:fld>
            <a:endParaRPr lang="cs-CZ" dirty="0"/>
          </a:p>
        </p:txBody>
      </p:sp>
    </p:spTree>
    <p:extLst>
      <p:ext uri="{BB962C8B-B14F-4D97-AF65-F5344CB8AC3E}">
        <p14:creationId xmlns:p14="http://schemas.microsoft.com/office/powerpoint/2010/main" val="1707952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A35E716-AE87-45EB-958C-C57B0DAFDB77}" type="datetimeFigureOut">
              <a:rPr lang="cs-CZ" smtClean="0"/>
              <a:t>19.11.2019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1F349889-81A1-47CB-9A57-ED99281C43D3}" type="slidenum">
              <a:rPr lang="cs-CZ" smtClean="0"/>
              <a:t>‹#›</a:t>
            </a:fld>
            <a:endParaRPr lang="cs-CZ" dirty="0"/>
          </a:p>
        </p:txBody>
      </p:sp>
    </p:spTree>
    <p:extLst>
      <p:ext uri="{BB962C8B-B14F-4D97-AF65-F5344CB8AC3E}">
        <p14:creationId xmlns:p14="http://schemas.microsoft.com/office/powerpoint/2010/main" val="2175988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A35E716-AE87-45EB-958C-C57B0DAFDB77}" type="datetimeFigureOut">
              <a:rPr lang="cs-CZ" smtClean="0"/>
              <a:t>19.11.2019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1F349889-81A1-47CB-9A57-ED99281C43D3}" type="slidenum">
              <a:rPr lang="cs-CZ" smtClean="0"/>
              <a:t>‹#›</a:t>
            </a:fld>
            <a:endParaRPr lang="cs-CZ" dirty="0"/>
          </a:p>
        </p:txBody>
      </p:sp>
    </p:spTree>
    <p:extLst>
      <p:ext uri="{BB962C8B-B14F-4D97-AF65-F5344CB8AC3E}">
        <p14:creationId xmlns:p14="http://schemas.microsoft.com/office/powerpoint/2010/main" val="2284319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A35E716-AE87-45EB-958C-C57B0DAFDB77}" type="datetimeFigureOut">
              <a:rPr lang="cs-CZ" smtClean="0"/>
              <a:t>19.11.2019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1F349889-81A1-47CB-9A57-ED99281C43D3}" type="slidenum">
              <a:rPr lang="cs-CZ" smtClean="0"/>
              <a:t>‹#›</a:t>
            </a:fld>
            <a:endParaRPr lang="cs-CZ" dirty="0"/>
          </a:p>
        </p:txBody>
      </p:sp>
    </p:spTree>
    <p:extLst>
      <p:ext uri="{BB962C8B-B14F-4D97-AF65-F5344CB8AC3E}">
        <p14:creationId xmlns:p14="http://schemas.microsoft.com/office/powerpoint/2010/main" val="352281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1A35E716-AE87-45EB-958C-C57B0DAFDB77}" type="datetimeFigureOut">
              <a:rPr lang="cs-CZ" smtClean="0"/>
              <a:t>19.11.2019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1F349889-81A1-47CB-9A57-ED99281C43D3}" type="slidenum">
              <a:rPr lang="cs-CZ" smtClean="0"/>
              <a:t>‹#›</a:t>
            </a:fld>
            <a:endParaRPr lang="cs-CZ" dirty="0"/>
          </a:p>
        </p:txBody>
      </p:sp>
    </p:spTree>
    <p:extLst>
      <p:ext uri="{BB962C8B-B14F-4D97-AF65-F5344CB8AC3E}">
        <p14:creationId xmlns:p14="http://schemas.microsoft.com/office/powerpoint/2010/main" val="2858795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1A35E716-AE87-45EB-958C-C57B0DAFDB77}" type="datetimeFigureOut">
              <a:rPr lang="cs-CZ" smtClean="0"/>
              <a:t>19.11.2019</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1F349889-81A1-47CB-9A57-ED99281C43D3}" type="slidenum">
              <a:rPr lang="cs-CZ" smtClean="0"/>
              <a:t>‹#›</a:t>
            </a:fld>
            <a:endParaRPr lang="cs-CZ" dirty="0"/>
          </a:p>
        </p:txBody>
      </p:sp>
    </p:spTree>
    <p:extLst>
      <p:ext uri="{BB962C8B-B14F-4D97-AF65-F5344CB8AC3E}">
        <p14:creationId xmlns:p14="http://schemas.microsoft.com/office/powerpoint/2010/main" val="3396366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1A35E716-AE87-45EB-958C-C57B0DAFDB77}" type="datetimeFigureOut">
              <a:rPr lang="cs-CZ" smtClean="0"/>
              <a:t>19.11.2019</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1F349889-81A1-47CB-9A57-ED99281C43D3}" type="slidenum">
              <a:rPr lang="cs-CZ" smtClean="0"/>
              <a:t>‹#›</a:t>
            </a:fld>
            <a:endParaRPr lang="cs-CZ" dirty="0"/>
          </a:p>
        </p:txBody>
      </p:sp>
    </p:spTree>
    <p:extLst>
      <p:ext uri="{BB962C8B-B14F-4D97-AF65-F5344CB8AC3E}">
        <p14:creationId xmlns:p14="http://schemas.microsoft.com/office/powerpoint/2010/main" val="2481136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1A35E716-AE87-45EB-958C-C57B0DAFDB77}" type="datetimeFigureOut">
              <a:rPr lang="cs-CZ" smtClean="0"/>
              <a:t>19.11.2019</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1F349889-81A1-47CB-9A57-ED99281C43D3}" type="slidenum">
              <a:rPr lang="cs-CZ" smtClean="0"/>
              <a:t>‹#›</a:t>
            </a:fld>
            <a:endParaRPr lang="cs-CZ" dirty="0"/>
          </a:p>
        </p:txBody>
      </p:sp>
    </p:spTree>
    <p:extLst>
      <p:ext uri="{BB962C8B-B14F-4D97-AF65-F5344CB8AC3E}">
        <p14:creationId xmlns:p14="http://schemas.microsoft.com/office/powerpoint/2010/main" val="3309505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A35E716-AE87-45EB-958C-C57B0DAFDB77}" type="datetimeFigureOut">
              <a:rPr lang="cs-CZ" smtClean="0"/>
              <a:t>19.11.2019</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1F349889-81A1-47CB-9A57-ED99281C43D3}" type="slidenum">
              <a:rPr lang="cs-CZ" smtClean="0"/>
              <a:t>‹#›</a:t>
            </a:fld>
            <a:endParaRPr lang="cs-CZ" dirty="0"/>
          </a:p>
        </p:txBody>
      </p:sp>
    </p:spTree>
    <p:extLst>
      <p:ext uri="{BB962C8B-B14F-4D97-AF65-F5344CB8AC3E}">
        <p14:creationId xmlns:p14="http://schemas.microsoft.com/office/powerpoint/2010/main" val="1439136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1A35E716-AE87-45EB-958C-C57B0DAFDB77}" type="datetimeFigureOut">
              <a:rPr lang="cs-CZ" smtClean="0"/>
              <a:t>19.11.2019</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1F349889-81A1-47CB-9A57-ED99281C43D3}" type="slidenum">
              <a:rPr lang="cs-CZ" smtClean="0"/>
              <a:t>‹#›</a:t>
            </a:fld>
            <a:endParaRPr lang="cs-CZ" dirty="0"/>
          </a:p>
        </p:txBody>
      </p:sp>
    </p:spTree>
    <p:extLst>
      <p:ext uri="{BB962C8B-B14F-4D97-AF65-F5344CB8AC3E}">
        <p14:creationId xmlns:p14="http://schemas.microsoft.com/office/powerpoint/2010/main" val="4137613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1A35E716-AE87-45EB-958C-C57B0DAFDB77}" type="datetimeFigureOut">
              <a:rPr lang="cs-CZ" smtClean="0"/>
              <a:t>19.11.2019</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1F349889-81A1-47CB-9A57-ED99281C43D3}" type="slidenum">
              <a:rPr lang="cs-CZ" smtClean="0"/>
              <a:t>‹#›</a:t>
            </a:fld>
            <a:endParaRPr lang="cs-CZ" dirty="0"/>
          </a:p>
        </p:txBody>
      </p:sp>
    </p:spTree>
    <p:extLst>
      <p:ext uri="{BB962C8B-B14F-4D97-AF65-F5344CB8AC3E}">
        <p14:creationId xmlns:p14="http://schemas.microsoft.com/office/powerpoint/2010/main" val="2901565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35E716-AE87-45EB-958C-C57B0DAFDB77}" type="datetimeFigureOut">
              <a:rPr lang="cs-CZ" smtClean="0"/>
              <a:t>19.11.2019</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349889-81A1-47CB-9A57-ED99281C43D3}" type="slidenum">
              <a:rPr lang="cs-CZ" smtClean="0"/>
              <a:t>‹#›</a:t>
            </a:fld>
            <a:endParaRPr lang="cs-CZ" dirty="0"/>
          </a:p>
        </p:txBody>
      </p:sp>
    </p:spTree>
    <p:extLst>
      <p:ext uri="{BB962C8B-B14F-4D97-AF65-F5344CB8AC3E}">
        <p14:creationId xmlns:p14="http://schemas.microsoft.com/office/powerpoint/2010/main" val="1339449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nature.cz/natura2000-design3/sub-text.php?id=2611" TargetMode="External"/><Relationship Id="rId2" Type="http://schemas.openxmlformats.org/officeDocument/2006/relationships/hyperlink" Target="http://www.nature.cz/natura2000-design3/web_lokality.php?cast=1805&amp;akce=seznam&amp;co=&amp;jakShowSez=Strankovat&amp;opener=&amp;vztazne_id=&amp;order=IDX_CIS_KRAJE_NAZKR&amp;orderhow=AS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a:t>Ochrana přírody a krajiny</a:t>
            </a:r>
          </a:p>
        </p:txBody>
      </p:sp>
      <p:sp>
        <p:nvSpPr>
          <p:cNvPr id="3" name="Podnadpis 2"/>
          <p:cNvSpPr>
            <a:spLocks noGrp="1"/>
          </p:cNvSpPr>
          <p:nvPr>
            <p:ph type="subTitle" idx="1"/>
          </p:nvPr>
        </p:nvSpPr>
        <p:spPr/>
        <p:txBody>
          <a:bodyPr/>
          <a:lstStyle/>
          <a:p>
            <a:r>
              <a:rPr lang="cs-CZ" dirty="0"/>
              <a:t>Seminář VI.</a:t>
            </a:r>
          </a:p>
        </p:txBody>
      </p:sp>
    </p:spTree>
    <p:extLst>
      <p:ext uri="{BB962C8B-B14F-4D97-AF65-F5344CB8AC3E}">
        <p14:creationId xmlns:p14="http://schemas.microsoft.com/office/powerpoint/2010/main" val="2679032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Ab) Soustava NATURA 2000</a:t>
            </a:r>
          </a:p>
        </p:txBody>
      </p:sp>
      <p:pic>
        <p:nvPicPr>
          <p:cNvPr id="4" name="Picture 2" descr="C:\Users\t\Downloads\mapa-evl.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1412776"/>
            <a:ext cx="7561345" cy="4703156"/>
          </a:xfrm>
          <a:prstGeom prst="rect">
            <a:avLst/>
          </a:prstGeom>
          <a:noFill/>
          <a:extLst>
            <a:ext uri="{909E8E84-426E-40DD-AFC4-6F175D3DCCD1}">
              <a14:hiddenFill xmlns:a14="http://schemas.microsoft.com/office/drawing/2010/main">
                <a:solidFill>
                  <a:srgbClr val="FFFFFF"/>
                </a:solidFill>
              </a14:hiddenFill>
            </a:ext>
          </a:extLst>
        </p:spPr>
      </p:pic>
      <p:sp>
        <p:nvSpPr>
          <p:cNvPr id="3" name="TextovéPole 2"/>
          <p:cNvSpPr txBox="1"/>
          <p:nvPr/>
        </p:nvSpPr>
        <p:spPr>
          <a:xfrm>
            <a:off x="5940152" y="1124744"/>
            <a:ext cx="2520280" cy="338554"/>
          </a:xfrm>
          <a:prstGeom prst="rect">
            <a:avLst/>
          </a:prstGeom>
          <a:noFill/>
        </p:spPr>
        <p:txBody>
          <a:bodyPr wrap="square" rtlCol="0">
            <a:spAutoFit/>
          </a:bodyPr>
          <a:lstStyle/>
          <a:p>
            <a:r>
              <a:rPr lang="cs-CZ" sz="1600" dirty="0"/>
              <a:t>evropsky významné lokality</a:t>
            </a:r>
          </a:p>
        </p:txBody>
      </p:sp>
    </p:spTree>
    <p:extLst>
      <p:ext uri="{BB962C8B-B14F-4D97-AF65-F5344CB8AC3E}">
        <p14:creationId xmlns:p14="http://schemas.microsoft.com/office/powerpoint/2010/main" val="4134257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Ab) Soustava NATURA 2000</a:t>
            </a:r>
          </a:p>
        </p:txBody>
      </p:sp>
      <p:pic>
        <p:nvPicPr>
          <p:cNvPr id="5" name="Picture 2" descr="C:\Users\t\Downloads\mapa-p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309622"/>
            <a:ext cx="7423024" cy="4999698"/>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p:cNvSpPr txBox="1"/>
          <p:nvPr/>
        </p:nvSpPr>
        <p:spPr>
          <a:xfrm>
            <a:off x="7020272" y="1035437"/>
            <a:ext cx="2520280" cy="338554"/>
          </a:xfrm>
          <a:prstGeom prst="rect">
            <a:avLst/>
          </a:prstGeom>
          <a:noFill/>
        </p:spPr>
        <p:txBody>
          <a:bodyPr wrap="square" rtlCol="0">
            <a:spAutoFit/>
          </a:bodyPr>
          <a:lstStyle/>
          <a:p>
            <a:r>
              <a:rPr lang="cs-CZ" sz="1600" dirty="0"/>
              <a:t>ptačí oblasti</a:t>
            </a:r>
          </a:p>
        </p:txBody>
      </p:sp>
    </p:spTree>
    <p:extLst>
      <p:ext uri="{BB962C8B-B14F-4D97-AF65-F5344CB8AC3E}">
        <p14:creationId xmlns:p14="http://schemas.microsoft.com/office/powerpoint/2010/main" val="4007670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err="1"/>
              <a:t>Ac</a:t>
            </a:r>
            <a:r>
              <a:rPr lang="cs-CZ" sz="2400" b="1" dirty="0"/>
              <a:t>) přechodně chráněné </a:t>
            </a:r>
            <a:r>
              <a:rPr lang="cs-CZ" sz="2400" b="1" dirty="0"/>
              <a:t>plochy </a:t>
            </a:r>
            <a:r>
              <a:rPr lang="cs-CZ" sz="2400" b="1" dirty="0" smtClean="0"/>
              <a:t>§ 13</a:t>
            </a:r>
            <a:endParaRPr lang="cs-CZ" sz="2400" b="1" dirty="0"/>
          </a:p>
        </p:txBody>
      </p:sp>
      <p:sp>
        <p:nvSpPr>
          <p:cNvPr id="3" name="Zástupný symbol pro obsah 2"/>
          <p:cNvSpPr>
            <a:spLocks noGrp="1"/>
          </p:cNvSpPr>
          <p:nvPr>
            <p:ph idx="1"/>
          </p:nvPr>
        </p:nvSpPr>
        <p:spPr/>
        <p:txBody>
          <a:bodyPr>
            <a:normAutofit/>
          </a:bodyPr>
          <a:lstStyle/>
          <a:p>
            <a:pPr>
              <a:buFont typeface="Wingdings" pitchFamily="2" charset="2"/>
              <a:buChar char="§"/>
            </a:pPr>
            <a:r>
              <a:rPr lang="cs-CZ" sz="2400" i="1" dirty="0"/>
              <a:t>„území s dočasným nebo nepředvídaným výskytem </a:t>
            </a:r>
            <a:r>
              <a:rPr lang="cs-CZ" sz="2400" i="1" u="sng" dirty="0"/>
              <a:t>významných</a:t>
            </a:r>
            <a:r>
              <a:rPr lang="cs-CZ" sz="2400" i="1" dirty="0"/>
              <a:t> rostlinných nebo živočišných druhů, nerostů nebo paleontologických nálezů“</a:t>
            </a:r>
          </a:p>
          <a:p>
            <a:pPr>
              <a:buFont typeface="Wingdings" pitchFamily="2" charset="2"/>
              <a:buChar char="§"/>
            </a:pPr>
            <a:r>
              <a:rPr lang="cs-CZ" sz="2400" dirty="0"/>
              <a:t>+ další </a:t>
            </a:r>
            <a:r>
              <a:rPr lang="cs-CZ" sz="2400" i="1" dirty="0"/>
              <a:t>vážné</a:t>
            </a:r>
            <a:r>
              <a:rPr lang="cs-CZ" sz="2400" dirty="0"/>
              <a:t> důvody – vědecké, informační, studijní </a:t>
            </a:r>
          </a:p>
          <a:p>
            <a:pPr>
              <a:buFont typeface="Wingdings" pitchFamily="2" charset="2"/>
              <a:buChar char="§"/>
            </a:pPr>
            <a:r>
              <a:rPr lang="cs-CZ" sz="2400" dirty="0"/>
              <a:t>vyhlašuje se na předem stanovenou dobu/ na opakované období</a:t>
            </a:r>
          </a:p>
          <a:p>
            <a:pPr>
              <a:buFont typeface="Wingdings" pitchFamily="2" charset="2"/>
              <a:buChar char="§"/>
            </a:pPr>
            <a:r>
              <a:rPr lang="cs-CZ" sz="2400" dirty="0"/>
              <a:t>omezí se využití, které by znamenalo ohrožení předmětu ochrany - lze něco zakázat, nikoli aktivně přikázat </a:t>
            </a:r>
            <a:r>
              <a:rPr lang="cs-CZ" sz="1800" dirty="0"/>
              <a:t>(např. oplocení, k tomu jedině postup </a:t>
            </a:r>
            <a:r>
              <a:rPr lang="cs-CZ" sz="1800" dirty="0"/>
              <a:t>§ </a:t>
            </a:r>
            <a:r>
              <a:rPr lang="cs-CZ" sz="1800" dirty="0" smtClean="0"/>
              <a:t>68/1 </a:t>
            </a:r>
            <a:r>
              <a:rPr lang="cs-CZ" sz="1800" dirty="0"/>
              <a:t>dohoda s vlastníkem, příp. orgán ochrany přírody sám </a:t>
            </a:r>
            <a:r>
              <a:rPr lang="cs-CZ" sz="1800" dirty="0"/>
              <a:t>§ </a:t>
            </a:r>
            <a:r>
              <a:rPr lang="cs-CZ" sz="1800" dirty="0" smtClean="0"/>
              <a:t>68/3,4</a:t>
            </a:r>
            <a:r>
              <a:rPr lang="cs-CZ" sz="1800" dirty="0"/>
              <a:t>)</a:t>
            </a:r>
          </a:p>
          <a:p>
            <a:pPr>
              <a:buFont typeface="Wingdings" pitchFamily="2" charset="2"/>
              <a:buChar char="§"/>
            </a:pPr>
            <a:endParaRPr lang="cs-CZ" sz="2400" dirty="0"/>
          </a:p>
          <a:p>
            <a:pPr marL="0" indent="0">
              <a:buNone/>
            </a:pPr>
            <a:endParaRPr lang="cs-CZ" sz="2800" dirty="0"/>
          </a:p>
        </p:txBody>
      </p:sp>
    </p:spTree>
    <p:extLst>
      <p:ext uri="{BB962C8B-B14F-4D97-AF65-F5344CB8AC3E}">
        <p14:creationId xmlns:p14="http://schemas.microsoft.com/office/powerpoint/2010/main" val="395950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260648"/>
            <a:ext cx="8229600" cy="6768752"/>
          </a:xfrm>
        </p:spPr>
        <p:txBody>
          <a:bodyPr>
            <a:normAutofit fontScale="55000" lnSpcReduction="20000"/>
          </a:bodyPr>
          <a:lstStyle/>
          <a:p>
            <a:pPr>
              <a:buFont typeface="Wingdings" pitchFamily="2" charset="2"/>
              <a:buChar char="§"/>
            </a:pPr>
            <a:endParaRPr lang="cs-CZ" sz="3300" i="1" dirty="0"/>
          </a:p>
          <a:p>
            <a:pPr marL="0" indent="0">
              <a:buNone/>
            </a:pPr>
            <a:r>
              <a:rPr lang="cs-CZ" sz="3300" i="1" dirty="0"/>
              <a:t>§ 68</a:t>
            </a:r>
          </a:p>
          <a:p>
            <a:pPr marL="0" indent="0">
              <a:buNone/>
            </a:pPr>
            <a:r>
              <a:rPr lang="cs-CZ" sz="3300" b="1" i="1" dirty="0"/>
              <a:t>Opatření ke zlepšování přírodního prostředí</a:t>
            </a:r>
          </a:p>
          <a:p>
            <a:endParaRPr lang="cs-CZ" sz="3300" i="1" dirty="0"/>
          </a:p>
          <a:p>
            <a:pPr marL="0" indent="0">
              <a:buNone/>
            </a:pPr>
            <a:r>
              <a:rPr lang="cs-CZ" sz="3300" i="1" dirty="0"/>
              <a:t>(1) Vlastníci a nájemci pozemků zlepšují podle svých možností stav dochovaného přírodního a krajinného prostředí za účelem zachování druhového bohatství přírody a udržení systému ekologické stability.</a:t>
            </a:r>
          </a:p>
          <a:p>
            <a:pPr marL="0" indent="0">
              <a:buNone/>
            </a:pPr>
            <a:endParaRPr lang="cs-CZ" sz="3300" i="1" dirty="0"/>
          </a:p>
          <a:p>
            <a:pPr marL="0" indent="0">
              <a:buNone/>
            </a:pPr>
            <a:r>
              <a:rPr lang="cs-CZ" sz="3300" i="1" dirty="0"/>
              <a:t>(2) </a:t>
            </a:r>
            <a:r>
              <a:rPr lang="cs-CZ" sz="3300" b="1" i="1" dirty="0"/>
              <a:t>K provádění péče o pozemky z důvodů ochrany přírody </a:t>
            </a:r>
            <a:r>
              <a:rPr lang="cs-CZ" sz="3300" b="1" i="1" u="sng" dirty="0"/>
              <a:t>mohou uzavírat orgány ochrany přírody či obce s vlastníky či nájemci pozemků písemné dohody. </a:t>
            </a:r>
            <a:r>
              <a:rPr lang="cs-CZ" sz="3300" b="1" i="1" dirty="0"/>
              <a:t>Písemnou dohodou lze upravit rovněž způsob hospodaření ve zvláště chráněných územích a ptačích oblastech</a:t>
            </a:r>
            <a:r>
              <a:rPr lang="cs-CZ" sz="3300" i="1" dirty="0"/>
              <a:t>.</a:t>
            </a:r>
          </a:p>
          <a:p>
            <a:pPr marL="0" indent="0">
              <a:buNone/>
            </a:pPr>
            <a:endParaRPr lang="cs-CZ" sz="3300" i="1" dirty="0"/>
          </a:p>
          <a:p>
            <a:pPr marL="0" indent="0">
              <a:buNone/>
            </a:pPr>
            <a:r>
              <a:rPr lang="cs-CZ" sz="3300" i="1" dirty="0"/>
              <a:t>(3) Orgány ochrany přírody jsou </a:t>
            </a:r>
            <a:r>
              <a:rPr lang="cs-CZ" sz="3300" b="1" i="1" dirty="0"/>
              <a:t>oprávněny provádět samy</a:t>
            </a:r>
            <a:r>
              <a:rPr lang="cs-CZ" sz="3300" i="1" dirty="0"/>
              <a:t> či prostřednictvím jiného zásahy ke zlepšení přírodního a krajinného prostředí podle odstavce 1, </a:t>
            </a:r>
            <a:r>
              <a:rPr lang="cs-CZ" sz="3300" b="1" i="1" dirty="0"/>
              <a:t>neučiní-li tak k výzvě orgánu ochrany přírody vlastník či nájemce pozemku sám</a:t>
            </a:r>
            <a:r>
              <a:rPr lang="cs-CZ" sz="3300" i="1" dirty="0"/>
              <a:t>, zejména pokud jde o ochranu zvláště chráněných částí přírody a významných krajinných prvků.</a:t>
            </a:r>
          </a:p>
          <a:p>
            <a:pPr marL="0" indent="0">
              <a:buNone/>
            </a:pPr>
            <a:endParaRPr lang="cs-CZ" sz="3300" i="1" dirty="0"/>
          </a:p>
          <a:p>
            <a:pPr marL="0" indent="0">
              <a:buNone/>
            </a:pPr>
            <a:r>
              <a:rPr lang="cs-CZ" sz="3300" i="1" dirty="0"/>
              <a:t>(4) Vlastníci a nájemci dotčených pozemků jsou </a:t>
            </a:r>
            <a:r>
              <a:rPr lang="cs-CZ" sz="3300" b="1" i="1" dirty="0"/>
              <a:t>povinni strpět</a:t>
            </a:r>
            <a:r>
              <a:rPr lang="cs-CZ" sz="3300" i="1" dirty="0"/>
              <a:t> provádění zásahů podle odstavce 3 a umožnit osobám, které je zajišťují, vstup na pozemky. Orgán ochrany přírody je povinen předem vyrozumět vlastníky či nájemce o rozsahu a době zásahu. Za případné škody vzniklé vlastníkům či nájemcům pozemků v souvislosti s těmito zásahy odpovídá orgán ochrany přírody, který zásahy nařídil. Tím není dotčena odpovědnost osob provádějících tyto zásahy.</a:t>
            </a:r>
          </a:p>
          <a:p>
            <a:pPr marL="0" indent="0">
              <a:buNone/>
            </a:pPr>
            <a:endParaRPr lang="cs-CZ" sz="3300" i="1" dirty="0"/>
          </a:p>
          <a:p>
            <a:pPr marL="0" indent="0">
              <a:buNone/>
            </a:pPr>
            <a:r>
              <a:rPr lang="cs-CZ" sz="3300" dirty="0"/>
              <a:t>- lze poskytnout finanční příspěvek </a:t>
            </a:r>
          </a:p>
          <a:p>
            <a:pPr marL="0" indent="0">
              <a:buNone/>
            </a:pPr>
            <a:endParaRPr lang="cs-CZ" sz="2800" dirty="0"/>
          </a:p>
        </p:txBody>
      </p:sp>
    </p:spTree>
    <p:extLst>
      <p:ext uri="{BB962C8B-B14F-4D97-AF65-F5344CB8AC3E}">
        <p14:creationId xmlns:p14="http://schemas.microsoft.com/office/powerpoint/2010/main" val="2276077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err="1"/>
              <a:t>Ac</a:t>
            </a:r>
            <a:r>
              <a:rPr lang="cs-CZ" sz="2400" b="1" dirty="0"/>
              <a:t>) přechodně chráněné plochy </a:t>
            </a:r>
            <a:r>
              <a:rPr lang="cs-CZ" sz="2000" b="1" dirty="0"/>
              <a:t>§ 13</a:t>
            </a:r>
          </a:p>
        </p:txBody>
      </p:sp>
      <p:sp>
        <p:nvSpPr>
          <p:cNvPr id="3" name="Zástupný symbol pro obsah 2"/>
          <p:cNvSpPr>
            <a:spLocks noGrp="1"/>
          </p:cNvSpPr>
          <p:nvPr>
            <p:ph idx="1"/>
          </p:nvPr>
        </p:nvSpPr>
        <p:spPr/>
        <p:txBody>
          <a:bodyPr>
            <a:normAutofit/>
          </a:bodyPr>
          <a:lstStyle/>
          <a:p>
            <a:pPr>
              <a:buFont typeface="Wingdings" pitchFamily="2" charset="2"/>
              <a:buChar char="§"/>
            </a:pPr>
            <a:r>
              <a:rPr lang="cs-CZ" sz="2400" u="sng" dirty="0"/>
              <a:t>rozhodnutí</a:t>
            </a:r>
            <a:r>
              <a:rPr lang="cs-CZ" sz="2400" dirty="0"/>
              <a:t> orgánu ochrany přírody – správní řízení, konkrétní adresáti</a:t>
            </a:r>
            <a:r>
              <a:rPr lang="cs-CZ" sz="2200" dirty="0"/>
              <a:t> (zejména se adresuje vlastníkům a nájemcům pozemků)</a:t>
            </a:r>
            <a:r>
              <a:rPr lang="cs-CZ" sz="2400" dirty="0">
                <a:sym typeface="Wingdings" pitchFamily="2" charset="2"/>
              </a:rPr>
              <a:t> takto tedy nelze omezit činnosti třetích osob (horolezectví) </a:t>
            </a:r>
            <a:r>
              <a:rPr lang="en-US" sz="2400" dirty="0">
                <a:sym typeface="Wingdings" pitchFamily="2" charset="2"/>
              </a:rPr>
              <a:t> </a:t>
            </a:r>
            <a:r>
              <a:rPr lang="cs-CZ" sz="2400" dirty="0" err="1">
                <a:sym typeface="Wingdings" pitchFamily="2" charset="2"/>
              </a:rPr>
              <a:t>oop</a:t>
            </a:r>
            <a:r>
              <a:rPr lang="cs-CZ" sz="2400" dirty="0">
                <a:sym typeface="Wingdings" pitchFamily="2" charset="2"/>
              </a:rPr>
              <a:t>?</a:t>
            </a:r>
          </a:p>
          <a:p>
            <a:pPr>
              <a:buFont typeface="Wingdings" pitchFamily="2" charset="2"/>
              <a:buChar char="§"/>
            </a:pPr>
            <a:r>
              <a:rPr lang="cs-CZ" sz="2400" dirty="0">
                <a:sym typeface="Wingdings" pitchFamily="2" charset="2"/>
              </a:rPr>
              <a:t>ochranná opatření – měla by předcházet snaha o dohodu s vlastníkem </a:t>
            </a:r>
            <a:r>
              <a:rPr lang="cs-CZ" sz="2000" dirty="0">
                <a:sym typeface="Wingdings" pitchFamily="2" charset="2"/>
              </a:rPr>
              <a:t>(sjednání doby a způsobu provádění seče, omezení těžby v době hnízdění…)</a:t>
            </a:r>
            <a:endParaRPr lang="cs-CZ" sz="2000" dirty="0"/>
          </a:p>
          <a:p>
            <a:pPr>
              <a:buFont typeface="Wingdings" pitchFamily="2" charset="2"/>
              <a:buChar char="§"/>
            </a:pPr>
            <a:endParaRPr lang="cs-CZ" sz="2400" dirty="0"/>
          </a:p>
          <a:p>
            <a:pPr marL="0" indent="0">
              <a:buNone/>
            </a:pPr>
            <a:endParaRPr lang="cs-CZ" sz="2800" dirty="0"/>
          </a:p>
        </p:txBody>
      </p:sp>
    </p:spTree>
    <p:extLst>
      <p:ext uri="{BB962C8B-B14F-4D97-AF65-F5344CB8AC3E}">
        <p14:creationId xmlns:p14="http://schemas.microsoft.com/office/powerpoint/2010/main" val="1994804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Ad) zvláště chráněná území</a:t>
            </a:r>
          </a:p>
        </p:txBody>
      </p:sp>
      <p:sp>
        <p:nvSpPr>
          <p:cNvPr id="3" name="Zástupný symbol pro obsah 2"/>
          <p:cNvSpPr>
            <a:spLocks noGrp="1"/>
          </p:cNvSpPr>
          <p:nvPr>
            <p:ph idx="1"/>
          </p:nvPr>
        </p:nvSpPr>
        <p:spPr/>
        <p:txBody>
          <a:bodyPr>
            <a:normAutofit/>
          </a:bodyPr>
          <a:lstStyle/>
          <a:p>
            <a:pPr marL="0" indent="0">
              <a:buNone/>
            </a:pPr>
            <a:r>
              <a:rPr lang="cs-CZ" sz="2400" dirty="0"/>
              <a:t>1) národní parky § 15</a:t>
            </a:r>
          </a:p>
          <a:p>
            <a:pPr marL="0" indent="0">
              <a:buNone/>
            </a:pPr>
            <a:r>
              <a:rPr lang="cs-CZ" sz="2400" dirty="0"/>
              <a:t>2) chráněné krajinné oblasti § 25</a:t>
            </a:r>
          </a:p>
          <a:p>
            <a:pPr marL="0" indent="0">
              <a:buNone/>
            </a:pPr>
            <a:r>
              <a:rPr lang="cs-CZ" sz="2400" dirty="0"/>
              <a:t>3) národní přírodní rezervace § 28</a:t>
            </a:r>
          </a:p>
          <a:p>
            <a:pPr marL="0" indent="0">
              <a:buNone/>
            </a:pPr>
            <a:r>
              <a:rPr lang="cs-CZ" sz="2400" dirty="0"/>
              <a:t>4) přírodní rezervace § 33</a:t>
            </a:r>
          </a:p>
          <a:p>
            <a:pPr marL="0" indent="0">
              <a:buNone/>
            </a:pPr>
            <a:r>
              <a:rPr lang="cs-CZ" sz="2400" dirty="0"/>
              <a:t>5) národní přírodní památky § 35</a:t>
            </a:r>
          </a:p>
          <a:p>
            <a:pPr marL="0" indent="0">
              <a:buNone/>
            </a:pPr>
            <a:r>
              <a:rPr lang="cs-CZ" sz="2400" dirty="0"/>
              <a:t>6) přírodní památky § 36</a:t>
            </a:r>
          </a:p>
          <a:p>
            <a:pPr marL="0" indent="0">
              <a:buNone/>
            </a:pPr>
            <a:endParaRPr lang="cs-CZ" sz="2800" dirty="0"/>
          </a:p>
        </p:txBody>
      </p:sp>
    </p:spTree>
    <p:extLst>
      <p:ext uri="{BB962C8B-B14F-4D97-AF65-F5344CB8AC3E}">
        <p14:creationId xmlns:p14="http://schemas.microsoft.com/office/powerpoint/2010/main" val="3985485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Ad) zvláště chráněná území</a:t>
            </a:r>
          </a:p>
        </p:txBody>
      </p:sp>
      <p:sp>
        <p:nvSpPr>
          <p:cNvPr id="3" name="Zástupný symbol pro obsah 2"/>
          <p:cNvSpPr>
            <a:spLocks noGrp="1"/>
          </p:cNvSpPr>
          <p:nvPr>
            <p:ph idx="1"/>
          </p:nvPr>
        </p:nvSpPr>
        <p:spPr/>
        <p:txBody>
          <a:bodyPr>
            <a:normAutofit/>
          </a:bodyPr>
          <a:lstStyle/>
          <a:p>
            <a:pPr marL="0" indent="0">
              <a:buNone/>
            </a:pPr>
            <a:r>
              <a:rPr lang="cs-CZ" sz="2400" dirty="0"/>
              <a:t>Ochranná pásma § 37</a:t>
            </a:r>
          </a:p>
          <a:p>
            <a:pPr marL="0" indent="0">
              <a:buNone/>
            </a:pPr>
            <a:endParaRPr lang="cs-CZ" sz="2400" dirty="0"/>
          </a:p>
          <a:p>
            <a:pPr lvl="1">
              <a:buFont typeface="Wingdings" pitchFamily="2" charset="2"/>
              <a:buChar char="§"/>
            </a:pPr>
            <a:r>
              <a:rPr lang="cs-CZ" sz="2200" dirty="0"/>
              <a:t>lze vyhlásit pro všechny kromě CHKO</a:t>
            </a:r>
          </a:p>
          <a:p>
            <a:pPr lvl="1">
              <a:buFont typeface="Wingdings" pitchFamily="2" charset="2"/>
              <a:buChar char="§"/>
            </a:pPr>
            <a:r>
              <a:rPr lang="cs-CZ" sz="2200" dirty="0"/>
              <a:t>je-li je třeba zabezpečit před rušivými vlivy z okolí</a:t>
            </a:r>
          </a:p>
          <a:p>
            <a:pPr lvl="1">
              <a:buFont typeface="Wingdings" pitchFamily="2" charset="2"/>
              <a:buChar char="§"/>
            </a:pPr>
            <a:r>
              <a:rPr lang="cs-CZ" sz="2200" dirty="0"/>
              <a:t>orgán, který vyhlásil ZCHÚ</a:t>
            </a:r>
          </a:p>
          <a:p>
            <a:pPr lvl="1">
              <a:buFont typeface="Wingdings" pitchFamily="2" charset="2"/>
              <a:buChar char="§"/>
            </a:pPr>
            <a:r>
              <a:rPr lang="cs-CZ" sz="2200" dirty="0"/>
              <a:t>způsobem, jakým jej vyhlásil</a:t>
            </a:r>
          </a:p>
          <a:p>
            <a:pPr lvl="1">
              <a:buFont typeface="Wingdings" pitchFamily="2" charset="2"/>
              <a:buChar char="§"/>
            </a:pPr>
            <a:r>
              <a:rPr lang="cs-CZ" sz="2200" dirty="0"/>
              <a:t>nevyhlásí-li: 50m od hranic</a:t>
            </a:r>
          </a:p>
          <a:p>
            <a:pPr lvl="1">
              <a:buFont typeface="Wingdings" pitchFamily="2" charset="2"/>
              <a:buChar char="§"/>
            </a:pPr>
            <a:r>
              <a:rPr lang="cs-CZ" sz="2200" dirty="0"/>
              <a:t>lze stanovit, že se vyhlašuje bez OP</a:t>
            </a:r>
          </a:p>
          <a:p>
            <a:pPr lvl="1">
              <a:buFont typeface="Wingdings" pitchFamily="2" charset="2"/>
              <a:buChar char="§"/>
            </a:pPr>
            <a:r>
              <a:rPr lang="cs-CZ" sz="2200" dirty="0"/>
              <a:t>souhlasy k určitým činnostem…</a:t>
            </a:r>
          </a:p>
          <a:p>
            <a:pPr marL="0" indent="0">
              <a:buNone/>
            </a:pPr>
            <a:endParaRPr lang="cs-CZ" sz="2400" dirty="0"/>
          </a:p>
          <a:p>
            <a:pPr marL="0" indent="0">
              <a:buNone/>
            </a:pPr>
            <a:endParaRPr lang="cs-CZ" sz="2800" dirty="0"/>
          </a:p>
        </p:txBody>
      </p:sp>
    </p:spTree>
    <p:extLst>
      <p:ext uri="{BB962C8B-B14F-4D97-AF65-F5344CB8AC3E}">
        <p14:creationId xmlns:p14="http://schemas.microsoft.com/office/powerpoint/2010/main" val="969100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Ad) zvláště chráněná území</a:t>
            </a:r>
          </a:p>
        </p:txBody>
      </p:sp>
      <p:sp>
        <p:nvSpPr>
          <p:cNvPr id="3" name="Zástupný symbol pro obsah 2"/>
          <p:cNvSpPr>
            <a:spLocks noGrp="1"/>
          </p:cNvSpPr>
          <p:nvPr>
            <p:ph idx="1"/>
          </p:nvPr>
        </p:nvSpPr>
        <p:spPr>
          <a:xfrm>
            <a:off x="457200" y="1340768"/>
            <a:ext cx="8229600" cy="4785395"/>
          </a:xfrm>
        </p:spPr>
        <p:txBody>
          <a:bodyPr>
            <a:normAutofit/>
          </a:bodyPr>
          <a:lstStyle/>
          <a:p>
            <a:pPr marL="0" indent="0">
              <a:buNone/>
            </a:pPr>
            <a:r>
              <a:rPr lang="cs-CZ" sz="2600" i="1" dirty="0"/>
              <a:t>Obecně: </a:t>
            </a:r>
            <a:endParaRPr lang="cs-CZ" sz="2600" dirty="0"/>
          </a:p>
          <a:p>
            <a:pPr>
              <a:buFont typeface="Wingdings" pitchFamily="2" charset="2"/>
              <a:buChar char="§"/>
            </a:pPr>
            <a:r>
              <a:rPr lang="cs-CZ" sz="2400" dirty="0"/>
              <a:t>určitý režim, v případě NP a CHKO přísnost podle zonace</a:t>
            </a:r>
          </a:p>
          <a:p>
            <a:pPr>
              <a:buFont typeface="Wingdings" pitchFamily="2" charset="2"/>
              <a:buChar char="§"/>
            </a:pPr>
            <a:r>
              <a:rPr lang="cs-CZ" sz="2400" b="1" dirty="0"/>
              <a:t>závazná stanoviska k určitým činnostem § 44</a:t>
            </a:r>
          </a:p>
          <a:p>
            <a:pPr>
              <a:buFont typeface="Wingdings" pitchFamily="2" charset="2"/>
              <a:buChar char="§"/>
            </a:pPr>
            <a:r>
              <a:rPr lang="cs-CZ" sz="2400" dirty="0"/>
              <a:t>určité zákazy v rámci bližších ochranných podmínek</a:t>
            </a:r>
          </a:p>
          <a:p>
            <a:pPr>
              <a:buFont typeface="Wingdings" pitchFamily="2" charset="2"/>
              <a:buChar char="§"/>
            </a:pPr>
            <a:r>
              <a:rPr lang="cs-CZ" sz="2400" b="1" dirty="0"/>
              <a:t>z</a:t>
            </a:r>
            <a:r>
              <a:rPr lang="cs-CZ" sz="2400" b="1" dirty="0" smtClean="0"/>
              <a:t>e zákazů lze </a:t>
            </a:r>
            <a:r>
              <a:rPr lang="cs-CZ" sz="2400" b="1" dirty="0"/>
              <a:t>povolit výjimku: § 43</a:t>
            </a:r>
          </a:p>
          <a:p>
            <a:pPr lvl="1">
              <a:buFont typeface="Wingdings" pitchFamily="2" charset="2"/>
              <a:buChar char="§"/>
            </a:pPr>
            <a:r>
              <a:rPr lang="cs-CZ" sz="2400" dirty="0"/>
              <a:t>„…orgán ochrany přírody povolit v případě, kdy </a:t>
            </a:r>
            <a:r>
              <a:rPr lang="cs-CZ" sz="2400" u="sng" dirty="0"/>
              <a:t>jiný veřejný zájem převažuje nad zájmem ochrany přírody</a:t>
            </a:r>
            <a:r>
              <a:rPr lang="cs-CZ" sz="2400" dirty="0"/>
              <a:t>,</a:t>
            </a:r>
            <a:r>
              <a:rPr lang="cs-CZ" sz="2400" u="sng" dirty="0"/>
              <a:t> </a:t>
            </a:r>
            <a:r>
              <a:rPr lang="cs-CZ" sz="2400" dirty="0"/>
              <a:t>nebo </a:t>
            </a:r>
            <a:r>
              <a:rPr lang="cs-CZ" sz="2400" u="sng" dirty="0"/>
              <a:t>v zájmu ochrany přírody</a:t>
            </a:r>
            <a:r>
              <a:rPr lang="cs-CZ" sz="2400" dirty="0"/>
              <a:t> anebo tehdy, pokud </a:t>
            </a:r>
            <a:r>
              <a:rPr lang="cs-CZ" sz="2400" u="sng" dirty="0"/>
              <a:t>povolovaná činnost významně neovlivní zachování stavu</a:t>
            </a:r>
            <a:r>
              <a:rPr lang="cs-CZ" sz="2400" dirty="0"/>
              <a:t> předmětu ochrany zvláště chráněného území“</a:t>
            </a:r>
          </a:p>
          <a:p>
            <a:pPr marL="0" indent="0">
              <a:buNone/>
            </a:pPr>
            <a:endParaRPr lang="cs-CZ" sz="2400" dirty="0"/>
          </a:p>
          <a:p>
            <a:pPr marL="0" indent="0">
              <a:buNone/>
            </a:pPr>
            <a:endParaRPr lang="cs-CZ" sz="2800" dirty="0"/>
          </a:p>
        </p:txBody>
      </p:sp>
    </p:spTree>
    <p:extLst>
      <p:ext uri="{BB962C8B-B14F-4D97-AF65-F5344CB8AC3E}">
        <p14:creationId xmlns:p14="http://schemas.microsoft.com/office/powerpoint/2010/main" val="1305639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Ad) zvláště chráněná území</a:t>
            </a:r>
          </a:p>
        </p:txBody>
      </p:sp>
      <p:sp>
        <p:nvSpPr>
          <p:cNvPr id="3" name="Zástupný symbol pro obsah 2"/>
          <p:cNvSpPr>
            <a:spLocks noGrp="1"/>
          </p:cNvSpPr>
          <p:nvPr>
            <p:ph idx="1"/>
          </p:nvPr>
        </p:nvSpPr>
        <p:spPr>
          <a:xfrm>
            <a:off x="457200" y="1340768"/>
            <a:ext cx="8229600" cy="5328592"/>
          </a:xfrm>
        </p:spPr>
        <p:txBody>
          <a:bodyPr>
            <a:normAutofit fontScale="92500" lnSpcReduction="20000"/>
          </a:bodyPr>
          <a:lstStyle/>
          <a:p>
            <a:pPr marL="0" indent="0">
              <a:buNone/>
            </a:pPr>
            <a:r>
              <a:rPr lang="cs-CZ" sz="2600" i="1" dirty="0"/>
              <a:t>Obecně: </a:t>
            </a:r>
            <a:endParaRPr lang="cs-CZ" sz="2600" dirty="0"/>
          </a:p>
          <a:p>
            <a:pPr>
              <a:buFont typeface="Wingdings" pitchFamily="2" charset="2"/>
              <a:buChar char="§"/>
            </a:pPr>
            <a:r>
              <a:rPr lang="cs-CZ" sz="2400" dirty="0"/>
              <a:t>předkupní právo státu § </a:t>
            </a:r>
            <a:r>
              <a:rPr lang="cs-CZ" sz="2400" dirty="0" smtClean="0"/>
              <a:t>61</a:t>
            </a:r>
          </a:p>
          <a:p>
            <a:pPr>
              <a:buFont typeface="Wingdings" pitchFamily="2" charset="2"/>
              <a:buChar char="§"/>
            </a:pPr>
            <a:endParaRPr lang="cs-CZ" sz="2400" dirty="0"/>
          </a:p>
          <a:p>
            <a:pPr marL="0" indent="0">
              <a:buNone/>
            </a:pPr>
            <a:r>
              <a:rPr lang="cs-CZ" sz="2400" i="1" dirty="0"/>
              <a:t>„Česká republika má </a:t>
            </a:r>
            <a:r>
              <a:rPr lang="cs-CZ" sz="2400" b="1" i="1" dirty="0"/>
              <a:t>předkupní právo k nezastavěným pozemkům ležícím mimo zastavěná území obcí na území národních parků</a:t>
            </a:r>
            <a:r>
              <a:rPr lang="cs-CZ" sz="2400" i="1" dirty="0"/>
              <a:t>, národních přírodních </a:t>
            </a:r>
            <a:r>
              <a:rPr lang="cs-CZ" sz="2400" i="1" u="sng" dirty="0"/>
              <a:t>rezervací, národních přírodních památek a pozemkům souvisejícím s jeskyněmi</a:t>
            </a:r>
            <a:r>
              <a:rPr lang="cs-CZ" sz="2400" i="1" dirty="0"/>
              <a:t>. </a:t>
            </a:r>
            <a:endParaRPr lang="cs-CZ" sz="2400" i="1" dirty="0" smtClean="0"/>
          </a:p>
          <a:p>
            <a:pPr marL="0" indent="0">
              <a:buNone/>
            </a:pPr>
            <a:endParaRPr lang="cs-CZ" sz="2400" i="1" dirty="0"/>
          </a:p>
          <a:p>
            <a:pPr marL="0" indent="0">
              <a:buNone/>
            </a:pPr>
            <a:r>
              <a:rPr lang="cs-CZ" sz="2400" i="1" dirty="0"/>
              <a:t>Ministerstvo životního prostředí podá neprodleně návrh na zápis předkupního práva do katastru nemovitostí.</a:t>
            </a:r>
          </a:p>
          <a:p>
            <a:pPr marL="0" indent="0">
              <a:buNone/>
            </a:pPr>
            <a:r>
              <a:rPr lang="cs-CZ" sz="2400" b="1" i="1" dirty="0"/>
              <a:t>Vlastníci těchto pozemků jsou povinni v případě jejich zamýšleného prodeje přednostně nabídnout tyto pozemky ke koupi orgánu ochrany přírody</a:t>
            </a:r>
            <a:r>
              <a:rPr lang="cs-CZ" sz="2400" i="1" dirty="0"/>
              <a:t>, a to i v případě, že se tyto pozemky nacházejí v předmětných územích jen zčásti.</a:t>
            </a:r>
          </a:p>
          <a:p>
            <a:pPr marL="0" indent="0">
              <a:buNone/>
            </a:pPr>
            <a:r>
              <a:rPr lang="cs-CZ" sz="2400" i="1" dirty="0"/>
              <a:t> Pokud orgán ochrany přírody neprojeví o tyto pozemky do 60 dnů od doručení nabídky pozemku </a:t>
            </a:r>
            <a:r>
              <a:rPr lang="cs-CZ" sz="2400" b="1" i="1" dirty="0"/>
              <a:t>ke koupi písemný zájem</a:t>
            </a:r>
            <a:r>
              <a:rPr lang="cs-CZ" sz="2400" i="1" dirty="0"/>
              <a:t>, mohou vlastníci zamýšlený prodej uskutečnit.“</a:t>
            </a:r>
          </a:p>
          <a:p>
            <a:pPr marL="0" indent="0">
              <a:buNone/>
            </a:pPr>
            <a:endParaRPr lang="cs-CZ" sz="2400" dirty="0"/>
          </a:p>
          <a:p>
            <a:pPr marL="0" indent="0">
              <a:buNone/>
            </a:pPr>
            <a:endParaRPr lang="cs-CZ" sz="2800" dirty="0"/>
          </a:p>
        </p:txBody>
      </p:sp>
    </p:spTree>
    <p:extLst>
      <p:ext uri="{BB962C8B-B14F-4D97-AF65-F5344CB8AC3E}">
        <p14:creationId xmlns:p14="http://schemas.microsoft.com/office/powerpoint/2010/main" val="1813321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Ad) zvláště chráněná území</a:t>
            </a:r>
          </a:p>
        </p:txBody>
      </p:sp>
      <p:sp>
        <p:nvSpPr>
          <p:cNvPr id="3" name="Zástupný symbol pro obsah 2"/>
          <p:cNvSpPr>
            <a:spLocks noGrp="1"/>
          </p:cNvSpPr>
          <p:nvPr>
            <p:ph idx="1"/>
          </p:nvPr>
        </p:nvSpPr>
        <p:spPr>
          <a:xfrm>
            <a:off x="457200" y="1340768"/>
            <a:ext cx="8229600" cy="4785395"/>
          </a:xfrm>
        </p:spPr>
        <p:txBody>
          <a:bodyPr>
            <a:normAutofit/>
          </a:bodyPr>
          <a:lstStyle/>
          <a:p>
            <a:pPr marL="0" indent="0">
              <a:buNone/>
            </a:pPr>
            <a:r>
              <a:rPr lang="cs-CZ" sz="2600" i="1" dirty="0"/>
              <a:t>Obecně: </a:t>
            </a:r>
            <a:endParaRPr lang="cs-CZ" sz="2600" dirty="0"/>
          </a:p>
          <a:p>
            <a:pPr>
              <a:buFont typeface="Wingdings" pitchFamily="2" charset="2"/>
              <a:buChar char="§"/>
            </a:pPr>
            <a:r>
              <a:rPr lang="cs-CZ" sz="2400" dirty="0"/>
              <a:t>omezení vstupu § </a:t>
            </a:r>
            <a:r>
              <a:rPr lang="cs-CZ" sz="2400" dirty="0" smtClean="0"/>
              <a:t>64</a:t>
            </a:r>
          </a:p>
          <a:p>
            <a:pPr marL="0" indent="0">
              <a:buNone/>
            </a:pPr>
            <a:endParaRPr lang="cs-CZ" sz="2400" dirty="0"/>
          </a:p>
          <a:p>
            <a:pPr marL="0" indent="0">
              <a:buNone/>
            </a:pPr>
            <a:r>
              <a:rPr lang="cs-CZ" sz="2400" i="1" dirty="0"/>
              <a:t>„Hrozí-li </a:t>
            </a:r>
            <a:r>
              <a:rPr lang="cs-CZ" sz="2400" b="1" i="1" dirty="0"/>
              <a:t>poškozování území </a:t>
            </a:r>
            <a:r>
              <a:rPr lang="cs-CZ" sz="2400" i="1" dirty="0"/>
              <a:t>v národních parcích, národních přírodních rezervacích, národních přírodních památkách a v první zóně chráněných krajinných oblastí nebo poškozování jeskyně, zejména nadměrnou návštěvností, může orgán ochrany přírody po projednání s dotčenými obcemi </a:t>
            </a:r>
            <a:r>
              <a:rPr lang="cs-CZ" sz="2400" b="1" i="1" dirty="0"/>
              <a:t>opatřením obecné povahy </a:t>
            </a:r>
            <a:r>
              <a:rPr lang="cs-CZ" sz="2400" i="1" dirty="0"/>
              <a:t>omezit nebo zakázat přístup veřejnosti do těchto území nebo jejich částí. Zákaz či omezení vstupu musí být řádně vyznačeny na všech přístupových cestách a vhodným způsobem i na jiných místech v terénu.“</a:t>
            </a:r>
          </a:p>
          <a:p>
            <a:pPr marL="0" indent="0">
              <a:buNone/>
            </a:pPr>
            <a:endParaRPr lang="cs-CZ" sz="2800" dirty="0"/>
          </a:p>
        </p:txBody>
      </p:sp>
    </p:spTree>
    <p:extLst>
      <p:ext uri="{BB962C8B-B14F-4D97-AF65-F5344CB8AC3E}">
        <p14:creationId xmlns:p14="http://schemas.microsoft.com/office/powerpoint/2010/main" val="1042244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1143000"/>
          </a:xfrm>
        </p:spPr>
        <p:txBody>
          <a:bodyPr>
            <a:normAutofit/>
          </a:bodyPr>
          <a:lstStyle/>
          <a:p>
            <a:pPr algn="l"/>
            <a:r>
              <a:rPr lang="cs-CZ" sz="2400" b="1" dirty="0"/>
              <a:t>Úvod</a:t>
            </a:r>
          </a:p>
        </p:txBody>
      </p:sp>
      <p:sp>
        <p:nvSpPr>
          <p:cNvPr id="3" name="Zástupný symbol pro obsah 2"/>
          <p:cNvSpPr>
            <a:spLocks noGrp="1"/>
          </p:cNvSpPr>
          <p:nvPr>
            <p:ph idx="1"/>
          </p:nvPr>
        </p:nvSpPr>
        <p:spPr>
          <a:xfrm>
            <a:off x="395536" y="1268760"/>
            <a:ext cx="8229600" cy="4853136"/>
          </a:xfrm>
        </p:spPr>
        <p:txBody>
          <a:bodyPr>
            <a:normAutofit/>
          </a:bodyPr>
          <a:lstStyle/>
          <a:p>
            <a:pPr>
              <a:buFont typeface="Wingdings" pitchFamily="2" charset="2"/>
              <a:buChar char="§"/>
            </a:pPr>
            <a:r>
              <a:rPr lang="cs-CZ" sz="2400" b="1" dirty="0"/>
              <a:t>zákon o ochraně přírody a krajiny zák. č. 114/1992 Sb.</a:t>
            </a:r>
          </a:p>
          <a:p>
            <a:pPr>
              <a:buFont typeface="Wingdings" pitchFamily="2" charset="2"/>
              <a:buChar char="§"/>
            </a:pPr>
            <a:endParaRPr lang="cs-CZ" sz="2400" dirty="0"/>
          </a:p>
          <a:p>
            <a:pPr>
              <a:buFont typeface="Wingdings" pitchFamily="2" charset="2"/>
              <a:buChar char="§"/>
            </a:pPr>
            <a:r>
              <a:rPr lang="cs-CZ" sz="2400" i="1" dirty="0"/>
              <a:t>„</a:t>
            </a:r>
            <a:r>
              <a:rPr lang="cs-CZ" sz="2400" b="1" i="1" dirty="0"/>
              <a:t>Ochranou přírody </a:t>
            </a:r>
            <a:r>
              <a:rPr lang="cs-CZ" sz="2400" i="1" dirty="0"/>
              <a:t>a krajiny se podle tohoto zákona rozumí dále </a:t>
            </a:r>
            <a:r>
              <a:rPr lang="cs-CZ" sz="2400" i="1" u="sng" dirty="0"/>
              <a:t>vymezená péče státu a fyzických i právnických osob </a:t>
            </a:r>
            <a:r>
              <a:rPr lang="cs-CZ" sz="2400" i="1" dirty="0"/>
              <a:t>o volně žijící živočichy, planě rostoucí rostliny a jejich společenstva, o nerosty, horniny, paleontologické nálezy a geologické celky, péče o ekologické systémy a krajinné celky, jakož i péče o vzhled a přístupnost krajiny.“</a:t>
            </a:r>
          </a:p>
          <a:p>
            <a:pPr>
              <a:buFont typeface="Wingdings" pitchFamily="2" charset="2"/>
              <a:buChar char="§"/>
            </a:pPr>
            <a:endParaRPr lang="cs-CZ" sz="2400" dirty="0"/>
          </a:p>
          <a:p>
            <a:pPr>
              <a:buFont typeface="Wingdings" pitchFamily="2" charset="2"/>
              <a:buChar char="§"/>
            </a:pPr>
            <a:r>
              <a:rPr lang="cs-CZ" sz="2400" i="1" dirty="0"/>
              <a:t>„</a:t>
            </a:r>
            <a:r>
              <a:rPr lang="cs-CZ" sz="2400" b="1" i="1" dirty="0"/>
              <a:t>Krajina</a:t>
            </a:r>
            <a:r>
              <a:rPr lang="cs-CZ" sz="2400" i="1" dirty="0"/>
              <a:t> je </a:t>
            </a:r>
            <a:r>
              <a:rPr lang="cs-CZ" sz="2400" i="1" u="sng" dirty="0"/>
              <a:t>část zemského povrchu s charakteristickým reliéfem</a:t>
            </a:r>
            <a:r>
              <a:rPr lang="cs-CZ" sz="2400" i="1" dirty="0"/>
              <a:t>, tvořená souborem funkčně propojených ekosystémů a civilizačními prvky“</a:t>
            </a:r>
          </a:p>
          <a:p>
            <a:pPr>
              <a:buFont typeface="Wingdings" pitchFamily="2" charset="2"/>
              <a:buChar char="§"/>
            </a:pPr>
            <a:endParaRPr lang="cs-CZ" sz="2400" dirty="0"/>
          </a:p>
          <a:p>
            <a:endParaRPr lang="cs-CZ" dirty="0"/>
          </a:p>
        </p:txBody>
      </p:sp>
    </p:spTree>
    <p:extLst>
      <p:ext uri="{BB962C8B-B14F-4D97-AF65-F5344CB8AC3E}">
        <p14:creationId xmlns:p14="http://schemas.microsoft.com/office/powerpoint/2010/main" val="1648218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Ad) zvláště chráněná území</a:t>
            </a:r>
          </a:p>
        </p:txBody>
      </p:sp>
      <p:sp>
        <p:nvSpPr>
          <p:cNvPr id="3" name="Zástupný symbol pro obsah 2"/>
          <p:cNvSpPr>
            <a:spLocks noGrp="1"/>
          </p:cNvSpPr>
          <p:nvPr>
            <p:ph idx="1"/>
          </p:nvPr>
        </p:nvSpPr>
        <p:spPr>
          <a:xfrm>
            <a:off x="457200" y="1340768"/>
            <a:ext cx="8229600" cy="4785395"/>
          </a:xfrm>
        </p:spPr>
        <p:txBody>
          <a:bodyPr>
            <a:normAutofit/>
          </a:bodyPr>
          <a:lstStyle/>
          <a:p>
            <a:pPr>
              <a:buFont typeface="Wingdings" pitchFamily="2" charset="2"/>
              <a:buChar char="§"/>
            </a:pPr>
            <a:r>
              <a:rPr lang="cs-CZ" sz="2400" dirty="0"/>
              <a:t>koncepční nástroje § 38</a:t>
            </a:r>
          </a:p>
          <a:p>
            <a:pPr lvl="1">
              <a:buFont typeface="Wingdings" pitchFamily="2" charset="2"/>
              <a:buChar char="§"/>
            </a:pPr>
            <a:r>
              <a:rPr lang="cs-CZ" sz="2200" dirty="0"/>
              <a:t>zásady péče o národní parky</a:t>
            </a:r>
          </a:p>
          <a:p>
            <a:pPr lvl="1">
              <a:buFont typeface="Wingdings" pitchFamily="2" charset="2"/>
              <a:buChar char="§"/>
            </a:pPr>
            <a:r>
              <a:rPr lang="cs-CZ" sz="2200" dirty="0"/>
              <a:t>plány péče </a:t>
            </a:r>
            <a:r>
              <a:rPr lang="cs-CZ" sz="2200" i="1" dirty="0"/>
              <a:t>(ostatní)</a:t>
            </a:r>
          </a:p>
          <a:p>
            <a:pPr lvl="2">
              <a:buFont typeface="Wingdings" pitchFamily="2" charset="2"/>
              <a:buChar char="§"/>
            </a:pPr>
            <a:r>
              <a:rPr lang="cs-CZ" sz="2000" dirty="0"/>
              <a:t>sběr údajů, sledování stavu, návrh opatření na zachování a zlepšení stavu</a:t>
            </a:r>
          </a:p>
          <a:p>
            <a:pPr lvl="2">
              <a:buFont typeface="Wingdings" pitchFamily="2" charset="2"/>
              <a:buChar char="§"/>
            </a:pPr>
            <a:r>
              <a:rPr lang="cs-CZ" sz="2000" dirty="0"/>
              <a:t>podklady při </a:t>
            </a:r>
            <a:r>
              <a:rPr lang="cs-CZ" sz="2000" dirty="0" err="1"/>
              <a:t>úpd</a:t>
            </a:r>
            <a:r>
              <a:rPr lang="cs-CZ" sz="2000" dirty="0"/>
              <a:t>, nejsou jinak závazné</a:t>
            </a:r>
          </a:p>
          <a:p>
            <a:pPr lvl="1">
              <a:buFont typeface="Wingdings" pitchFamily="2" charset="2"/>
              <a:buChar char="§"/>
            </a:pPr>
            <a:endParaRPr lang="cs-CZ" sz="2200" i="1" dirty="0"/>
          </a:p>
          <a:p>
            <a:pPr marL="0" indent="0">
              <a:buNone/>
            </a:pPr>
            <a:endParaRPr lang="cs-CZ" sz="2400" dirty="0"/>
          </a:p>
          <a:p>
            <a:pPr marL="0" indent="0">
              <a:buNone/>
            </a:pPr>
            <a:endParaRPr lang="cs-CZ" sz="2800" dirty="0"/>
          </a:p>
        </p:txBody>
      </p:sp>
    </p:spTree>
    <p:extLst>
      <p:ext uri="{BB962C8B-B14F-4D97-AF65-F5344CB8AC3E}">
        <p14:creationId xmlns:p14="http://schemas.microsoft.com/office/powerpoint/2010/main" val="2043525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Ad) zvláště chráněná území</a:t>
            </a:r>
          </a:p>
        </p:txBody>
      </p:sp>
      <p:sp>
        <p:nvSpPr>
          <p:cNvPr id="3" name="Zástupný symbol pro obsah 2"/>
          <p:cNvSpPr>
            <a:spLocks noGrp="1"/>
          </p:cNvSpPr>
          <p:nvPr>
            <p:ph idx="1"/>
          </p:nvPr>
        </p:nvSpPr>
        <p:spPr>
          <a:xfrm>
            <a:off x="457200" y="1340768"/>
            <a:ext cx="8229600" cy="4785395"/>
          </a:xfrm>
        </p:spPr>
        <p:txBody>
          <a:bodyPr>
            <a:normAutofit/>
          </a:bodyPr>
          <a:lstStyle/>
          <a:p>
            <a:pPr marL="0" indent="0">
              <a:buNone/>
            </a:pPr>
            <a:r>
              <a:rPr lang="cs-CZ" sz="2400" dirty="0"/>
              <a:t>smluvní ochrana § </a:t>
            </a:r>
            <a:r>
              <a:rPr lang="cs-CZ" sz="2400" dirty="0" smtClean="0"/>
              <a:t>39</a:t>
            </a:r>
          </a:p>
          <a:p>
            <a:pPr marL="0" indent="0">
              <a:buNone/>
            </a:pPr>
            <a:endParaRPr lang="cs-CZ" sz="2400" dirty="0"/>
          </a:p>
          <a:p>
            <a:pPr algn="just">
              <a:buFont typeface="Wingdings" pitchFamily="2" charset="2"/>
              <a:buChar char="§"/>
            </a:pPr>
            <a:r>
              <a:rPr lang="cs-CZ" sz="2200" i="1" dirty="0"/>
              <a:t>„Ochrana evropsky významných lokalit je zajišťována přednostně v součinnosti s vlastníky pozemků. Pro evropsky významné lokality lze namísto vyhlášení národní přírodní rezervace, národní přírodní památky, přírodní rezervace, přírodní památky nebo památného stromu, včetně jejich ochranných pásem</a:t>
            </a:r>
            <a:r>
              <a:rPr lang="cs-CZ" sz="2200" b="1" i="1" dirty="0"/>
              <a:t>, prohlásit území za chráněné nebo strom za památný, pokud již nejsou zvláště chráněny podle tohoto zákona, na základě písemné smlouvy uzavřené mezi vlastníkem dotčeného pozemku a příslušným orgánem ochrany přírody.</a:t>
            </a:r>
            <a:r>
              <a:rPr lang="cs-CZ" sz="2200" i="1" dirty="0"/>
              <a:t> …“</a:t>
            </a:r>
          </a:p>
          <a:p>
            <a:pPr algn="just">
              <a:buFont typeface="Wingdings" pitchFamily="2" charset="2"/>
              <a:buChar char="§"/>
            </a:pPr>
            <a:r>
              <a:rPr lang="cs-CZ" sz="2200" dirty="0"/>
              <a:t>věcné břemeno k pozemku</a:t>
            </a:r>
          </a:p>
          <a:p>
            <a:pPr algn="just">
              <a:buFont typeface="Wingdings" pitchFamily="2" charset="2"/>
              <a:buChar char="§"/>
            </a:pPr>
            <a:r>
              <a:rPr lang="cs-CZ" sz="2200" dirty="0"/>
              <a:t>vymezení ochranných podmínek + způsob péče</a:t>
            </a:r>
          </a:p>
          <a:p>
            <a:pPr>
              <a:buFont typeface="Wingdings" pitchFamily="2" charset="2"/>
              <a:buChar char="§"/>
            </a:pPr>
            <a:endParaRPr lang="cs-CZ" sz="2400" dirty="0"/>
          </a:p>
          <a:p>
            <a:pPr marL="0" indent="0">
              <a:buNone/>
            </a:pPr>
            <a:endParaRPr lang="cs-CZ" sz="2400" dirty="0"/>
          </a:p>
          <a:p>
            <a:pPr marL="0" indent="0">
              <a:buNone/>
            </a:pPr>
            <a:endParaRPr lang="cs-CZ" sz="2800" dirty="0"/>
          </a:p>
        </p:txBody>
      </p:sp>
    </p:spTree>
    <p:extLst>
      <p:ext uri="{BB962C8B-B14F-4D97-AF65-F5344CB8AC3E}">
        <p14:creationId xmlns:p14="http://schemas.microsoft.com/office/powerpoint/2010/main" val="1716010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Ad1) národní parky</a:t>
            </a:r>
          </a:p>
        </p:txBody>
      </p:sp>
      <p:sp>
        <p:nvSpPr>
          <p:cNvPr id="3" name="Zástupný symbol pro obsah 2"/>
          <p:cNvSpPr>
            <a:spLocks noGrp="1"/>
          </p:cNvSpPr>
          <p:nvPr>
            <p:ph idx="1"/>
          </p:nvPr>
        </p:nvSpPr>
        <p:spPr>
          <a:xfrm>
            <a:off x="457200" y="1340768"/>
            <a:ext cx="8229600" cy="4785395"/>
          </a:xfrm>
        </p:spPr>
        <p:txBody>
          <a:bodyPr>
            <a:normAutofit lnSpcReduction="10000"/>
          </a:bodyPr>
          <a:lstStyle/>
          <a:p>
            <a:pPr marL="0" indent="0" algn="just">
              <a:buNone/>
            </a:pPr>
            <a:r>
              <a:rPr lang="cs-CZ" sz="2400" i="1" dirty="0"/>
              <a:t>„Rozsáhlá území s typickým reliéfem a geologickou stavbou a převažujícím výskytem přirozených nebo člověkem málo pozměněných ekosystémů, </a:t>
            </a:r>
            <a:r>
              <a:rPr lang="cs-CZ" sz="2400" b="1" i="1" dirty="0"/>
              <a:t>jedinečná</a:t>
            </a:r>
            <a:r>
              <a:rPr lang="cs-CZ" sz="2400" i="1" dirty="0"/>
              <a:t> a </a:t>
            </a:r>
            <a:r>
              <a:rPr lang="cs-CZ" sz="2400" b="1" i="1" dirty="0"/>
              <a:t>významná</a:t>
            </a:r>
            <a:r>
              <a:rPr lang="cs-CZ" sz="2400" i="1" dirty="0"/>
              <a:t> v národním či mezinárodním měřítku z hlediska ekologického, vědeckého, vzdělávacího nebo osvětového, lze vyhlásit za národní parky.“</a:t>
            </a:r>
          </a:p>
          <a:p>
            <a:pPr algn="just"/>
            <a:endParaRPr lang="cs-CZ" sz="2400" dirty="0"/>
          </a:p>
          <a:p>
            <a:pPr algn="just">
              <a:buFont typeface="Wingdings" pitchFamily="2" charset="2"/>
              <a:buChar char="§"/>
            </a:pPr>
            <a:r>
              <a:rPr lang="cs-CZ" sz="2400" dirty="0"/>
              <a:t>veškeré využití NP musí být podřízeno jejich účelu</a:t>
            </a:r>
          </a:p>
          <a:p>
            <a:pPr algn="just">
              <a:buFont typeface="Wingdings" pitchFamily="2" charset="2"/>
              <a:buChar char="§"/>
            </a:pPr>
            <a:r>
              <a:rPr lang="cs-CZ" sz="2400" dirty="0"/>
              <a:t>dlouhodobý cíl: </a:t>
            </a:r>
            <a:r>
              <a:rPr lang="cs-CZ" sz="2400" i="1" dirty="0"/>
              <a:t>zachování nebo postupná obnova přirozených ekosystémů včetně zajištění nerušeného průběhu přírodních dějů v jejich přirozené dynamice na převažující ploše území národních parků…</a:t>
            </a:r>
          </a:p>
          <a:p>
            <a:pPr algn="just">
              <a:buFont typeface="Wingdings" pitchFamily="2" charset="2"/>
              <a:buChar char="§"/>
            </a:pPr>
            <a:endParaRPr lang="cs-CZ" sz="2400" i="1" dirty="0"/>
          </a:p>
          <a:p>
            <a:pPr marL="0" indent="0" algn="just">
              <a:buNone/>
            </a:pPr>
            <a:r>
              <a:rPr lang="cs-CZ" sz="2400" b="1" dirty="0"/>
              <a:t>! NP + ochranná pásma se vyhlašují se zákonem č. 114/1992 Sb. </a:t>
            </a:r>
          </a:p>
          <a:p>
            <a:pPr>
              <a:buFont typeface="Wingdings" pitchFamily="2" charset="2"/>
              <a:buChar char="§"/>
            </a:pPr>
            <a:endParaRPr lang="cs-CZ" sz="2400" dirty="0"/>
          </a:p>
          <a:p>
            <a:pPr marL="0" indent="0">
              <a:buNone/>
            </a:pPr>
            <a:endParaRPr lang="cs-CZ" sz="2800" dirty="0"/>
          </a:p>
        </p:txBody>
      </p:sp>
    </p:spTree>
    <p:extLst>
      <p:ext uri="{BB962C8B-B14F-4D97-AF65-F5344CB8AC3E}">
        <p14:creationId xmlns:p14="http://schemas.microsoft.com/office/powerpoint/2010/main" val="30615733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Ad1) národní parky § 15</a:t>
            </a:r>
          </a:p>
        </p:txBody>
      </p:sp>
      <p:sp>
        <p:nvSpPr>
          <p:cNvPr id="3" name="Zástupný symbol pro obsah 2"/>
          <p:cNvSpPr>
            <a:spLocks noGrp="1"/>
          </p:cNvSpPr>
          <p:nvPr>
            <p:ph idx="1"/>
          </p:nvPr>
        </p:nvSpPr>
        <p:spPr>
          <a:xfrm>
            <a:off x="457200" y="1340768"/>
            <a:ext cx="8229600" cy="4785395"/>
          </a:xfrm>
        </p:spPr>
        <p:txBody>
          <a:bodyPr>
            <a:normAutofit/>
          </a:bodyPr>
          <a:lstStyle/>
          <a:p>
            <a:pPr marL="0" indent="0">
              <a:buNone/>
            </a:pPr>
            <a:r>
              <a:rPr lang="cs-CZ" sz="2400" dirty="0"/>
              <a:t>1) základní ochranné podmínky národních parků</a:t>
            </a:r>
          </a:p>
          <a:p>
            <a:pPr lvl="1">
              <a:buFont typeface="Wingdings" pitchFamily="2" charset="2"/>
              <a:buChar char="§"/>
            </a:pPr>
            <a:r>
              <a:rPr lang="cs-CZ" sz="2400" dirty="0"/>
              <a:t>a) </a:t>
            </a:r>
            <a:r>
              <a:rPr lang="cs-CZ" sz="2400" i="1" dirty="0"/>
              <a:t>„Na celém území národních parků je zakázáno…“</a:t>
            </a:r>
          </a:p>
          <a:p>
            <a:pPr lvl="1">
              <a:buFont typeface="Wingdings" pitchFamily="2" charset="2"/>
              <a:buChar char="§"/>
            </a:pPr>
            <a:r>
              <a:rPr lang="cs-CZ" sz="2400" dirty="0"/>
              <a:t>b) „</a:t>
            </a:r>
            <a:r>
              <a:rPr lang="cs-CZ" sz="2400" i="1" dirty="0"/>
              <a:t>Na území národních parků mimo zastavěná území obcí a zastavitelné plochy obcí je zakázáno…“</a:t>
            </a:r>
          </a:p>
          <a:p>
            <a:pPr lvl="1"/>
            <a:endParaRPr lang="cs-CZ" sz="2400" i="1" dirty="0"/>
          </a:p>
          <a:p>
            <a:pPr marL="0" indent="0">
              <a:buNone/>
            </a:pPr>
            <a:r>
              <a:rPr lang="cs-CZ" sz="2400" dirty="0"/>
              <a:t>2) bližší ochranné podmínky národních parků</a:t>
            </a:r>
          </a:p>
          <a:p>
            <a:pPr>
              <a:buFont typeface="Wingdings" pitchFamily="2" charset="2"/>
              <a:buChar char="§"/>
            </a:pPr>
            <a:endParaRPr lang="cs-CZ" sz="2400" dirty="0"/>
          </a:p>
          <a:p>
            <a:pPr marL="0" indent="0">
              <a:buNone/>
            </a:pPr>
            <a:endParaRPr lang="cs-CZ" sz="2800" dirty="0"/>
          </a:p>
        </p:txBody>
      </p:sp>
    </p:spTree>
    <p:extLst>
      <p:ext uri="{BB962C8B-B14F-4D97-AF65-F5344CB8AC3E}">
        <p14:creationId xmlns:p14="http://schemas.microsoft.com/office/powerpoint/2010/main" val="903479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t\Downloads\1747813-narodni_park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804" y="708720"/>
            <a:ext cx="8058644" cy="536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07875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Ad1) národní </a:t>
            </a:r>
            <a:r>
              <a:rPr lang="cs-CZ" sz="2400" b="1" dirty="0" smtClean="0"/>
              <a:t>parky</a:t>
            </a:r>
            <a:endParaRPr lang="cs-CZ" sz="2400" b="1" dirty="0"/>
          </a:p>
        </p:txBody>
      </p:sp>
      <p:sp>
        <p:nvSpPr>
          <p:cNvPr id="3" name="Zástupný symbol pro obsah 2"/>
          <p:cNvSpPr>
            <a:spLocks noGrp="1"/>
          </p:cNvSpPr>
          <p:nvPr>
            <p:ph idx="1"/>
          </p:nvPr>
        </p:nvSpPr>
        <p:spPr>
          <a:xfrm>
            <a:off x="457200" y="1340768"/>
            <a:ext cx="8229600" cy="5517232"/>
          </a:xfrm>
        </p:spPr>
        <p:txBody>
          <a:bodyPr>
            <a:normAutofit/>
          </a:bodyPr>
          <a:lstStyle/>
          <a:p>
            <a:pPr marL="0" indent="0">
              <a:buNone/>
            </a:pPr>
            <a:r>
              <a:rPr lang="cs-CZ" sz="2200" b="1" dirty="0"/>
              <a:t>klidová území </a:t>
            </a:r>
            <a:r>
              <a:rPr lang="cs-CZ" sz="2000" b="1" dirty="0"/>
              <a:t>§ </a:t>
            </a:r>
            <a:r>
              <a:rPr lang="cs-CZ" sz="2000" b="1" dirty="0" smtClean="0"/>
              <a:t>17</a:t>
            </a:r>
            <a:endParaRPr lang="cs-CZ" sz="2200" b="1" dirty="0"/>
          </a:p>
          <a:p>
            <a:pPr lvl="1" algn="just">
              <a:buFont typeface="Wingdings" pitchFamily="2" charset="2"/>
              <a:buChar char="§"/>
            </a:pPr>
            <a:r>
              <a:rPr lang="cs-CZ" sz="2200" i="1" dirty="0"/>
              <a:t>území s </a:t>
            </a:r>
            <a:r>
              <a:rPr lang="cs-CZ" sz="2200" i="1" u="sng" dirty="0"/>
              <a:t>omezeným pohybem osob</a:t>
            </a:r>
            <a:r>
              <a:rPr lang="cs-CZ" sz="2200" i="1" dirty="0"/>
              <a:t> z důvodu umožnění nerušeného vývoje ekosystémů nebo jejich složek, které jsou citlivé na nadměrný pohyb osob a zranitelné vlivem rušivých vlivů s ním spojených</a:t>
            </a:r>
          </a:p>
          <a:p>
            <a:pPr lvl="1" algn="just">
              <a:buFont typeface="Wingdings" pitchFamily="2" charset="2"/>
              <a:buChar char="§"/>
            </a:pPr>
            <a:r>
              <a:rPr lang="cs-CZ" sz="2200" dirty="0"/>
              <a:t>MŽP prostřednictvím OOP</a:t>
            </a:r>
          </a:p>
          <a:p>
            <a:pPr lvl="1" algn="just">
              <a:buFont typeface="Wingdings" pitchFamily="2" charset="2"/>
              <a:buChar char="§"/>
            </a:pPr>
            <a:r>
              <a:rPr lang="cs-CZ" sz="2200" dirty="0"/>
              <a:t>pohyb pouze po turistických trasách</a:t>
            </a:r>
          </a:p>
          <a:p>
            <a:pPr marL="457200" lvl="1" indent="0" algn="just">
              <a:buNone/>
            </a:pPr>
            <a:endParaRPr lang="cs-CZ" sz="2200" dirty="0"/>
          </a:p>
          <a:p>
            <a:pPr marL="0" indent="0">
              <a:buNone/>
            </a:pPr>
            <a:r>
              <a:rPr lang="cs-CZ" sz="2200" b="1" dirty="0"/>
              <a:t>členění – 4 zóny ochrany</a:t>
            </a:r>
            <a:r>
              <a:rPr lang="cs-CZ" sz="2200" dirty="0"/>
              <a:t> (dříve 3</a:t>
            </a:r>
            <a:r>
              <a:rPr lang="cs-CZ" sz="2200" dirty="0" smtClean="0"/>
              <a:t>) </a:t>
            </a:r>
            <a:r>
              <a:rPr lang="cs-CZ" sz="2000" b="1" dirty="0" smtClean="0"/>
              <a:t>§ 18 + 18a</a:t>
            </a:r>
            <a:endParaRPr lang="cs-CZ" sz="2200" dirty="0"/>
          </a:p>
          <a:p>
            <a:pPr lvl="1">
              <a:buFont typeface="Wingdings" pitchFamily="2" charset="2"/>
              <a:buChar char="§"/>
            </a:pPr>
            <a:r>
              <a:rPr lang="cs-CZ" sz="2200" dirty="0"/>
              <a:t>jim pak odpovídá režim </a:t>
            </a:r>
          </a:p>
          <a:p>
            <a:pPr lvl="1">
              <a:buFont typeface="Wingdings" pitchFamily="2" charset="2"/>
              <a:buChar char="§"/>
            </a:pPr>
            <a:r>
              <a:rPr lang="cs-CZ" sz="2200" dirty="0"/>
              <a:t>MŽP vyhláškou, na dobu 15 let</a:t>
            </a:r>
          </a:p>
          <a:p>
            <a:pPr lvl="1">
              <a:buFont typeface="Wingdings" pitchFamily="2" charset="2"/>
              <a:buChar char="§"/>
            </a:pPr>
            <a:endParaRPr lang="cs-CZ" sz="2400" dirty="0"/>
          </a:p>
          <a:p>
            <a:pPr lvl="1">
              <a:buFont typeface="Wingdings" pitchFamily="2" charset="2"/>
              <a:buChar char="§"/>
            </a:pPr>
            <a:endParaRPr lang="cs-CZ" sz="2600" dirty="0"/>
          </a:p>
          <a:p>
            <a:pPr marL="49050" lvl="1" indent="0">
              <a:buNone/>
            </a:pPr>
            <a:endParaRPr lang="cs-CZ" sz="2100" i="1" dirty="0"/>
          </a:p>
          <a:p>
            <a:pPr>
              <a:buFont typeface="Wingdings" pitchFamily="2" charset="2"/>
              <a:buChar char="§"/>
            </a:pPr>
            <a:endParaRPr lang="cs-CZ" sz="2400" dirty="0"/>
          </a:p>
          <a:p>
            <a:pPr marL="0" indent="0">
              <a:buNone/>
            </a:pPr>
            <a:endParaRPr lang="cs-CZ" sz="2800" dirty="0"/>
          </a:p>
        </p:txBody>
      </p:sp>
    </p:spTree>
    <p:extLst>
      <p:ext uri="{BB962C8B-B14F-4D97-AF65-F5344CB8AC3E}">
        <p14:creationId xmlns:p14="http://schemas.microsoft.com/office/powerpoint/2010/main" val="38211009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Ad1) národní parky</a:t>
            </a:r>
          </a:p>
        </p:txBody>
      </p:sp>
      <p:sp>
        <p:nvSpPr>
          <p:cNvPr id="3" name="Zástupný symbol pro obsah 2"/>
          <p:cNvSpPr>
            <a:spLocks noGrp="1"/>
          </p:cNvSpPr>
          <p:nvPr>
            <p:ph idx="1"/>
          </p:nvPr>
        </p:nvSpPr>
        <p:spPr>
          <a:xfrm>
            <a:off x="457200" y="1340768"/>
            <a:ext cx="8229600" cy="5517232"/>
          </a:xfrm>
        </p:spPr>
        <p:txBody>
          <a:bodyPr>
            <a:normAutofit/>
          </a:bodyPr>
          <a:lstStyle/>
          <a:p>
            <a:pPr marL="49050" lvl="1" indent="0">
              <a:buNone/>
            </a:pPr>
            <a:r>
              <a:rPr lang="cs-CZ" sz="2200" dirty="0"/>
              <a:t>pozn. </a:t>
            </a:r>
            <a:r>
              <a:rPr lang="cs-CZ" sz="2200" b="1" dirty="0"/>
              <a:t>návštěvní řád: „</a:t>
            </a:r>
            <a:r>
              <a:rPr lang="cs-CZ" sz="2200" i="1" dirty="0"/>
              <a:t>Podmínky omezení a výčet turistických a rekreačních činností, které jsou na území národního parku zakázány nebo omezeny právními předpisy, opatřeními obecné povahy nebo rozhodnutími vydanými podle tohoto zákona nebo podle jiných právních předpisů, zveřejňuje orgán ochrany přírody v návštěvním řádu národního parku</a:t>
            </a:r>
            <a:r>
              <a:rPr lang="cs-CZ" sz="2200" i="1" dirty="0" smtClean="0"/>
              <a:t>.“ </a:t>
            </a:r>
            <a:r>
              <a:rPr lang="cs-CZ" sz="1800" dirty="0" smtClean="0"/>
              <a:t>§ 19 odst. 2</a:t>
            </a:r>
            <a:endParaRPr lang="cs-CZ" sz="1800" i="1" dirty="0"/>
          </a:p>
          <a:p>
            <a:pPr marL="391950" lvl="1" indent="-342900">
              <a:buFont typeface="Wingdings" pitchFamily="2" charset="2"/>
              <a:buChar char="§"/>
            </a:pPr>
            <a:r>
              <a:rPr lang="cs-CZ" sz="2200" dirty="0"/>
              <a:t>dosud se jednalo o opatření obecné povahy --- konstitutivní charakter</a:t>
            </a:r>
          </a:p>
          <a:p>
            <a:pPr marL="391950" lvl="1" indent="-342900">
              <a:buFont typeface="Wingdings" pitchFamily="2" charset="2"/>
              <a:buChar char="§"/>
            </a:pPr>
            <a:r>
              <a:rPr lang="cs-CZ" sz="2200" dirty="0"/>
              <a:t>nyní nemá návštěvní řád konstitutivní povahu, jen se jím uveřejňuje</a:t>
            </a:r>
          </a:p>
          <a:p>
            <a:pPr marL="49050" lvl="1" indent="0">
              <a:buNone/>
            </a:pPr>
            <a:endParaRPr lang="cs-CZ" sz="2100" i="1" dirty="0"/>
          </a:p>
          <a:p>
            <a:pPr>
              <a:buFont typeface="Wingdings" pitchFamily="2" charset="2"/>
              <a:buChar char="§"/>
            </a:pPr>
            <a:endParaRPr lang="cs-CZ" sz="2400" dirty="0"/>
          </a:p>
          <a:p>
            <a:pPr marL="0" indent="0">
              <a:buNone/>
            </a:pPr>
            <a:endParaRPr lang="cs-CZ" sz="2800" dirty="0"/>
          </a:p>
        </p:txBody>
      </p:sp>
    </p:spTree>
    <p:extLst>
      <p:ext uri="{BB962C8B-B14F-4D97-AF65-F5344CB8AC3E}">
        <p14:creationId xmlns:p14="http://schemas.microsoft.com/office/powerpoint/2010/main" val="972043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Ad1) národní parky § 18</a:t>
            </a:r>
          </a:p>
        </p:txBody>
      </p:sp>
      <p:sp>
        <p:nvSpPr>
          <p:cNvPr id="3" name="Zástupný symbol pro obsah 2"/>
          <p:cNvSpPr>
            <a:spLocks noGrp="1"/>
          </p:cNvSpPr>
          <p:nvPr>
            <p:ph idx="1"/>
          </p:nvPr>
        </p:nvSpPr>
        <p:spPr>
          <a:xfrm>
            <a:off x="518864" y="1196752"/>
            <a:ext cx="8229600" cy="5256584"/>
          </a:xfrm>
        </p:spPr>
        <p:txBody>
          <a:bodyPr>
            <a:noAutofit/>
          </a:bodyPr>
          <a:lstStyle/>
          <a:p>
            <a:pPr marL="0" indent="0">
              <a:buNone/>
            </a:pPr>
            <a:r>
              <a:rPr lang="cs-CZ" sz="2000" i="1" dirty="0"/>
              <a:t>(1)</a:t>
            </a:r>
            <a:r>
              <a:rPr lang="cs-CZ" sz="2000" dirty="0"/>
              <a:t> Území národních parků se člení </a:t>
            </a:r>
            <a:r>
              <a:rPr lang="cs-CZ" sz="2000" b="1" dirty="0"/>
              <a:t>podle cílů ochrany </a:t>
            </a:r>
            <a:r>
              <a:rPr lang="cs-CZ" sz="2000" dirty="0"/>
              <a:t>a </a:t>
            </a:r>
            <a:r>
              <a:rPr lang="cs-CZ" sz="2000" b="1" dirty="0"/>
              <a:t>stavu ekosystémů </a:t>
            </a:r>
            <a:r>
              <a:rPr lang="cs-CZ" sz="2000" dirty="0"/>
              <a:t>na </a:t>
            </a:r>
            <a:r>
              <a:rPr lang="cs-CZ" sz="2000" b="1" dirty="0"/>
              <a:t>4 zóny </a:t>
            </a:r>
            <a:r>
              <a:rPr lang="cs-CZ" sz="2000" dirty="0"/>
              <a:t>ochrany přírody, a to:</a:t>
            </a:r>
          </a:p>
          <a:p>
            <a:pPr marL="0" indent="0">
              <a:buNone/>
            </a:pPr>
            <a:r>
              <a:rPr lang="cs-CZ" sz="2000" i="1" dirty="0"/>
              <a:t>a)</a:t>
            </a:r>
            <a:r>
              <a:rPr lang="cs-CZ" sz="2000" dirty="0"/>
              <a:t> </a:t>
            </a:r>
            <a:r>
              <a:rPr lang="cs-CZ" sz="2000" b="1" dirty="0"/>
              <a:t>zóna přírodní </a:t>
            </a:r>
            <a:r>
              <a:rPr lang="cs-CZ" sz="2000" dirty="0"/>
              <a:t>se vymezí na ucelených plochách, kde </a:t>
            </a:r>
            <a:r>
              <a:rPr lang="cs-CZ" sz="2000" u="sng" dirty="0"/>
              <a:t>převažují přirozené ekosystémy, </a:t>
            </a:r>
            <a:r>
              <a:rPr lang="cs-CZ" sz="2000" dirty="0"/>
              <a:t>s cílem je zachovat a umožnit v nich nerušený průběh přírodních procesů,</a:t>
            </a:r>
          </a:p>
          <a:p>
            <a:pPr marL="0" indent="0">
              <a:buNone/>
            </a:pPr>
            <a:r>
              <a:rPr lang="cs-CZ" sz="2000" i="1" dirty="0"/>
              <a:t>b)</a:t>
            </a:r>
            <a:r>
              <a:rPr lang="cs-CZ" sz="2000" dirty="0"/>
              <a:t> </a:t>
            </a:r>
            <a:r>
              <a:rPr lang="cs-CZ" sz="2000" b="1" dirty="0"/>
              <a:t>zóna přírodě blízká </a:t>
            </a:r>
            <a:r>
              <a:rPr lang="cs-CZ" sz="2000" dirty="0"/>
              <a:t>se vymezí na plochách, kde </a:t>
            </a:r>
            <a:r>
              <a:rPr lang="cs-CZ" sz="2000" u="sng" dirty="0"/>
              <a:t>převažují člověkem částečně pozměněné ekosystémy</a:t>
            </a:r>
            <a:r>
              <a:rPr lang="cs-CZ" sz="2000" dirty="0"/>
              <a:t>, s cílem dosažení stavu odpovídajícího přirozeným ekosystémům,</a:t>
            </a:r>
          </a:p>
          <a:p>
            <a:pPr marL="0" indent="0">
              <a:buNone/>
            </a:pPr>
            <a:r>
              <a:rPr lang="cs-CZ" sz="2000" i="1" dirty="0"/>
              <a:t>c)</a:t>
            </a:r>
            <a:r>
              <a:rPr lang="cs-CZ" sz="2000" dirty="0"/>
              <a:t> </a:t>
            </a:r>
            <a:r>
              <a:rPr lang="cs-CZ" sz="2000" b="1" dirty="0"/>
              <a:t>zóna soustředěné péče o přírodu</a:t>
            </a:r>
            <a:r>
              <a:rPr lang="cs-CZ" sz="2000" dirty="0"/>
              <a:t> se vymezí na plochách, kde převažují člověkem významně pozměněné ekosystémy, s cílem zachování nebo postupného zlepšování stavu ekosystémů, významných z hlediska biologické rozmanitosti, jejichž </a:t>
            </a:r>
            <a:r>
              <a:rPr lang="cs-CZ" sz="2000" u="sng" dirty="0"/>
              <a:t>existence je podmíněna trvalou činností člověka nebo obnovy </a:t>
            </a:r>
            <a:r>
              <a:rPr lang="cs-CZ" sz="2000" dirty="0"/>
              <a:t>přírodě blízkých ekosystémů, a</a:t>
            </a:r>
          </a:p>
          <a:p>
            <a:pPr marL="0" indent="0">
              <a:buNone/>
            </a:pPr>
            <a:r>
              <a:rPr lang="cs-CZ" sz="2000" i="1" dirty="0"/>
              <a:t>d)</a:t>
            </a:r>
            <a:r>
              <a:rPr lang="cs-CZ" sz="2000" dirty="0"/>
              <a:t> </a:t>
            </a:r>
            <a:r>
              <a:rPr lang="cs-CZ" sz="2000" b="1" dirty="0"/>
              <a:t>zóna kulturní krajiny </a:t>
            </a:r>
            <a:r>
              <a:rPr lang="cs-CZ" sz="2000" dirty="0"/>
              <a:t>se vymezí na </a:t>
            </a:r>
            <a:r>
              <a:rPr lang="cs-CZ" sz="2000" u="sng" dirty="0"/>
              <a:t>zastavěných plochách a zastavitelných územích</a:t>
            </a:r>
            <a:r>
              <a:rPr lang="cs-CZ" sz="2000" dirty="0"/>
              <a:t> obcí určených k jejich udržitelnému rozvoji a na plochách, kde převažují člověkem pozměněné ekosystémy určené k trvalému využívání člověkem.</a:t>
            </a:r>
          </a:p>
          <a:p>
            <a:pPr>
              <a:buFont typeface="Wingdings" pitchFamily="2" charset="2"/>
              <a:buChar char="§"/>
            </a:pPr>
            <a:endParaRPr lang="cs-CZ" sz="2000" dirty="0"/>
          </a:p>
          <a:p>
            <a:pPr marL="0" indent="0">
              <a:buNone/>
            </a:pPr>
            <a:endParaRPr lang="cs-CZ" sz="2000" dirty="0"/>
          </a:p>
        </p:txBody>
      </p:sp>
    </p:spTree>
    <p:extLst>
      <p:ext uri="{BB962C8B-B14F-4D97-AF65-F5344CB8AC3E}">
        <p14:creationId xmlns:p14="http://schemas.microsoft.com/office/powerpoint/2010/main" val="37884058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Ad1) národní parky</a:t>
            </a:r>
          </a:p>
        </p:txBody>
      </p:sp>
      <p:sp>
        <p:nvSpPr>
          <p:cNvPr id="3" name="Zástupný symbol pro obsah 2"/>
          <p:cNvSpPr>
            <a:spLocks noGrp="1"/>
          </p:cNvSpPr>
          <p:nvPr>
            <p:ph idx="1"/>
          </p:nvPr>
        </p:nvSpPr>
        <p:spPr>
          <a:xfrm>
            <a:off x="457200" y="1340768"/>
            <a:ext cx="8229600" cy="5517232"/>
          </a:xfrm>
        </p:spPr>
        <p:txBody>
          <a:bodyPr>
            <a:normAutofit/>
          </a:bodyPr>
          <a:lstStyle/>
          <a:p>
            <a:pPr>
              <a:buFont typeface="Wingdings" pitchFamily="2" charset="2"/>
              <a:buChar char="§"/>
            </a:pPr>
            <a:r>
              <a:rPr lang="cs-CZ" sz="2200" dirty="0"/>
              <a:t>vlastnictví pozemků</a:t>
            </a:r>
          </a:p>
          <a:p>
            <a:pPr lvl="1">
              <a:buFont typeface="Wingdings" pitchFamily="2" charset="2"/>
              <a:buChar char="§"/>
            </a:pPr>
            <a:r>
              <a:rPr lang="cs-CZ" sz="2200" dirty="0"/>
              <a:t>zákaz zcizování pozemků ve vlastnictví státu, výjimečně lze </a:t>
            </a:r>
            <a:r>
              <a:rPr lang="cs-CZ" sz="2200" dirty="0" smtClean="0"/>
              <a:t>prolomit </a:t>
            </a:r>
            <a:r>
              <a:rPr lang="cs-CZ" sz="2000" dirty="0" smtClean="0"/>
              <a:t>§ 23</a:t>
            </a:r>
            <a:endParaRPr lang="cs-CZ" sz="2200" dirty="0"/>
          </a:p>
          <a:p>
            <a:pPr>
              <a:buFont typeface="Wingdings" pitchFamily="2" charset="2"/>
              <a:buChar char="§"/>
            </a:pPr>
            <a:r>
              <a:rPr lang="cs-CZ" sz="2200" dirty="0"/>
              <a:t>nově jsou upraveny otázky myslivosti, </a:t>
            </a:r>
            <a:r>
              <a:rPr lang="cs-CZ" sz="2200" dirty="0" smtClean="0"/>
              <a:t>rybářství, </a:t>
            </a:r>
            <a:r>
              <a:rPr lang="cs-CZ" sz="2200" dirty="0"/>
              <a:t>lesů a zemědělských pozemků v </a:t>
            </a:r>
            <a:r>
              <a:rPr lang="cs-CZ" sz="2200" dirty="0" smtClean="0"/>
              <a:t>NP </a:t>
            </a:r>
            <a:r>
              <a:rPr lang="cs-CZ" sz="2000" dirty="0" smtClean="0"/>
              <a:t>§ 20 - 22</a:t>
            </a:r>
            <a:endParaRPr lang="cs-CZ" sz="2200" dirty="0"/>
          </a:p>
          <a:p>
            <a:pPr>
              <a:buFont typeface="Wingdings" pitchFamily="2" charset="2"/>
              <a:buChar char="§"/>
            </a:pPr>
            <a:r>
              <a:rPr lang="cs-CZ" sz="2200" dirty="0"/>
              <a:t>otázky zapojení obcí, jejichž zastavěné území (</a:t>
            </a:r>
            <a:r>
              <a:rPr lang="cs-CZ" sz="2200" dirty="0" err="1"/>
              <a:t>intravillán</a:t>
            </a:r>
            <a:r>
              <a:rPr lang="cs-CZ" sz="2200" dirty="0"/>
              <a:t>) je v </a:t>
            </a:r>
            <a:r>
              <a:rPr lang="cs-CZ" sz="2200" dirty="0" err="1"/>
              <a:t>np</a:t>
            </a:r>
            <a:endParaRPr lang="cs-CZ" sz="2200" dirty="0"/>
          </a:p>
          <a:p>
            <a:pPr lvl="1">
              <a:buFont typeface="Wingdings" pitchFamily="2" charset="2"/>
              <a:buChar char="§"/>
            </a:pPr>
            <a:r>
              <a:rPr lang="cs-CZ" sz="2200" dirty="0"/>
              <a:t>úprava rady národního parku a možnost zapojení </a:t>
            </a:r>
            <a:r>
              <a:rPr lang="cs-CZ" sz="2200" dirty="0" smtClean="0"/>
              <a:t>obcí </a:t>
            </a:r>
            <a:r>
              <a:rPr lang="cs-CZ" sz="2000" dirty="0" smtClean="0"/>
              <a:t>§ 20</a:t>
            </a:r>
            <a:endParaRPr lang="cs-CZ" sz="2200" dirty="0"/>
          </a:p>
          <a:p>
            <a:pPr lvl="1">
              <a:buFont typeface="Wingdings" pitchFamily="2" charset="2"/>
              <a:buChar char="§"/>
            </a:pPr>
            <a:endParaRPr lang="cs-CZ" sz="2400" dirty="0"/>
          </a:p>
          <a:p>
            <a:pPr lvl="1">
              <a:buFont typeface="Wingdings" pitchFamily="2" charset="2"/>
              <a:buChar char="§"/>
            </a:pPr>
            <a:endParaRPr lang="cs-CZ" sz="2600" dirty="0"/>
          </a:p>
          <a:p>
            <a:pPr marL="49050" lvl="1" indent="0">
              <a:buNone/>
            </a:pPr>
            <a:endParaRPr lang="cs-CZ" sz="2100" i="1" dirty="0"/>
          </a:p>
          <a:p>
            <a:pPr>
              <a:buFont typeface="Wingdings" pitchFamily="2" charset="2"/>
              <a:buChar char="§"/>
            </a:pPr>
            <a:endParaRPr lang="cs-CZ" sz="2400" dirty="0"/>
          </a:p>
          <a:p>
            <a:pPr marL="0" indent="0">
              <a:buNone/>
            </a:pPr>
            <a:endParaRPr lang="cs-CZ" sz="2800" dirty="0"/>
          </a:p>
        </p:txBody>
      </p:sp>
    </p:spTree>
    <p:extLst>
      <p:ext uri="{BB962C8B-B14F-4D97-AF65-F5344CB8AC3E}">
        <p14:creationId xmlns:p14="http://schemas.microsoft.com/office/powerpoint/2010/main" val="12536755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Ad2) chráněné krajinné oblasti § 25</a:t>
            </a:r>
          </a:p>
        </p:txBody>
      </p:sp>
      <p:sp>
        <p:nvSpPr>
          <p:cNvPr id="3" name="Zástupný symbol pro obsah 2"/>
          <p:cNvSpPr>
            <a:spLocks noGrp="1"/>
          </p:cNvSpPr>
          <p:nvPr>
            <p:ph idx="1"/>
          </p:nvPr>
        </p:nvSpPr>
        <p:spPr>
          <a:xfrm>
            <a:off x="457200" y="1340768"/>
            <a:ext cx="8229600" cy="4785395"/>
          </a:xfrm>
        </p:spPr>
        <p:txBody>
          <a:bodyPr>
            <a:normAutofit fontScale="92500" lnSpcReduction="10000"/>
          </a:bodyPr>
          <a:lstStyle/>
          <a:p>
            <a:pPr marL="0" indent="0" algn="just">
              <a:buNone/>
            </a:pPr>
            <a:r>
              <a:rPr lang="cs-CZ" sz="2400" i="1" dirty="0"/>
              <a:t>„</a:t>
            </a:r>
            <a:r>
              <a:rPr lang="cs-CZ" sz="2400" i="1" u="sng" dirty="0"/>
              <a:t>Rozsáhlá</a:t>
            </a:r>
            <a:r>
              <a:rPr lang="cs-CZ" sz="2400" i="1" dirty="0"/>
              <a:t> území s </a:t>
            </a:r>
            <a:r>
              <a:rPr lang="cs-CZ" sz="2400" i="1" u="sng" dirty="0"/>
              <a:t>harmonicky utvářenou krajinou</a:t>
            </a:r>
            <a:r>
              <a:rPr lang="cs-CZ" sz="2400" i="1" dirty="0"/>
              <a:t>, charakteristicky vyvinutým </a:t>
            </a:r>
            <a:r>
              <a:rPr lang="cs-CZ" sz="2400" i="1" u="sng" dirty="0"/>
              <a:t>reliéfem</a:t>
            </a:r>
            <a:r>
              <a:rPr lang="cs-CZ" sz="2400" i="1" dirty="0"/>
              <a:t>, významným podílem </a:t>
            </a:r>
            <a:r>
              <a:rPr lang="cs-CZ" sz="2400" i="1" u="sng" dirty="0"/>
              <a:t>přirozených ekosystémů lesních a trvalých travních porostů,</a:t>
            </a:r>
            <a:r>
              <a:rPr lang="cs-CZ" sz="2400" i="1" dirty="0"/>
              <a:t> s hojným zastoupením dřevin, popřípadě s dochovanými památkami historického osídlení, lze vyhlásit za chráněné krajinné oblasti.“</a:t>
            </a:r>
          </a:p>
          <a:p>
            <a:pPr marL="0" indent="0" algn="just">
              <a:buNone/>
            </a:pPr>
            <a:endParaRPr lang="cs-CZ" sz="2400" i="1" dirty="0"/>
          </a:p>
          <a:p>
            <a:pPr algn="just">
              <a:buFont typeface="Wingdings" pitchFamily="2" charset="2"/>
              <a:buChar char="§"/>
            </a:pPr>
            <a:r>
              <a:rPr lang="cs-CZ" sz="2400" dirty="0"/>
              <a:t>hospodářské využití podle režimu ochrany</a:t>
            </a:r>
          </a:p>
          <a:p>
            <a:pPr algn="just">
              <a:buFont typeface="Wingdings" pitchFamily="2" charset="2"/>
              <a:buChar char="§"/>
            </a:pPr>
            <a:r>
              <a:rPr lang="cs-CZ" sz="2400" dirty="0"/>
              <a:t>rekreační využití je možné, pokud nepoškozuje hodnoty CHKO</a:t>
            </a:r>
          </a:p>
          <a:p>
            <a:pPr algn="just">
              <a:buFont typeface="Wingdings" pitchFamily="2" charset="2"/>
              <a:buChar char="§"/>
            </a:pPr>
            <a:r>
              <a:rPr lang="cs-CZ" sz="2400" b="1" dirty="0"/>
              <a:t>zonace: 4, nejméně 3 zóny</a:t>
            </a:r>
          </a:p>
          <a:p>
            <a:pPr algn="just">
              <a:buFont typeface="Wingdings" pitchFamily="2" charset="2"/>
              <a:buChar char="§"/>
            </a:pPr>
            <a:r>
              <a:rPr lang="cs-CZ" sz="2400" b="1" dirty="0"/>
              <a:t>CHKO vyhlašuje vláda nařízením!, </a:t>
            </a:r>
            <a:r>
              <a:rPr lang="cs-CZ" sz="2400" dirty="0"/>
              <a:t>vymezení a změny zón MŽP vyhláškou</a:t>
            </a:r>
          </a:p>
          <a:p>
            <a:pPr algn="just">
              <a:buFont typeface="Wingdings" pitchFamily="2" charset="2"/>
              <a:buChar char="§"/>
            </a:pPr>
            <a:r>
              <a:rPr lang="cs-CZ" sz="2400" dirty="0"/>
              <a:t>základní ochranné podmínky § </a:t>
            </a:r>
            <a:r>
              <a:rPr lang="cs-CZ" sz="2400" dirty="0" smtClean="0"/>
              <a:t>26 </a:t>
            </a:r>
          </a:p>
          <a:p>
            <a:pPr algn="just">
              <a:buFont typeface="Wingdings" pitchFamily="2" charset="2"/>
              <a:buChar char="§"/>
            </a:pPr>
            <a:r>
              <a:rPr lang="cs-CZ" sz="2400" dirty="0" smtClean="0"/>
              <a:t>bližší ochrann</a:t>
            </a:r>
            <a:r>
              <a:rPr lang="cs-CZ" sz="2400" dirty="0" smtClean="0"/>
              <a:t>é podmínky v nařízeních</a:t>
            </a:r>
            <a:endParaRPr lang="cs-CZ" sz="2400" dirty="0"/>
          </a:p>
          <a:p>
            <a:pPr>
              <a:buFont typeface="Wingdings" pitchFamily="2" charset="2"/>
              <a:buChar char="§"/>
            </a:pPr>
            <a:endParaRPr lang="cs-CZ" sz="2400" dirty="0"/>
          </a:p>
          <a:p>
            <a:pPr marL="0" indent="0">
              <a:buNone/>
            </a:pPr>
            <a:endParaRPr lang="cs-CZ" sz="2800" dirty="0"/>
          </a:p>
        </p:txBody>
      </p:sp>
    </p:spTree>
    <p:extLst>
      <p:ext uri="{BB962C8B-B14F-4D97-AF65-F5344CB8AC3E}">
        <p14:creationId xmlns:p14="http://schemas.microsoft.com/office/powerpoint/2010/main" val="1648951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Ochrana přírody a krajiny</a:t>
            </a:r>
          </a:p>
        </p:txBody>
      </p:sp>
      <p:sp>
        <p:nvSpPr>
          <p:cNvPr id="3" name="Zástupný symbol pro obsah 2"/>
          <p:cNvSpPr>
            <a:spLocks noGrp="1"/>
          </p:cNvSpPr>
          <p:nvPr>
            <p:ph idx="1"/>
          </p:nvPr>
        </p:nvSpPr>
        <p:spPr/>
        <p:txBody>
          <a:bodyPr>
            <a:normAutofit/>
          </a:bodyPr>
          <a:lstStyle/>
          <a:p>
            <a:pPr marL="457200" indent="-457200">
              <a:buFont typeface="+mj-lt"/>
              <a:buAutoNum type="alphaUcPeriod"/>
            </a:pPr>
            <a:r>
              <a:rPr lang="cs-CZ" sz="2400" b="1" dirty="0"/>
              <a:t>Ochrana území</a:t>
            </a:r>
          </a:p>
          <a:p>
            <a:pPr marL="457200" indent="-457200">
              <a:buFont typeface="+mj-lt"/>
              <a:buAutoNum type="alphaUcPeriod"/>
            </a:pPr>
            <a:r>
              <a:rPr lang="cs-CZ" sz="2400" b="1" dirty="0"/>
              <a:t>Ochrana rostlin a živočichů</a:t>
            </a:r>
          </a:p>
          <a:p>
            <a:pPr marL="457200" indent="-457200">
              <a:buFont typeface="+mj-lt"/>
              <a:buAutoNum type="alphaUcPeriod"/>
            </a:pPr>
            <a:r>
              <a:rPr lang="cs-CZ" sz="2400" b="1" dirty="0"/>
              <a:t>Ochrana neživé přírody</a:t>
            </a:r>
          </a:p>
          <a:p>
            <a:pPr marL="514350" indent="-514350">
              <a:buAutoNum type="alphaUcPeriod"/>
            </a:pPr>
            <a:endParaRPr lang="cs-CZ" sz="2800" dirty="0"/>
          </a:p>
        </p:txBody>
      </p:sp>
    </p:spTree>
    <p:extLst>
      <p:ext uri="{BB962C8B-B14F-4D97-AF65-F5344CB8AC3E}">
        <p14:creationId xmlns:p14="http://schemas.microsoft.com/office/powerpoint/2010/main" val="39745058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t\Downloads\CHKO+NP_Czech_map.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620688"/>
            <a:ext cx="8697634" cy="5625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78914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Ad3, 4) (národní) přírodní rezervace § 28, § 33</a:t>
            </a:r>
          </a:p>
        </p:txBody>
      </p:sp>
      <p:sp>
        <p:nvSpPr>
          <p:cNvPr id="3" name="Zástupný symbol pro obsah 2"/>
          <p:cNvSpPr>
            <a:spLocks noGrp="1"/>
          </p:cNvSpPr>
          <p:nvPr>
            <p:ph idx="1"/>
          </p:nvPr>
        </p:nvSpPr>
        <p:spPr>
          <a:xfrm>
            <a:off x="457200" y="1340768"/>
            <a:ext cx="8229600" cy="4785395"/>
          </a:xfrm>
        </p:spPr>
        <p:txBody>
          <a:bodyPr>
            <a:normAutofit fontScale="92500" lnSpcReduction="10000"/>
          </a:bodyPr>
          <a:lstStyle/>
          <a:p>
            <a:pPr marL="0" indent="0" algn="just">
              <a:buNone/>
            </a:pPr>
            <a:r>
              <a:rPr lang="cs-CZ" sz="2400" b="1" i="1" u="sng" dirty="0"/>
              <a:t>„</a:t>
            </a:r>
            <a:r>
              <a:rPr lang="cs-CZ" sz="2400" i="1" u="sng" dirty="0"/>
              <a:t>Menší území </a:t>
            </a:r>
            <a:r>
              <a:rPr lang="cs-CZ" sz="2400" i="1" dirty="0"/>
              <a:t>mimořádných přírodních hodnot, kde jsou na </a:t>
            </a:r>
            <a:r>
              <a:rPr lang="cs-CZ" sz="2400" i="1" u="sng" dirty="0"/>
              <a:t>přirozený reliéf s typickou geologickou stavbou</a:t>
            </a:r>
            <a:r>
              <a:rPr lang="cs-CZ" sz="2400" i="1" dirty="0"/>
              <a:t> vázány </a:t>
            </a:r>
            <a:r>
              <a:rPr lang="cs-CZ" sz="2400" i="1" u="sng" dirty="0"/>
              <a:t>ekosystémy </a:t>
            </a:r>
            <a:r>
              <a:rPr lang="cs-CZ" sz="2400" b="1" i="1" u="sng" dirty="0"/>
              <a:t>významné a jedinečné </a:t>
            </a:r>
            <a:r>
              <a:rPr lang="cs-CZ" sz="2400" b="1" i="1" dirty="0"/>
              <a:t>v národním či mezinárodním měřítku</a:t>
            </a:r>
            <a:r>
              <a:rPr lang="cs-CZ" sz="2400" i="1" dirty="0"/>
              <a:t>, může orgán ochrany přírody vyhlásit za národní přírodní rezervace; stanoví přitom také jejich bližší ochranné podmínky“</a:t>
            </a:r>
          </a:p>
          <a:p>
            <a:pPr marL="0" indent="0">
              <a:buNone/>
            </a:pPr>
            <a:endParaRPr lang="cs-CZ" sz="2400" i="1" dirty="0"/>
          </a:p>
          <a:p>
            <a:pPr>
              <a:buFont typeface="Wingdings" pitchFamily="2" charset="2"/>
              <a:buChar char="§"/>
            </a:pPr>
            <a:r>
              <a:rPr lang="cs-CZ" sz="2400" dirty="0"/>
              <a:t>využívání národní přírodní rezervace je možné jen pokud se jím uchová či zlepší dosavadní stav přírodního prostředí</a:t>
            </a:r>
          </a:p>
          <a:p>
            <a:pPr>
              <a:buFont typeface="Wingdings" pitchFamily="2" charset="2"/>
              <a:buChar char="§"/>
            </a:pPr>
            <a:r>
              <a:rPr lang="cs-CZ" sz="2400" dirty="0"/>
              <a:t>základní ochranné podmínky § 29, § 34</a:t>
            </a:r>
          </a:p>
          <a:p>
            <a:endParaRPr lang="cs-CZ" sz="2400" dirty="0"/>
          </a:p>
          <a:p>
            <a:pPr marL="0" indent="0">
              <a:buNone/>
            </a:pPr>
            <a:r>
              <a:rPr lang="cs-CZ" sz="2400" i="1" dirty="0"/>
              <a:t>„</a:t>
            </a:r>
            <a:r>
              <a:rPr lang="cs-CZ" sz="2400" i="1" u="sng" dirty="0"/>
              <a:t>Menší území</a:t>
            </a:r>
            <a:r>
              <a:rPr lang="cs-CZ" sz="2400" i="1" dirty="0"/>
              <a:t> soustředěných přírodních hodnot se </a:t>
            </a:r>
            <a:r>
              <a:rPr lang="cs-CZ" sz="2400" b="1" i="1" dirty="0"/>
              <a:t>zastoupením ekosystémů typických a významných pro příslušnou geografickou oblast </a:t>
            </a:r>
            <a:r>
              <a:rPr lang="cs-CZ" sz="2400" i="1" dirty="0"/>
              <a:t>může orgán ochrany přírody vyhlásit za přírodní rezervace; stanoví přitom také jejich bližší ochranné podmínky.“</a:t>
            </a:r>
          </a:p>
          <a:p>
            <a:pPr>
              <a:buFont typeface="Wingdings" pitchFamily="2" charset="2"/>
              <a:buChar char="§"/>
            </a:pPr>
            <a:endParaRPr lang="cs-CZ" sz="2400" dirty="0"/>
          </a:p>
          <a:p>
            <a:pPr marL="0" indent="0">
              <a:buNone/>
            </a:pPr>
            <a:endParaRPr lang="cs-CZ" sz="2800" dirty="0"/>
          </a:p>
        </p:txBody>
      </p:sp>
    </p:spTree>
    <p:extLst>
      <p:ext uri="{BB962C8B-B14F-4D97-AF65-F5344CB8AC3E}">
        <p14:creationId xmlns:p14="http://schemas.microsoft.com/office/powerpoint/2010/main" val="41750379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Ad5, 6) (národní) přírodní památka § 35, 36</a:t>
            </a:r>
          </a:p>
        </p:txBody>
      </p:sp>
      <p:sp>
        <p:nvSpPr>
          <p:cNvPr id="3" name="Zástupný symbol pro obsah 2"/>
          <p:cNvSpPr>
            <a:spLocks noGrp="1"/>
          </p:cNvSpPr>
          <p:nvPr>
            <p:ph idx="1"/>
          </p:nvPr>
        </p:nvSpPr>
        <p:spPr>
          <a:xfrm>
            <a:off x="457200" y="1340768"/>
            <a:ext cx="8229600" cy="4785395"/>
          </a:xfrm>
        </p:spPr>
        <p:txBody>
          <a:bodyPr>
            <a:normAutofit/>
          </a:bodyPr>
          <a:lstStyle/>
          <a:p>
            <a:pPr marL="0" indent="0" algn="just">
              <a:buNone/>
            </a:pPr>
            <a:r>
              <a:rPr lang="cs-CZ" sz="2400" dirty="0"/>
              <a:t>„</a:t>
            </a:r>
            <a:r>
              <a:rPr lang="cs-CZ" sz="2400" b="1" dirty="0"/>
              <a:t>Přírodní útvar menší rozlohy</a:t>
            </a:r>
            <a:r>
              <a:rPr lang="cs-CZ" sz="2400" dirty="0"/>
              <a:t>, zejména geologický či geomorfologický útvar, naleziště nerostů nebo vzácných či ohrožených druhů ve fragmentech ekosystémů, </a:t>
            </a:r>
            <a:r>
              <a:rPr lang="cs-CZ" sz="2400" b="1" dirty="0"/>
              <a:t>s národním nebo mezinárodním </a:t>
            </a:r>
            <a:r>
              <a:rPr lang="cs-CZ" sz="2400" dirty="0"/>
              <a:t>ekologickým, vědeckým či estetickým </a:t>
            </a:r>
            <a:r>
              <a:rPr lang="cs-CZ" sz="2400" u="sng" dirty="0"/>
              <a:t>významem, a to i takový, který vedle přírody formoval svou činností člověk</a:t>
            </a:r>
            <a:r>
              <a:rPr lang="cs-CZ" sz="2400" dirty="0"/>
              <a:t>, může orgán ochrany přírody vyhlásit za národní přírodní památku; stanoví přitom také její bližší ochranné podmínky.“</a:t>
            </a:r>
          </a:p>
          <a:p>
            <a:pPr marL="0" indent="0" algn="just">
              <a:buNone/>
            </a:pPr>
            <a:endParaRPr lang="cs-CZ" sz="2400" dirty="0"/>
          </a:p>
          <a:p>
            <a:pPr algn="just">
              <a:buFont typeface="Wingdings" pitchFamily="2" charset="2"/>
              <a:buChar char="§"/>
            </a:pPr>
            <a:r>
              <a:rPr lang="cs-CZ" sz="1800" dirty="0"/>
              <a:t>„Přírodní útvar menší rozlohy, zejména geologický či geomorfologický útvar, naleziště vzácných nerostů nebo ohrožených druhů ve fragmentech ekosystémů, s </a:t>
            </a:r>
            <a:r>
              <a:rPr lang="cs-CZ" sz="1800" b="1" dirty="0"/>
              <a:t>regionálním</a:t>
            </a:r>
            <a:r>
              <a:rPr lang="cs-CZ" sz="1800" dirty="0"/>
              <a:t> ekologickým, vědeckým či estetickým významem, a to i takový, který vedle přírody formoval svou činností člověk, může orgán ochrany přírody vyhlásit za přírodní památku; stanoví přitom také její bližší ochranné podmínky.“</a:t>
            </a:r>
          </a:p>
          <a:p>
            <a:pPr>
              <a:buFont typeface="Wingdings" pitchFamily="2" charset="2"/>
              <a:buChar char="§"/>
            </a:pPr>
            <a:endParaRPr lang="cs-CZ" sz="2400" dirty="0"/>
          </a:p>
          <a:p>
            <a:pPr marL="0" indent="0">
              <a:buNone/>
            </a:pPr>
            <a:endParaRPr lang="cs-CZ" sz="2800" dirty="0"/>
          </a:p>
        </p:txBody>
      </p:sp>
    </p:spTree>
    <p:extLst>
      <p:ext uri="{BB962C8B-B14F-4D97-AF65-F5344CB8AC3E}">
        <p14:creationId xmlns:p14="http://schemas.microsoft.com/office/powerpoint/2010/main" val="26865231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Pozn. </a:t>
            </a:r>
            <a:r>
              <a:rPr lang="cs-CZ" sz="2400" b="1" dirty="0"/>
              <a:t>Účast spolků ve správním řízení – zákon o ochraně přírody a </a:t>
            </a:r>
            <a:r>
              <a:rPr lang="cs-CZ" sz="2400" b="1" dirty="0" smtClean="0"/>
              <a:t>krajiny § </a:t>
            </a:r>
            <a:r>
              <a:rPr lang="cs-CZ" sz="2400" b="1" dirty="0"/>
              <a:t>70</a:t>
            </a:r>
          </a:p>
        </p:txBody>
      </p:sp>
      <p:sp>
        <p:nvSpPr>
          <p:cNvPr id="3" name="Zástupný symbol pro obsah 2"/>
          <p:cNvSpPr>
            <a:spLocks noGrp="1"/>
          </p:cNvSpPr>
          <p:nvPr>
            <p:ph idx="1"/>
          </p:nvPr>
        </p:nvSpPr>
        <p:spPr>
          <a:xfrm>
            <a:off x="467544" y="1268760"/>
            <a:ext cx="8229600" cy="5309461"/>
          </a:xfrm>
          <a:solidFill>
            <a:schemeClr val="accent3">
              <a:lumMod val="40000"/>
              <a:lumOff val="60000"/>
            </a:schemeClr>
          </a:solidFill>
        </p:spPr>
        <p:txBody>
          <a:bodyPr>
            <a:normAutofit lnSpcReduction="10000"/>
          </a:bodyPr>
          <a:lstStyle/>
          <a:p>
            <a:pPr marL="0" indent="0">
              <a:buNone/>
            </a:pPr>
            <a:r>
              <a:rPr lang="cs-CZ" sz="2000" i="1" dirty="0"/>
              <a:t>(2) Občanské sdružení nebo jeho organizační jednotka, </a:t>
            </a:r>
            <a:r>
              <a:rPr lang="cs-CZ" sz="2000" b="1" i="1" dirty="0"/>
              <a:t>jehož hlavním posláním podle stanov je ochrana přírody a krajiny</a:t>
            </a:r>
            <a:r>
              <a:rPr lang="cs-CZ" sz="2000" i="1" dirty="0"/>
              <a:t> </a:t>
            </a:r>
          </a:p>
          <a:p>
            <a:pPr marL="0" indent="0">
              <a:buNone/>
            </a:pPr>
            <a:r>
              <a:rPr lang="cs-CZ" sz="2000" i="1" dirty="0"/>
              <a:t>je oprávněno, pokud má právní subjektivitu, požadovat u příslušných orgánů státní správy, aby </a:t>
            </a:r>
            <a:r>
              <a:rPr lang="cs-CZ" sz="2000" b="1" i="1" dirty="0"/>
              <a:t>bylo předem informováno o všech zamýšlených zásazích a zahajovaných správních řízeních, při nichž mohou být dotčeny zájmy ochrany přírody a krajiny chráněné podle tohoto zákona</a:t>
            </a:r>
            <a:r>
              <a:rPr lang="cs-CZ" sz="2000" i="1" dirty="0"/>
              <a:t>, </a:t>
            </a:r>
          </a:p>
          <a:p>
            <a:pPr marL="0" indent="0">
              <a:buNone/>
            </a:pPr>
            <a:r>
              <a:rPr lang="cs-CZ" sz="2000" i="1" dirty="0"/>
              <a:t>s </a:t>
            </a:r>
            <a:r>
              <a:rPr lang="cs-CZ" sz="2000" b="1" i="1" dirty="0"/>
              <a:t>výjimkou</a:t>
            </a:r>
            <a:r>
              <a:rPr lang="cs-CZ" sz="2000" i="1" dirty="0"/>
              <a:t> řízení </a:t>
            </a:r>
            <a:r>
              <a:rPr lang="cs-CZ" sz="2000" b="1" i="1" dirty="0"/>
              <a:t>navazujících</a:t>
            </a:r>
            <a:r>
              <a:rPr lang="cs-CZ" sz="2000" i="1" dirty="0"/>
              <a:t> na posuzování vlivů na životní prostředí podle § 3 písm. g) zákona o posuzování vlivů na životní prostředí. </a:t>
            </a:r>
          </a:p>
          <a:p>
            <a:pPr marL="0" indent="0">
              <a:buNone/>
            </a:pPr>
            <a:endParaRPr lang="cs-CZ" sz="2000" i="1" dirty="0"/>
          </a:p>
          <a:p>
            <a:pPr>
              <a:buFontTx/>
              <a:buChar char="-"/>
            </a:pPr>
            <a:r>
              <a:rPr lang="cs-CZ" sz="2000" dirty="0"/>
              <a:t>žádost je platná 1 rok a musí být místně a věcně specifikovaná!</a:t>
            </a:r>
          </a:p>
          <a:p>
            <a:pPr>
              <a:buFontTx/>
              <a:buChar char="-"/>
            </a:pPr>
            <a:endParaRPr lang="cs-CZ" sz="2000" dirty="0"/>
          </a:p>
          <a:p>
            <a:pPr marL="0" indent="0">
              <a:buNone/>
            </a:pPr>
            <a:r>
              <a:rPr lang="cs-CZ" sz="2000" i="1" dirty="0"/>
              <a:t>Občanské sdružení je oprávněno za podmínek a v případech podle odstavce 2 účastnit se </a:t>
            </a:r>
            <a:r>
              <a:rPr lang="cs-CZ" sz="2000" b="1" i="1" u="sng" dirty="0"/>
              <a:t>řízení podle tohoto zákona, </a:t>
            </a:r>
          </a:p>
          <a:p>
            <a:pPr marL="0" indent="0">
              <a:buNone/>
            </a:pPr>
            <a:r>
              <a:rPr lang="cs-CZ" sz="2000" i="1" dirty="0"/>
              <a:t>pokud oznámí svou </a:t>
            </a:r>
            <a:r>
              <a:rPr lang="cs-CZ" sz="2000" b="1" i="1" dirty="0"/>
              <a:t>účast písemně do osmi dnů ode dne</a:t>
            </a:r>
            <a:r>
              <a:rPr lang="cs-CZ" sz="2000" i="1" dirty="0"/>
              <a:t>, kdy mu bylo příslušným správním orgánem zahájení řízení oznámeno; v tomto případě má postavení účastníka.</a:t>
            </a:r>
            <a:endParaRPr lang="cs-CZ" sz="2000" dirty="0"/>
          </a:p>
        </p:txBody>
      </p:sp>
    </p:spTree>
    <p:extLst>
      <p:ext uri="{BB962C8B-B14F-4D97-AF65-F5344CB8AC3E}">
        <p14:creationId xmlns:p14="http://schemas.microsoft.com/office/powerpoint/2010/main" val="27579460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46856" y="476673"/>
            <a:ext cx="8229600" cy="5904656"/>
          </a:xfrm>
        </p:spPr>
        <p:txBody>
          <a:bodyPr>
            <a:normAutofit/>
          </a:bodyPr>
          <a:lstStyle/>
          <a:p>
            <a:pPr marL="0" indent="0" algn="just">
              <a:buNone/>
            </a:pPr>
            <a:r>
              <a:rPr lang="cs-CZ" sz="2300" b="1" dirty="0"/>
              <a:t>Ú</a:t>
            </a:r>
            <a:r>
              <a:rPr lang="cs-CZ" sz="2300" b="1" dirty="0" smtClean="0"/>
              <a:t>čast </a:t>
            </a:r>
            <a:r>
              <a:rPr lang="cs-CZ" sz="2300" b="1" dirty="0" smtClean="0"/>
              <a:t>spolků ve správním řízení – zákon o ochraně přírody a krajiny</a:t>
            </a:r>
          </a:p>
          <a:p>
            <a:pPr algn="just">
              <a:buFont typeface="Wingdings" pitchFamily="2" charset="2"/>
              <a:buChar char="§"/>
            </a:pPr>
            <a:endParaRPr lang="cs-CZ" sz="2300" b="1" dirty="0"/>
          </a:p>
          <a:p>
            <a:pPr>
              <a:buFont typeface="Wingdings" pitchFamily="2" charset="2"/>
              <a:buChar char="§"/>
            </a:pPr>
            <a:r>
              <a:rPr lang="cs-CZ" sz="2300" dirty="0"/>
              <a:t>cílem spolku dle stanov je </a:t>
            </a:r>
            <a:r>
              <a:rPr lang="cs-CZ" sz="2300" b="1" u="sng" dirty="0"/>
              <a:t>ochrana </a:t>
            </a:r>
            <a:r>
              <a:rPr lang="cs-CZ" sz="2300" b="1" u="sng" dirty="0" smtClean="0"/>
              <a:t>přírody a krajiny</a:t>
            </a:r>
            <a:endParaRPr lang="cs-CZ" sz="2300" u="sng" dirty="0"/>
          </a:p>
          <a:p>
            <a:pPr>
              <a:buFont typeface="Wingdings" pitchFamily="2" charset="2"/>
              <a:buChar char="§"/>
            </a:pPr>
            <a:r>
              <a:rPr lang="cs-CZ" sz="2300" dirty="0"/>
              <a:t>povinnost požádat </a:t>
            </a:r>
            <a:r>
              <a:rPr lang="cs-CZ" sz="2300" b="1" dirty="0" smtClean="0"/>
              <a:t>o </a:t>
            </a:r>
            <a:r>
              <a:rPr lang="cs-CZ" sz="2300" b="1" dirty="0"/>
              <a:t>poskytování informací o zahajovaných </a:t>
            </a:r>
            <a:r>
              <a:rPr lang="cs-CZ" sz="2300" b="1" dirty="0" smtClean="0"/>
              <a:t>řízeních – </a:t>
            </a:r>
            <a:r>
              <a:rPr lang="cs-CZ" sz="2000" dirty="0" smtClean="0"/>
              <a:t>žádost platí 1 rok, omezená na typ řízení a lokalitu</a:t>
            </a:r>
            <a:endParaRPr lang="cs-CZ" sz="2000" dirty="0"/>
          </a:p>
          <a:p>
            <a:pPr>
              <a:buFont typeface="Wingdings" pitchFamily="2" charset="2"/>
              <a:buChar char="§"/>
            </a:pPr>
            <a:r>
              <a:rPr lang="cs-CZ" sz="2300" dirty="0"/>
              <a:t>do 8 dnů po obdržení takové informace se </a:t>
            </a:r>
            <a:r>
              <a:rPr lang="cs-CZ" sz="2300" b="1" dirty="0"/>
              <a:t>do řízení přihlásit</a:t>
            </a:r>
            <a:endParaRPr lang="cs-CZ" sz="2300" dirty="0"/>
          </a:p>
          <a:p>
            <a:pPr marL="0" indent="0" algn="just">
              <a:buNone/>
            </a:pPr>
            <a:endParaRPr lang="cs-CZ" sz="2400" dirty="0" smtClean="0"/>
          </a:p>
        </p:txBody>
      </p:sp>
    </p:spTree>
    <p:extLst>
      <p:ext uri="{BB962C8B-B14F-4D97-AF65-F5344CB8AC3E}">
        <p14:creationId xmlns:p14="http://schemas.microsoft.com/office/powerpoint/2010/main" val="2478100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46856" y="476673"/>
            <a:ext cx="8229600" cy="5904656"/>
          </a:xfrm>
        </p:spPr>
        <p:txBody>
          <a:bodyPr>
            <a:normAutofit/>
          </a:bodyPr>
          <a:lstStyle/>
          <a:p>
            <a:pPr marL="0" indent="0" algn="just">
              <a:buNone/>
            </a:pPr>
            <a:r>
              <a:rPr lang="cs-CZ" sz="2300" b="1" dirty="0"/>
              <a:t>Ú</a:t>
            </a:r>
            <a:r>
              <a:rPr lang="cs-CZ" sz="2300" b="1" dirty="0" smtClean="0"/>
              <a:t>čast </a:t>
            </a:r>
            <a:r>
              <a:rPr lang="cs-CZ" sz="2300" b="1" dirty="0" smtClean="0"/>
              <a:t>spolků ve správním řízení – zákon o ochraně přírody a krajiny</a:t>
            </a:r>
          </a:p>
          <a:p>
            <a:pPr algn="just">
              <a:buFont typeface="Wingdings" pitchFamily="2" charset="2"/>
              <a:buChar char="§"/>
            </a:pPr>
            <a:endParaRPr lang="cs-CZ" sz="2000" dirty="0"/>
          </a:p>
          <a:p>
            <a:pPr algn="just">
              <a:buFont typeface="Wingdings" pitchFamily="2" charset="2"/>
              <a:buChar char="§"/>
            </a:pPr>
            <a:r>
              <a:rPr lang="cs-CZ" sz="2000" dirty="0" smtClean="0"/>
              <a:t>!!! Jen když jde o </a:t>
            </a:r>
            <a:r>
              <a:rPr lang="cs-CZ" sz="2000" u="sng" dirty="0" smtClean="0"/>
              <a:t>správní řízení</a:t>
            </a:r>
            <a:r>
              <a:rPr lang="cs-CZ" sz="2000" dirty="0" smtClean="0"/>
              <a:t>, tj. orgán ochrany přírody a krajiny vydává správní rozhodnutí, není jen dotčeným orgánem, který vydává souhlas nebo závazné stanovisko</a:t>
            </a:r>
          </a:p>
          <a:p>
            <a:pPr lvl="1"/>
            <a:r>
              <a:rPr lang="cs-CZ" sz="2000" dirty="0" smtClean="0"/>
              <a:t>povolení </a:t>
            </a:r>
            <a:r>
              <a:rPr lang="cs-CZ" sz="2000" dirty="0"/>
              <a:t>ke kácení dřevin dle § 8 odst. 1 ZOPK</a:t>
            </a:r>
          </a:p>
          <a:p>
            <a:pPr lvl="1"/>
            <a:r>
              <a:rPr lang="cs-CZ" sz="2000" dirty="0" smtClean="0"/>
              <a:t>povolení </a:t>
            </a:r>
            <a:r>
              <a:rPr lang="cs-CZ" sz="2000" dirty="0"/>
              <a:t>výjimky ze zákazů ve zvláště chráněných územích dle § 43 odst. 1 ZOPK</a:t>
            </a:r>
          </a:p>
          <a:p>
            <a:pPr lvl="1"/>
            <a:r>
              <a:rPr lang="cs-CZ" sz="2000" dirty="0" smtClean="0"/>
              <a:t>povolení </a:t>
            </a:r>
            <a:r>
              <a:rPr lang="cs-CZ" sz="2000" dirty="0"/>
              <a:t>výjimky ze zákazů u památných stromů a zvláště chráněných druhů rostlin a živočichů dle § 56 odst. 1 a 2 ZOPK</a:t>
            </a:r>
          </a:p>
          <a:p>
            <a:pPr algn="just">
              <a:buFont typeface="Wingdings" pitchFamily="2" charset="2"/>
              <a:buChar char="§"/>
            </a:pPr>
            <a:endParaRPr lang="cs-CZ" sz="2000" dirty="0" smtClean="0"/>
          </a:p>
          <a:p>
            <a:pPr algn="just">
              <a:buFont typeface="Wingdings" pitchFamily="2" charset="2"/>
              <a:buChar char="§"/>
            </a:pPr>
            <a:r>
              <a:rPr lang="cs-CZ" sz="2000" dirty="0"/>
              <a:t>p</a:t>
            </a:r>
            <a:r>
              <a:rPr lang="cs-CZ" sz="2000" dirty="0" smtClean="0"/>
              <a:t>ř. </a:t>
            </a:r>
            <a:r>
              <a:rPr lang="cs-CZ" sz="2000" dirty="0"/>
              <a:t>k</a:t>
            </a:r>
            <a:r>
              <a:rPr lang="cs-CZ" sz="2000" dirty="0" smtClean="0"/>
              <a:t>ácení dřevin pro účely stavebního záměru povolované v územním/stavebním řízení – dříve rozhodnutí, dnes závazné stanovisko</a:t>
            </a:r>
          </a:p>
          <a:p>
            <a:pPr marL="0" indent="0" algn="just">
              <a:buNone/>
            </a:pPr>
            <a:endParaRPr lang="cs-CZ" sz="2400" dirty="0" smtClean="0"/>
          </a:p>
        </p:txBody>
      </p:sp>
    </p:spTree>
    <p:extLst>
      <p:ext uri="{BB962C8B-B14F-4D97-AF65-F5344CB8AC3E}">
        <p14:creationId xmlns:p14="http://schemas.microsoft.com/office/powerpoint/2010/main" val="3156327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C) Ochrana neživé přírody</a:t>
            </a:r>
          </a:p>
        </p:txBody>
      </p:sp>
    </p:spTree>
    <p:extLst>
      <p:ext uri="{BB962C8B-B14F-4D97-AF65-F5344CB8AC3E}">
        <p14:creationId xmlns:p14="http://schemas.microsoft.com/office/powerpoint/2010/main" val="22963349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Ca) Jeskyně </a:t>
            </a:r>
          </a:p>
        </p:txBody>
      </p:sp>
      <p:sp>
        <p:nvSpPr>
          <p:cNvPr id="3" name="Zástupný symbol pro obsah 2"/>
          <p:cNvSpPr>
            <a:spLocks noGrp="1"/>
          </p:cNvSpPr>
          <p:nvPr>
            <p:ph idx="1"/>
          </p:nvPr>
        </p:nvSpPr>
        <p:spPr>
          <a:solidFill>
            <a:schemeClr val="accent3">
              <a:lumMod val="40000"/>
              <a:lumOff val="60000"/>
            </a:schemeClr>
          </a:solidFill>
        </p:spPr>
        <p:txBody>
          <a:bodyPr>
            <a:normAutofit/>
          </a:bodyPr>
          <a:lstStyle/>
          <a:p>
            <a:pPr>
              <a:buFont typeface="Wingdings" panose="05000000000000000000" pitchFamily="2" charset="2"/>
              <a:buChar char="§"/>
            </a:pPr>
            <a:r>
              <a:rPr lang="cs-CZ" sz="2000" dirty="0"/>
              <a:t>jeskyně + přírodní jevy na povrchu (ponory, vývěry krasových vod…) § 10</a:t>
            </a:r>
          </a:p>
          <a:p>
            <a:pPr>
              <a:buFont typeface="Wingdings" panose="05000000000000000000" pitchFamily="2" charset="2"/>
              <a:buChar char="§"/>
            </a:pPr>
            <a:endParaRPr lang="cs-CZ" sz="2000" dirty="0"/>
          </a:p>
          <a:p>
            <a:pPr marL="0" indent="0">
              <a:buNone/>
            </a:pPr>
            <a:r>
              <a:rPr lang="cs-CZ" sz="2000" i="1" dirty="0"/>
              <a:t>„Ničit, poškozovat nebo upravovat jeskyně nebo jinak měnit jejich dochovaný stav je zakázáno</a:t>
            </a:r>
            <a:r>
              <a:rPr lang="cs-CZ" sz="2000" dirty="0"/>
              <a:t>.“</a:t>
            </a:r>
          </a:p>
          <a:p>
            <a:pPr lvl="1">
              <a:buFont typeface="Wingdings" panose="05000000000000000000" pitchFamily="2" charset="2"/>
              <a:buChar char="§"/>
            </a:pPr>
            <a:r>
              <a:rPr lang="cs-CZ" sz="1600" dirty="0"/>
              <a:t>výjimka: orgán ochrany přírody </a:t>
            </a:r>
          </a:p>
          <a:p>
            <a:pPr lvl="1">
              <a:buFont typeface="Wingdings" panose="05000000000000000000" pitchFamily="2" charset="2"/>
              <a:buChar char="§"/>
            </a:pPr>
            <a:r>
              <a:rPr lang="cs-CZ" sz="1600" dirty="0"/>
              <a:t>důvod: veřejný zájem </a:t>
            </a:r>
            <a:r>
              <a:rPr lang="cs-CZ" sz="1600" u="sng" dirty="0"/>
              <a:t>výrazně </a:t>
            </a:r>
            <a:r>
              <a:rPr lang="cs-CZ" sz="1600" dirty="0"/>
              <a:t>převažuje/ zájem na ochraně jeskyně</a:t>
            </a:r>
          </a:p>
          <a:p>
            <a:pPr>
              <a:buFont typeface="Wingdings" panose="05000000000000000000" pitchFamily="2" charset="2"/>
              <a:buChar char="§"/>
            </a:pPr>
            <a:endParaRPr lang="cs-CZ" sz="2000" dirty="0"/>
          </a:p>
          <a:p>
            <a:pPr>
              <a:buFont typeface="Wingdings" panose="05000000000000000000" pitchFamily="2" charset="2"/>
              <a:buChar char="§"/>
            </a:pPr>
            <a:r>
              <a:rPr lang="cs-CZ" sz="2000" dirty="0"/>
              <a:t>průzkum jeskyně – povolení </a:t>
            </a:r>
            <a:r>
              <a:rPr lang="cs-CZ" sz="1600" dirty="0"/>
              <a:t>(mimo zákonem vymezené osoby)</a:t>
            </a:r>
          </a:p>
          <a:p>
            <a:pPr>
              <a:buFont typeface="Wingdings" panose="05000000000000000000" pitchFamily="2" charset="2"/>
              <a:buChar char="§"/>
            </a:pPr>
            <a:r>
              <a:rPr lang="cs-CZ" sz="2200" dirty="0"/>
              <a:t>předkupní právo státu k pozemkům souvisejících s jeskyněmi </a:t>
            </a:r>
            <a:r>
              <a:rPr lang="cs-CZ" sz="1600" dirty="0"/>
              <a:t>(§ 61 odst. 1) </a:t>
            </a:r>
            <a:r>
              <a:rPr lang="cs-CZ" sz="1800" dirty="0"/>
              <a:t>– do 60 dnů musí orgán ochrany přírody písemně projevit zájem, nejedná se o výkon státní správy, tedy nabízí se tomu, kdo vykonává péči – krajský úřad/ Správa jeskyní ČR</a:t>
            </a:r>
          </a:p>
          <a:p>
            <a:pPr>
              <a:buFont typeface="Wingdings" panose="05000000000000000000" pitchFamily="2" charset="2"/>
              <a:buChar char="§"/>
            </a:pPr>
            <a:r>
              <a:rPr lang="cs-CZ" sz="2200" dirty="0"/>
              <a:t>omezení vstupu (§ 64) – opatření obecné povahy</a:t>
            </a:r>
          </a:p>
          <a:p>
            <a:pPr marL="0" indent="0">
              <a:buNone/>
            </a:pPr>
            <a:endParaRPr lang="cs-CZ" sz="2000" dirty="0"/>
          </a:p>
        </p:txBody>
      </p:sp>
    </p:spTree>
    <p:extLst>
      <p:ext uri="{BB962C8B-B14F-4D97-AF65-F5344CB8AC3E}">
        <p14:creationId xmlns:p14="http://schemas.microsoft.com/office/powerpoint/2010/main" val="18847726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err="1"/>
              <a:t>Cb</a:t>
            </a:r>
            <a:r>
              <a:rPr lang="cs-CZ" sz="2400" b="1" dirty="0"/>
              <a:t>) Zvláště chráněné nerosty § 51</a:t>
            </a:r>
          </a:p>
        </p:txBody>
      </p:sp>
      <p:sp>
        <p:nvSpPr>
          <p:cNvPr id="3" name="Zástupný symbol pro obsah 2"/>
          <p:cNvSpPr>
            <a:spLocks noGrp="1"/>
          </p:cNvSpPr>
          <p:nvPr>
            <p:ph idx="1"/>
          </p:nvPr>
        </p:nvSpPr>
        <p:spPr>
          <a:solidFill>
            <a:schemeClr val="accent3">
              <a:lumMod val="40000"/>
              <a:lumOff val="60000"/>
            </a:schemeClr>
          </a:solidFill>
        </p:spPr>
        <p:txBody>
          <a:bodyPr>
            <a:normAutofit/>
          </a:bodyPr>
          <a:lstStyle/>
          <a:p>
            <a:pPr marL="334800" lvl="1">
              <a:buFont typeface="Wingdings" panose="05000000000000000000" pitchFamily="2" charset="2"/>
              <a:buChar char="§"/>
            </a:pPr>
            <a:r>
              <a:rPr lang="cs-CZ" sz="2000" dirty="0"/>
              <a:t>vzácné nebo vědecky či kulturně hodnotné</a:t>
            </a:r>
          </a:p>
          <a:p>
            <a:pPr marL="334800" lvl="1">
              <a:buFont typeface="Wingdings" panose="05000000000000000000" pitchFamily="2" charset="2"/>
              <a:buChar char="§"/>
            </a:pPr>
            <a:r>
              <a:rPr lang="cs-CZ" sz="2000" dirty="0"/>
              <a:t>zákaz poškozovat je</a:t>
            </a:r>
          </a:p>
          <a:p>
            <a:pPr marL="334800" lvl="1">
              <a:buFont typeface="Wingdings" panose="05000000000000000000" pitchFamily="2" charset="2"/>
              <a:buChar char="§"/>
            </a:pPr>
            <a:r>
              <a:rPr lang="cs-CZ" sz="2000" dirty="0"/>
              <a:t>zákaz sbírat je bez povolení orgánu ochrany přírody</a:t>
            </a:r>
          </a:p>
          <a:p>
            <a:pPr marL="334800" lvl="1">
              <a:buFont typeface="Wingdings" panose="05000000000000000000" pitchFamily="2" charset="2"/>
              <a:buChar char="§"/>
            </a:pPr>
            <a:r>
              <a:rPr lang="cs-CZ" sz="2000" dirty="0"/>
              <a:t>zákaz vývozu, povolení </a:t>
            </a:r>
            <a:r>
              <a:rPr lang="cs-CZ" sz="2000" i="1" dirty="0"/>
              <a:t>výjimečně v případech hodných zvláštního zřetele </a:t>
            </a:r>
            <a:r>
              <a:rPr lang="cs-CZ" sz="2000" dirty="0"/>
              <a:t>MŽP</a:t>
            </a:r>
          </a:p>
          <a:p>
            <a:pPr marL="334800" lvl="1">
              <a:buFont typeface="Wingdings" panose="05000000000000000000" pitchFamily="2" charset="2"/>
              <a:buChar char="§"/>
            </a:pPr>
            <a:r>
              <a:rPr lang="cs-CZ" sz="2000" dirty="0"/>
              <a:t>seznam </a:t>
            </a:r>
            <a:r>
              <a:rPr lang="cs-CZ" sz="2000" dirty="0" smtClean="0"/>
              <a:t>má stanovit MŽP…</a:t>
            </a:r>
            <a:endParaRPr lang="cs-CZ" sz="2000" dirty="0"/>
          </a:p>
          <a:p>
            <a:pPr marL="0" indent="0">
              <a:buNone/>
            </a:pPr>
            <a:endParaRPr lang="cs-CZ" sz="2000" dirty="0"/>
          </a:p>
        </p:txBody>
      </p:sp>
    </p:spTree>
    <p:extLst>
      <p:ext uri="{BB962C8B-B14F-4D97-AF65-F5344CB8AC3E}">
        <p14:creationId xmlns:p14="http://schemas.microsoft.com/office/powerpoint/2010/main" val="6654392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err="1"/>
              <a:t>Cc</a:t>
            </a:r>
            <a:r>
              <a:rPr lang="cs-CZ" sz="2400" b="1" dirty="0"/>
              <a:t>) ochrana významných krajinných prvků</a:t>
            </a:r>
          </a:p>
        </p:txBody>
      </p:sp>
      <p:sp>
        <p:nvSpPr>
          <p:cNvPr id="3" name="Zástupný symbol pro obsah 2"/>
          <p:cNvSpPr>
            <a:spLocks noGrp="1"/>
          </p:cNvSpPr>
          <p:nvPr>
            <p:ph idx="1"/>
          </p:nvPr>
        </p:nvSpPr>
        <p:spPr>
          <a:xfrm>
            <a:off x="467544" y="1412776"/>
            <a:ext cx="8229600" cy="4896544"/>
          </a:xfrm>
        </p:spPr>
        <p:txBody>
          <a:bodyPr>
            <a:normAutofit/>
          </a:bodyPr>
          <a:lstStyle/>
          <a:p>
            <a:pPr marL="0" indent="0">
              <a:buNone/>
            </a:pPr>
            <a:r>
              <a:rPr lang="cs-CZ" sz="2400" b="1" dirty="0"/>
              <a:t>významný krajinný prvek </a:t>
            </a:r>
            <a:r>
              <a:rPr lang="cs-CZ" sz="2000" b="1" dirty="0"/>
              <a:t>§ 3 odst. 1 písm. b) + § 6</a:t>
            </a:r>
          </a:p>
          <a:p>
            <a:pPr lvl="1">
              <a:buFont typeface="Wingdings" pitchFamily="2" charset="2"/>
              <a:buChar char="§"/>
            </a:pPr>
            <a:r>
              <a:rPr lang="cs-CZ" sz="2000" i="1" u="sng" dirty="0"/>
              <a:t>ekologicky, geomorfologicky nebo esteticky hodnotná část </a:t>
            </a:r>
            <a:r>
              <a:rPr lang="cs-CZ" sz="2000" i="1" dirty="0"/>
              <a:t>krajiny utváří její typický vzhled nebo přispívá k udržení její stability</a:t>
            </a:r>
          </a:p>
          <a:p>
            <a:pPr lvl="1">
              <a:buFont typeface="Wingdings" pitchFamily="2" charset="2"/>
              <a:buChar char="§"/>
            </a:pPr>
            <a:r>
              <a:rPr lang="cs-CZ" sz="2000" dirty="0"/>
              <a:t>2 typy: ex lege a registrované</a:t>
            </a:r>
          </a:p>
          <a:p>
            <a:pPr lvl="1">
              <a:buFont typeface="Wingdings" pitchFamily="2" charset="2"/>
              <a:buChar char="§"/>
            </a:pPr>
            <a:r>
              <a:rPr lang="cs-CZ" sz="2000" dirty="0"/>
              <a:t>1) lesy, rašeliniště, vodní toky, rybníky, jezera, údolní nivy</a:t>
            </a:r>
          </a:p>
          <a:p>
            <a:pPr lvl="1">
              <a:buFont typeface="Wingdings" pitchFamily="2" charset="2"/>
              <a:buChar char="§"/>
            </a:pPr>
            <a:r>
              <a:rPr lang="cs-CZ" sz="2000" dirty="0"/>
              <a:t>2) dále jsou jimi jiné části krajiny, které zaregistruje orgán ochrany přírody jako významný krajinný prvek, zejména mokřady, stepní trávníky, remízy, meze, trvalé travní plochy, naleziště nerostů a zkamenělin, umělé i přirozené skalní útvary, výchozy a odkryvy</a:t>
            </a:r>
          </a:p>
          <a:p>
            <a:pPr lvl="1">
              <a:buFont typeface="Wingdings" pitchFamily="2" charset="2"/>
              <a:buChar char="§"/>
            </a:pPr>
            <a:r>
              <a:rPr lang="cs-CZ" sz="2000" dirty="0"/>
              <a:t>v zákoně jsou popsány typově, ale mohou to být i jiné (př. zříceniny), estetická hodnota: skalní útvary, lze tak chránit naleziště zkamenělin, ložiska</a:t>
            </a:r>
          </a:p>
          <a:p>
            <a:pPr lvl="1">
              <a:buFont typeface="Wingdings" pitchFamily="2" charset="2"/>
              <a:buChar char="§"/>
            </a:pPr>
            <a:r>
              <a:rPr lang="cs-CZ" sz="2000" dirty="0"/>
              <a:t>nelze tak chránit zvláště chráněná území (možná subsidiárně? – okrajové části CHKO)</a:t>
            </a:r>
          </a:p>
          <a:p>
            <a:pPr marL="0" indent="0">
              <a:buNone/>
            </a:pPr>
            <a:endParaRPr lang="cs-CZ" sz="1800" dirty="0"/>
          </a:p>
        </p:txBody>
      </p:sp>
    </p:spTree>
    <p:extLst>
      <p:ext uri="{BB962C8B-B14F-4D97-AF65-F5344CB8AC3E}">
        <p14:creationId xmlns:p14="http://schemas.microsoft.com/office/powerpoint/2010/main" val="3644836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760640"/>
          </a:xfrm>
        </p:spPr>
        <p:txBody>
          <a:bodyPr>
            <a:normAutofit/>
          </a:bodyPr>
          <a:lstStyle/>
          <a:p>
            <a:pPr marL="0" indent="0">
              <a:buNone/>
            </a:pPr>
            <a:r>
              <a:rPr lang="cs-CZ" sz="2400" b="1" dirty="0"/>
              <a:t>A) Ochrana území</a:t>
            </a:r>
          </a:p>
          <a:p>
            <a:pPr marL="0" indent="0">
              <a:buNone/>
            </a:pPr>
            <a:endParaRPr lang="cs-CZ" sz="2400" i="1" dirty="0"/>
          </a:p>
          <a:p>
            <a:pPr marL="514350" indent="-514350">
              <a:buFont typeface="+mj-lt"/>
              <a:buAutoNum type="alphaLcParenR"/>
            </a:pPr>
            <a:r>
              <a:rPr lang="cs-CZ" sz="2400" dirty="0"/>
              <a:t>územní systémy ekologické stability (ÚSES)</a:t>
            </a:r>
          </a:p>
          <a:p>
            <a:pPr marL="514350" indent="-514350">
              <a:buFont typeface="+mj-lt"/>
              <a:buAutoNum type="alphaLcParenR"/>
            </a:pPr>
            <a:r>
              <a:rPr lang="cs-CZ" sz="2400" dirty="0"/>
              <a:t>soustava Natura 2000</a:t>
            </a:r>
          </a:p>
          <a:p>
            <a:pPr marL="857250" lvl="1" indent="-457200">
              <a:buFont typeface="Wingdings" pitchFamily="2" charset="2"/>
              <a:buChar char="§"/>
            </a:pPr>
            <a:r>
              <a:rPr lang="cs-CZ" sz="2000" dirty="0"/>
              <a:t>evropsky významné lokality</a:t>
            </a:r>
          </a:p>
          <a:p>
            <a:pPr marL="857250" lvl="1" indent="-457200">
              <a:buFont typeface="Wingdings" pitchFamily="2" charset="2"/>
              <a:buChar char="§"/>
            </a:pPr>
            <a:r>
              <a:rPr lang="cs-CZ" sz="2000" dirty="0"/>
              <a:t>ptačí oblasti</a:t>
            </a:r>
          </a:p>
          <a:p>
            <a:pPr marL="514350" indent="-514350">
              <a:buFont typeface="+mj-lt"/>
              <a:buAutoNum type="alphaLcParenR"/>
            </a:pPr>
            <a:r>
              <a:rPr lang="cs-CZ" sz="2400" dirty="0"/>
              <a:t>tzv. přechodně chráněné plochy</a:t>
            </a:r>
          </a:p>
          <a:p>
            <a:pPr marL="514350" indent="-514350">
              <a:buFont typeface="+mj-lt"/>
              <a:buAutoNum type="alphaLcParenR"/>
            </a:pPr>
            <a:r>
              <a:rPr lang="cs-CZ" sz="2400" dirty="0"/>
              <a:t>zvláště chráněná území</a:t>
            </a:r>
          </a:p>
        </p:txBody>
      </p:sp>
    </p:spTree>
    <p:extLst>
      <p:ext uri="{BB962C8B-B14F-4D97-AF65-F5344CB8AC3E}">
        <p14:creationId xmlns:p14="http://schemas.microsoft.com/office/powerpoint/2010/main" val="20095986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err="1"/>
              <a:t>Cc</a:t>
            </a:r>
            <a:r>
              <a:rPr lang="cs-CZ" sz="2400" b="1" dirty="0"/>
              <a:t>) ochrana významných krajinných prvků</a:t>
            </a:r>
          </a:p>
        </p:txBody>
      </p:sp>
      <p:sp>
        <p:nvSpPr>
          <p:cNvPr id="3" name="Zástupný symbol pro obsah 2"/>
          <p:cNvSpPr>
            <a:spLocks noGrp="1"/>
          </p:cNvSpPr>
          <p:nvPr>
            <p:ph idx="1"/>
          </p:nvPr>
        </p:nvSpPr>
        <p:spPr>
          <a:xfrm>
            <a:off x="457200" y="1196752"/>
            <a:ext cx="8229600" cy="5472608"/>
          </a:xfrm>
        </p:spPr>
        <p:txBody>
          <a:bodyPr>
            <a:normAutofit fontScale="70000" lnSpcReduction="20000"/>
          </a:bodyPr>
          <a:lstStyle/>
          <a:p>
            <a:pPr>
              <a:buFont typeface="Wingdings" pitchFamily="2" charset="2"/>
              <a:buChar char="§"/>
            </a:pPr>
            <a:r>
              <a:rPr lang="cs-CZ" sz="2800" dirty="0"/>
              <a:t>registrace významných krajinných prvků § 6</a:t>
            </a:r>
          </a:p>
          <a:p>
            <a:pPr lvl="1">
              <a:buFont typeface="Wingdings" pitchFamily="2" charset="2"/>
              <a:buChar char="§"/>
            </a:pPr>
            <a:r>
              <a:rPr lang="cs-CZ" dirty="0"/>
              <a:t>správní řízení, podnět kdokoli, řízení z moci úřední</a:t>
            </a:r>
          </a:p>
          <a:p>
            <a:pPr lvl="1">
              <a:buFont typeface="Wingdings" pitchFamily="2" charset="2"/>
              <a:buChar char="§"/>
            </a:pPr>
            <a:r>
              <a:rPr lang="cs-CZ" dirty="0"/>
              <a:t>rozhodnutí: orgán ochrany přírody </a:t>
            </a:r>
            <a:r>
              <a:rPr lang="cs-CZ" i="1" dirty="0"/>
              <a:t>(pověřený obecní úřad), </a:t>
            </a:r>
            <a:r>
              <a:rPr lang="cs-CZ" dirty="0"/>
              <a:t>zápis do seznamu</a:t>
            </a:r>
            <a:endParaRPr lang="cs-CZ" i="1" dirty="0"/>
          </a:p>
          <a:p>
            <a:pPr lvl="1">
              <a:buFont typeface="Wingdings" pitchFamily="2" charset="2"/>
              <a:buChar char="§"/>
            </a:pPr>
            <a:r>
              <a:rPr lang="cs-CZ" dirty="0"/>
              <a:t>vydané rozhodnutí lze zrušit ve veřejném zájmu</a:t>
            </a:r>
          </a:p>
          <a:p>
            <a:pPr lvl="1">
              <a:buFont typeface="Wingdings" pitchFamily="2" charset="2"/>
              <a:buChar char="§"/>
            </a:pPr>
            <a:r>
              <a:rPr lang="cs-CZ" dirty="0"/>
              <a:t>ohrožující činnost podléhá souhlasu</a:t>
            </a:r>
          </a:p>
          <a:p>
            <a:pPr lvl="1">
              <a:buFont typeface="Wingdings" pitchFamily="2" charset="2"/>
              <a:buChar char="§"/>
            </a:pPr>
            <a:r>
              <a:rPr lang="cs-CZ" dirty="0"/>
              <a:t>účastník: vlastník pozemku </a:t>
            </a:r>
          </a:p>
          <a:p>
            <a:pPr lvl="2">
              <a:buFont typeface="Wingdings" pitchFamily="2" charset="2"/>
              <a:buChar char="§"/>
            </a:pPr>
            <a:r>
              <a:rPr lang="cs-CZ" sz="2300" dirty="0"/>
              <a:t>+ oznamuje se i nájemci a obci</a:t>
            </a:r>
          </a:p>
          <a:p>
            <a:pPr lvl="1">
              <a:buFont typeface="Wingdings" pitchFamily="2" charset="2"/>
              <a:buChar char="§"/>
            </a:pPr>
            <a:r>
              <a:rPr lang="cs-CZ" dirty="0"/>
              <a:t>povinnosti:</a:t>
            </a:r>
          </a:p>
          <a:p>
            <a:pPr marL="457200" lvl="1" indent="0" algn="just">
              <a:buNone/>
            </a:pPr>
            <a:endParaRPr lang="cs-CZ" dirty="0"/>
          </a:p>
          <a:p>
            <a:pPr marL="118800" lvl="1" indent="0" algn="just">
              <a:buNone/>
            </a:pPr>
            <a:r>
              <a:rPr lang="cs-CZ" sz="2600" i="1" dirty="0"/>
              <a:t>„Významné krajinné prvky jsou chráněny před poškozováním a ničením. </a:t>
            </a:r>
          </a:p>
          <a:p>
            <a:pPr marL="118800" lvl="1" algn="just">
              <a:buFont typeface="Wingdings" pitchFamily="2" charset="2"/>
              <a:buChar char="§"/>
            </a:pPr>
            <a:endParaRPr lang="cs-CZ" sz="2600" i="1" dirty="0"/>
          </a:p>
          <a:p>
            <a:pPr marL="118800" lvl="1" indent="0" algn="just">
              <a:buNone/>
            </a:pPr>
            <a:r>
              <a:rPr lang="cs-CZ" sz="2600" i="1" dirty="0"/>
              <a:t>Využívají se pouze tak, aby nebyla narušena jejich obnova a nedošlo k ohrožení nebo oslabení jejich stabilizační funkce. </a:t>
            </a:r>
          </a:p>
          <a:p>
            <a:pPr marL="0" lvl="1" indent="0" algn="just">
              <a:buNone/>
            </a:pPr>
            <a:endParaRPr lang="cs-CZ" sz="2600" i="1" dirty="0"/>
          </a:p>
          <a:p>
            <a:pPr marL="118800" lvl="1" indent="0" algn="just">
              <a:buNone/>
            </a:pPr>
            <a:r>
              <a:rPr lang="cs-CZ" sz="2600" i="1" dirty="0"/>
              <a:t>K zásahům, které by mohly vést k poškození nebo zničení významného krajinného prvku nebo ohrožení či oslabení jeho ekologicko-stabilizační funkce, si musí ten, kdo takové zásahy zamýšlí, </a:t>
            </a:r>
            <a:r>
              <a:rPr lang="cs-CZ" sz="2600" b="1" i="1" u="sng" dirty="0"/>
              <a:t>opatřit závazné stanovisko orgánu ochrany přírody</a:t>
            </a:r>
            <a:r>
              <a:rPr lang="cs-CZ" sz="2600" i="1" u="sng" dirty="0"/>
              <a:t>. </a:t>
            </a:r>
            <a:r>
              <a:rPr lang="cs-CZ" sz="2600" i="1" dirty="0"/>
              <a:t>Mezi takové zásahy patří zejména umisťování staveb, pozemkové úpravy, změny kultur pozemků, odvodňování pozemků, úpravy vodních toků a nádrží a těžba nerostů…“</a:t>
            </a:r>
          </a:p>
          <a:p>
            <a:pPr marL="0" indent="0">
              <a:buNone/>
            </a:pPr>
            <a:endParaRPr lang="cs-CZ" sz="2800" dirty="0"/>
          </a:p>
        </p:txBody>
      </p:sp>
    </p:spTree>
    <p:extLst>
      <p:ext uri="{BB962C8B-B14F-4D97-AF65-F5344CB8AC3E}">
        <p14:creationId xmlns:p14="http://schemas.microsoft.com/office/powerpoint/2010/main" val="11871151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Cd) ochrana krajinného rázu</a:t>
            </a:r>
          </a:p>
        </p:txBody>
      </p:sp>
      <p:sp>
        <p:nvSpPr>
          <p:cNvPr id="3" name="Zástupný symbol pro obsah 2"/>
          <p:cNvSpPr>
            <a:spLocks noGrp="1"/>
          </p:cNvSpPr>
          <p:nvPr>
            <p:ph idx="1"/>
          </p:nvPr>
        </p:nvSpPr>
        <p:spPr>
          <a:solidFill>
            <a:schemeClr val="accent3">
              <a:lumMod val="40000"/>
              <a:lumOff val="60000"/>
            </a:schemeClr>
          </a:solidFill>
        </p:spPr>
        <p:txBody>
          <a:bodyPr>
            <a:normAutofit/>
          </a:bodyPr>
          <a:lstStyle/>
          <a:p>
            <a:pPr marL="0" indent="0">
              <a:buNone/>
            </a:pPr>
            <a:r>
              <a:rPr lang="cs-CZ" sz="2400" b="1" dirty="0"/>
              <a:t>krajinný ráz § 12</a:t>
            </a:r>
          </a:p>
          <a:p>
            <a:pPr lvl="1">
              <a:buFont typeface="Wingdings" pitchFamily="2" charset="2"/>
              <a:buChar char="§"/>
            </a:pPr>
            <a:r>
              <a:rPr lang="cs-CZ" sz="2200" dirty="0"/>
              <a:t>= zejména přírodní, kulturní a historická charakteristika určitého místa či oblasti</a:t>
            </a:r>
          </a:p>
          <a:p>
            <a:pPr lvl="1">
              <a:buFont typeface="Wingdings" pitchFamily="2" charset="2"/>
              <a:buChar char="§"/>
            </a:pPr>
            <a:r>
              <a:rPr lang="cs-CZ" sz="2200" dirty="0"/>
              <a:t>chráněn před činnostmi snižujícími jeho estetickou a přírodní hodnotu</a:t>
            </a:r>
          </a:p>
          <a:p>
            <a:pPr lvl="1">
              <a:buFont typeface="Wingdings" pitchFamily="2" charset="2"/>
              <a:buChar char="§"/>
            </a:pPr>
            <a:r>
              <a:rPr lang="cs-CZ" sz="2200" dirty="0"/>
              <a:t>zásahy (zejména stavby) jen s ohledem na krajinný ráz – pokud by mohly snížit hodnotu krajiny – </a:t>
            </a:r>
            <a:r>
              <a:rPr lang="cs-CZ" sz="2200" b="1" dirty="0"/>
              <a:t>souhlas</a:t>
            </a:r>
            <a:r>
              <a:rPr lang="cs-CZ" sz="2200" dirty="0"/>
              <a:t> </a:t>
            </a:r>
            <a:r>
              <a:rPr lang="cs-CZ" sz="2000" dirty="0"/>
              <a:t>(závazné stanovisko/ rozhodnutí - výjimečné)</a:t>
            </a:r>
          </a:p>
          <a:p>
            <a:pPr lvl="1">
              <a:buFont typeface="Wingdings" pitchFamily="2" charset="2"/>
              <a:buChar char="§"/>
            </a:pPr>
            <a:r>
              <a:rPr lang="cs-CZ" sz="2200" dirty="0"/>
              <a:t>zastavěná a zastavitelná území – řešeno již v </a:t>
            </a:r>
            <a:r>
              <a:rPr lang="cs-CZ" sz="2200" dirty="0" err="1"/>
              <a:t>úpd</a:t>
            </a:r>
            <a:endParaRPr lang="cs-CZ" sz="2200" dirty="0"/>
          </a:p>
          <a:p>
            <a:pPr lvl="1">
              <a:buFont typeface="Wingdings" pitchFamily="2" charset="2"/>
              <a:buChar char="§"/>
            </a:pPr>
            <a:r>
              <a:rPr lang="cs-CZ" sz="2200" dirty="0"/>
              <a:t>přírodní park – </a:t>
            </a:r>
            <a:r>
              <a:rPr lang="cs-CZ" sz="2200" dirty="0" err="1"/>
              <a:t>oop</a:t>
            </a:r>
            <a:r>
              <a:rPr lang="cs-CZ" sz="2200" dirty="0"/>
              <a:t> § 12 odst. 3</a:t>
            </a:r>
          </a:p>
          <a:p>
            <a:pPr lvl="2">
              <a:buFont typeface="Wingdings" pitchFamily="2" charset="2"/>
              <a:buChar char="§"/>
            </a:pPr>
            <a:endParaRPr lang="cs-CZ" sz="1800" dirty="0"/>
          </a:p>
          <a:p>
            <a:pPr marL="0" indent="0">
              <a:buNone/>
            </a:pPr>
            <a:endParaRPr lang="cs-CZ" sz="2800" dirty="0"/>
          </a:p>
        </p:txBody>
      </p:sp>
    </p:spTree>
    <p:extLst>
      <p:ext uri="{BB962C8B-B14F-4D97-AF65-F5344CB8AC3E}">
        <p14:creationId xmlns:p14="http://schemas.microsoft.com/office/powerpoint/2010/main" val="1091795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err="1"/>
              <a:t>Aa</a:t>
            </a:r>
            <a:r>
              <a:rPr lang="cs-CZ" sz="2400" b="1" dirty="0"/>
              <a:t>) Územní systémy ekologické stability (ÚSES) </a:t>
            </a:r>
            <a:r>
              <a:rPr lang="cs-CZ" sz="2000" b="1" dirty="0"/>
              <a:t>§ 3 odst. 1 písm. a</a:t>
            </a:r>
          </a:p>
        </p:txBody>
      </p:sp>
      <p:sp>
        <p:nvSpPr>
          <p:cNvPr id="3" name="Zástupný symbol pro obsah 2"/>
          <p:cNvSpPr>
            <a:spLocks noGrp="1"/>
          </p:cNvSpPr>
          <p:nvPr>
            <p:ph idx="1"/>
          </p:nvPr>
        </p:nvSpPr>
        <p:spPr/>
        <p:txBody>
          <a:bodyPr>
            <a:normAutofit/>
          </a:bodyPr>
          <a:lstStyle/>
          <a:p>
            <a:pPr>
              <a:buFont typeface="Wingdings" pitchFamily="2" charset="2"/>
              <a:buChar char="§"/>
            </a:pPr>
            <a:r>
              <a:rPr lang="cs-CZ" sz="2400" i="1" dirty="0"/>
              <a:t>= vzájemně propojený soubor přirozených i pozměněných, avšak přírodě blízkých ekosystémů, které udržují přírodní rovnováhu</a:t>
            </a:r>
          </a:p>
          <a:p>
            <a:pPr>
              <a:buFont typeface="Wingdings" pitchFamily="2" charset="2"/>
              <a:buChar char="§"/>
            </a:pPr>
            <a:r>
              <a:rPr lang="cs-CZ" sz="2400" dirty="0"/>
              <a:t>biocentra, biokoridory + interakční prvky</a:t>
            </a:r>
          </a:p>
          <a:p>
            <a:pPr>
              <a:buFont typeface="Wingdings" pitchFamily="2" charset="2"/>
              <a:buChar char="§"/>
            </a:pPr>
            <a:r>
              <a:rPr lang="cs-CZ" sz="2000" dirty="0"/>
              <a:t>biocentrum = biotop nebo soubor biotopů v krajině, který svým stavem a velikostí umožňuje trvalou existenci přirozeného či pozměněného, avšak přírodě blízkého ekosystému</a:t>
            </a:r>
          </a:p>
          <a:p>
            <a:pPr>
              <a:buFont typeface="Wingdings" pitchFamily="2" charset="2"/>
              <a:buChar char="§"/>
            </a:pPr>
            <a:r>
              <a:rPr lang="cs-CZ" sz="2000" dirty="0"/>
              <a:t>biokoridory = umožňují migraci</a:t>
            </a:r>
          </a:p>
          <a:p>
            <a:pPr>
              <a:buFont typeface="Wingdings" pitchFamily="2" charset="2"/>
              <a:buChar char="§"/>
            </a:pPr>
            <a:r>
              <a:rPr lang="cs-CZ" sz="2000" dirty="0" smtClean="0"/>
              <a:t>místní/regionální/nadregionální</a:t>
            </a:r>
          </a:p>
          <a:p>
            <a:pPr>
              <a:buFont typeface="Wingdings" pitchFamily="2" charset="2"/>
              <a:buChar char="§"/>
            </a:pPr>
            <a:r>
              <a:rPr lang="cs-CZ" sz="2200" b="1" dirty="0"/>
              <a:t>vymezeny v územně plánovací dokumentaci</a:t>
            </a:r>
            <a:r>
              <a:rPr lang="cs-CZ" sz="2200" dirty="0"/>
              <a:t>, závazné od doby závaznosti </a:t>
            </a:r>
            <a:r>
              <a:rPr lang="cs-CZ" sz="2200" dirty="0" err="1"/>
              <a:t>úpd</a:t>
            </a:r>
            <a:r>
              <a:rPr lang="cs-CZ" sz="2200" dirty="0"/>
              <a:t> (= nevznikají správním aktem)</a:t>
            </a:r>
            <a:endParaRPr lang="cs-CZ" sz="2200" b="1" dirty="0"/>
          </a:p>
          <a:p>
            <a:pPr>
              <a:buFont typeface="Wingdings" pitchFamily="2" charset="2"/>
              <a:buChar char="§"/>
            </a:pPr>
            <a:r>
              <a:rPr lang="cs-CZ" sz="2200" dirty="0"/>
              <a:t>podmínky využití ÚSES musí být v textové části </a:t>
            </a:r>
            <a:r>
              <a:rPr lang="cs-CZ" sz="2200" dirty="0" err="1"/>
              <a:t>úpd</a:t>
            </a:r>
            <a:r>
              <a:rPr lang="cs-CZ" sz="2200" dirty="0"/>
              <a:t>, v </a:t>
            </a:r>
            <a:r>
              <a:rPr lang="cs-CZ" sz="2200" dirty="0" err="1"/>
              <a:t>zopk</a:t>
            </a:r>
            <a:r>
              <a:rPr lang="cs-CZ" sz="2200" dirty="0"/>
              <a:t> nejsou</a:t>
            </a:r>
          </a:p>
          <a:p>
            <a:pPr>
              <a:buFont typeface="Wingdings" pitchFamily="2" charset="2"/>
              <a:buChar char="§"/>
            </a:pPr>
            <a:endParaRPr lang="cs-CZ" sz="2000" i="1" dirty="0"/>
          </a:p>
          <a:p>
            <a:pPr>
              <a:buFont typeface="Wingdings" pitchFamily="2" charset="2"/>
              <a:buChar char="§"/>
            </a:pPr>
            <a:endParaRPr lang="cs-CZ" sz="2800" dirty="0"/>
          </a:p>
        </p:txBody>
      </p:sp>
    </p:spTree>
    <p:extLst>
      <p:ext uri="{BB962C8B-B14F-4D97-AF65-F5344CB8AC3E}">
        <p14:creationId xmlns:p14="http://schemas.microsoft.com/office/powerpoint/2010/main" val="3309280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t\Downloads\9obr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955" y="1222569"/>
            <a:ext cx="8734533" cy="4222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1292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Ab) Soustava NATURA 2000</a:t>
            </a:r>
          </a:p>
        </p:txBody>
      </p:sp>
      <p:sp>
        <p:nvSpPr>
          <p:cNvPr id="3" name="Zástupný symbol pro obsah 2"/>
          <p:cNvSpPr>
            <a:spLocks noGrp="1"/>
          </p:cNvSpPr>
          <p:nvPr>
            <p:ph idx="1"/>
          </p:nvPr>
        </p:nvSpPr>
        <p:spPr>
          <a:xfrm>
            <a:off x="457200" y="1600200"/>
            <a:ext cx="8229600" cy="4709120"/>
          </a:xfrm>
        </p:spPr>
        <p:txBody>
          <a:bodyPr>
            <a:normAutofit/>
          </a:bodyPr>
          <a:lstStyle/>
          <a:p>
            <a:pPr marL="342000" lvl="1">
              <a:spcBef>
                <a:spcPts val="0"/>
              </a:spcBef>
              <a:buFont typeface="Wingdings" pitchFamily="2" charset="2"/>
              <a:buChar char="§"/>
            </a:pPr>
            <a:r>
              <a:rPr lang="cs-CZ" sz="2200" dirty="0"/>
              <a:t>soustava území s určitým stupněm ochrany</a:t>
            </a:r>
          </a:p>
          <a:p>
            <a:pPr marL="342000" lvl="1">
              <a:spcBef>
                <a:spcPts val="0"/>
              </a:spcBef>
              <a:buFont typeface="Wingdings" pitchFamily="2" charset="2"/>
              <a:buChar char="§"/>
            </a:pPr>
            <a:r>
              <a:rPr lang="cs-CZ" sz="2200" dirty="0"/>
              <a:t>nejhodnotnější lokality s výskytem významných živočišných a rostlinných druhů a přírodní stanoviště</a:t>
            </a:r>
          </a:p>
          <a:p>
            <a:pPr marL="342000" lvl="1">
              <a:spcBef>
                <a:spcPts val="0"/>
              </a:spcBef>
              <a:buFont typeface="Wingdings" pitchFamily="2" charset="2"/>
              <a:buChar char="§"/>
            </a:pPr>
            <a:r>
              <a:rPr lang="cs-CZ" sz="1800" i="1" dirty="0"/>
              <a:t>přírodní stanoviště = typ prostředí = biotop (př. horské bučiny)</a:t>
            </a:r>
          </a:p>
          <a:p>
            <a:pPr marL="342000" lvl="1">
              <a:spcBef>
                <a:spcPts val="0"/>
              </a:spcBef>
              <a:buFont typeface="Wingdings" pitchFamily="2" charset="2"/>
              <a:buChar char="§"/>
            </a:pPr>
            <a:r>
              <a:rPr lang="cs-CZ" sz="2200" dirty="0"/>
              <a:t>nejohroženější, nejcennější, vzácné, endemické druhy na území Evropské unie</a:t>
            </a:r>
          </a:p>
          <a:p>
            <a:pPr marL="342000" lvl="1">
              <a:spcBef>
                <a:spcPts val="0"/>
              </a:spcBef>
              <a:buFont typeface="Wingdings" pitchFamily="2" charset="2"/>
              <a:buChar char="§"/>
            </a:pPr>
            <a:r>
              <a:rPr lang="cs-CZ" sz="2200" dirty="0"/>
              <a:t>měl by být zachován příznivý stav předmětu ochrany na území celého státu (podle toho velikost území Natura 2000)</a:t>
            </a:r>
          </a:p>
          <a:p>
            <a:pPr marL="342000" lvl="1">
              <a:spcBef>
                <a:spcPts val="0"/>
              </a:spcBef>
              <a:buFont typeface="Wingdings" pitchFamily="2" charset="2"/>
              <a:buChar char="§"/>
            </a:pPr>
            <a:r>
              <a:rPr lang="cs-CZ" sz="2200" dirty="0"/>
              <a:t>ochrana biologické rozmanitosti</a:t>
            </a:r>
          </a:p>
          <a:p>
            <a:pPr marL="342000" lvl="1">
              <a:spcBef>
                <a:spcPts val="0"/>
              </a:spcBef>
              <a:buFont typeface="Wingdings" pitchFamily="2" charset="2"/>
              <a:buChar char="§"/>
            </a:pPr>
            <a:r>
              <a:rPr lang="cs-CZ" sz="2200" dirty="0"/>
              <a:t>není vyloučen vliv člověka</a:t>
            </a:r>
          </a:p>
          <a:p>
            <a:pPr marL="342000" lvl="1">
              <a:spcBef>
                <a:spcPts val="0"/>
              </a:spcBef>
              <a:buFont typeface="Wingdings" pitchFamily="2" charset="2"/>
              <a:buChar char="§"/>
            </a:pPr>
            <a:r>
              <a:rPr lang="cs-CZ" sz="2200" dirty="0"/>
              <a:t>zakázány jsou jen ty činnosti, které mají negativní vliv</a:t>
            </a:r>
          </a:p>
          <a:p>
            <a:pPr marL="342000" lvl="1">
              <a:spcBef>
                <a:spcPts val="0"/>
              </a:spcBef>
              <a:buFont typeface="Wingdings" pitchFamily="2" charset="2"/>
              <a:buChar char="§"/>
            </a:pPr>
            <a:r>
              <a:rPr lang="cs-CZ" sz="2200" dirty="0"/>
              <a:t>ochranná opatření se mezi sebou  v jednotlivých lokalitách liší, v závislosti na chráněném druhu, stanovišti</a:t>
            </a:r>
          </a:p>
          <a:p>
            <a:pPr marL="0" indent="0">
              <a:buNone/>
            </a:pPr>
            <a:endParaRPr lang="cs-CZ" sz="2800" dirty="0"/>
          </a:p>
        </p:txBody>
      </p:sp>
    </p:spTree>
    <p:extLst>
      <p:ext uri="{BB962C8B-B14F-4D97-AF65-F5344CB8AC3E}">
        <p14:creationId xmlns:p14="http://schemas.microsoft.com/office/powerpoint/2010/main" val="2580023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Ab) Soustava NATURA 2000</a:t>
            </a:r>
          </a:p>
        </p:txBody>
      </p:sp>
      <p:sp>
        <p:nvSpPr>
          <p:cNvPr id="3" name="Zástupný symbol pro obsah 2"/>
          <p:cNvSpPr>
            <a:spLocks noGrp="1"/>
          </p:cNvSpPr>
          <p:nvPr>
            <p:ph idx="1"/>
          </p:nvPr>
        </p:nvSpPr>
        <p:spPr>
          <a:xfrm>
            <a:off x="467544" y="1556792"/>
            <a:ext cx="8229600" cy="4709120"/>
          </a:xfrm>
        </p:spPr>
        <p:txBody>
          <a:bodyPr>
            <a:normAutofit/>
          </a:bodyPr>
          <a:lstStyle/>
          <a:p>
            <a:pPr marL="342000" lvl="1">
              <a:spcBef>
                <a:spcPts val="0"/>
              </a:spcBef>
              <a:buFont typeface="Wingdings" pitchFamily="2" charset="2"/>
              <a:buChar char="§"/>
            </a:pPr>
            <a:r>
              <a:rPr lang="cs-CZ" sz="2400" dirty="0" err="1"/>
              <a:t>n</a:t>
            </a:r>
            <a:r>
              <a:rPr lang="cs-CZ" sz="2400" dirty="0" err="1" smtClean="0"/>
              <a:t>aturové</a:t>
            </a:r>
            <a:r>
              <a:rPr lang="cs-CZ" sz="2400" dirty="0" smtClean="0"/>
              <a:t> hodnocení („</a:t>
            </a:r>
            <a:r>
              <a:rPr lang="cs-CZ" sz="2400" dirty="0" err="1" smtClean="0"/>
              <a:t>naturová</a:t>
            </a:r>
            <a:r>
              <a:rPr lang="cs-CZ" sz="2400" dirty="0" smtClean="0"/>
              <a:t> </a:t>
            </a:r>
            <a:r>
              <a:rPr lang="cs-CZ" sz="2400" dirty="0"/>
              <a:t>SEA, EIA</a:t>
            </a:r>
            <a:r>
              <a:rPr lang="cs-CZ" sz="2400" dirty="0" smtClean="0"/>
              <a:t>“)! </a:t>
            </a:r>
            <a:r>
              <a:rPr lang="cs-CZ" sz="2400" b="1" dirty="0"/>
              <a:t>§ 45i</a:t>
            </a:r>
          </a:p>
          <a:p>
            <a:pPr marL="0" indent="0">
              <a:buNone/>
            </a:pPr>
            <a:r>
              <a:rPr lang="cs-CZ" sz="2200" i="1" dirty="0"/>
              <a:t>(1) Jakákoliv </a:t>
            </a:r>
            <a:r>
              <a:rPr lang="cs-CZ" sz="2200" i="1" u="sng" dirty="0"/>
              <a:t>koncepce</a:t>
            </a:r>
            <a:r>
              <a:rPr lang="cs-CZ" sz="2200" i="1" baseline="30000" dirty="0"/>
              <a:t> </a:t>
            </a:r>
            <a:r>
              <a:rPr lang="cs-CZ" sz="2200" i="1" dirty="0"/>
              <a:t>nebo </a:t>
            </a:r>
            <a:r>
              <a:rPr lang="cs-CZ" sz="2200" i="1" u="sng" dirty="0"/>
              <a:t>záměr</a:t>
            </a:r>
            <a:r>
              <a:rPr lang="cs-CZ" sz="2200" i="1" dirty="0"/>
              <a:t>,</a:t>
            </a:r>
            <a:r>
              <a:rPr lang="cs-CZ" sz="2200" i="1" baseline="30000" dirty="0"/>
              <a:t> </a:t>
            </a:r>
            <a:r>
              <a:rPr lang="cs-CZ" sz="2200" i="1" dirty="0"/>
              <a:t>který může </a:t>
            </a:r>
            <a:r>
              <a:rPr lang="cs-CZ" sz="2200" i="1" u="sng" dirty="0"/>
              <a:t>samostatně</a:t>
            </a:r>
            <a:r>
              <a:rPr lang="cs-CZ" sz="2200" i="1" dirty="0"/>
              <a:t> nebo ve </a:t>
            </a:r>
            <a:r>
              <a:rPr lang="cs-CZ" sz="2200" i="1" u="sng" dirty="0"/>
              <a:t>spojení s jinými významně ovlivnit </a:t>
            </a:r>
            <a:r>
              <a:rPr lang="cs-CZ" sz="2200" i="1" dirty="0"/>
              <a:t>předmět ochrany nebo celistvost evropsky významné lokality nebo ptačí oblasti, </a:t>
            </a:r>
            <a:r>
              <a:rPr lang="cs-CZ" sz="2200" i="1" u="sng" dirty="0"/>
              <a:t>podléhá hodnocení jeho důsledků na toto území a stav jeho ochrany z uvedených hledisek</a:t>
            </a:r>
            <a:r>
              <a:rPr lang="cs-CZ" sz="2200" i="1" dirty="0"/>
              <a:t>. To se nevztahuje na plány péče zpracované orgánem ochrany přírody pro toto území.</a:t>
            </a:r>
          </a:p>
          <a:p>
            <a:pPr marL="0" indent="0">
              <a:buNone/>
            </a:pPr>
            <a:r>
              <a:rPr lang="cs-CZ" sz="2200" i="1" dirty="0"/>
              <a:t>(2) Při hodnocení důsledků koncepcí a záměrů podle odstavce 1 se postupuje podle zvláštních právních předpisů o posuzování vlivů na životní prostředí,</a:t>
            </a:r>
            <a:r>
              <a:rPr lang="cs-CZ" sz="2200" i="1" baseline="30000" dirty="0"/>
              <a:t> </a:t>
            </a:r>
            <a:r>
              <a:rPr lang="cs-CZ" sz="2200" i="1" dirty="0"/>
              <a:t>pokud § 45i nebo § 4 odst. 4 nestanoví jiný postup.</a:t>
            </a:r>
          </a:p>
          <a:p>
            <a:pPr>
              <a:buFont typeface="Wingdings" pitchFamily="2" charset="2"/>
              <a:buChar char="§"/>
            </a:pPr>
            <a:r>
              <a:rPr lang="cs-CZ" sz="2200" dirty="0"/>
              <a:t>orgán ochrany přírody musí na počátku procesu </a:t>
            </a:r>
            <a:r>
              <a:rPr lang="cs-CZ" sz="2200" b="1" dirty="0"/>
              <a:t>vyloučit významný vliv</a:t>
            </a:r>
            <a:r>
              <a:rPr lang="cs-CZ" sz="2200" dirty="0"/>
              <a:t> – nevyloučí-li významný vliv, musí být posuzováno…</a:t>
            </a:r>
          </a:p>
          <a:p>
            <a:pPr marL="0" indent="0">
              <a:buNone/>
            </a:pPr>
            <a:endParaRPr lang="cs-CZ" sz="2800" dirty="0"/>
          </a:p>
        </p:txBody>
      </p:sp>
    </p:spTree>
    <p:extLst>
      <p:ext uri="{BB962C8B-B14F-4D97-AF65-F5344CB8AC3E}">
        <p14:creationId xmlns:p14="http://schemas.microsoft.com/office/powerpoint/2010/main" val="3412909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2400" b="1" dirty="0"/>
              <a:t>Ab) Soustava NATURA 2000</a:t>
            </a:r>
          </a:p>
        </p:txBody>
      </p:sp>
      <p:sp>
        <p:nvSpPr>
          <p:cNvPr id="3" name="Zástupný symbol pro obsah 2"/>
          <p:cNvSpPr>
            <a:spLocks noGrp="1"/>
          </p:cNvSpPr>
          <p:nvPr>
            <p:ph idx="1"/>
          </p:nvPr>
        </p:nvSpPr>
        <p:spPr/>
        <p:txBody>
          <a:bodyPr>
            <a:normAutofit lnSpcReduction="10000"/>
          </a:bodyPr>
          <a:lstStyle/>
          <a:p>
            <a:pPr marL="342000" lvl="1">
              <a:spcBef>
                <a:spcPts val="0"/>
              </a:spcBef>
              <a:buFont typeface="Wingdings" pitchFamily="2" charset="2"/>
              <a:buChar char="§"/>
            </a:pPr>
            <a:r>
              <a:rPr lang="cs-CZ" sz="2400" dirty="0"/>
              <a:t>evropsky významné lokality</a:t>
            </a:r>
          </a:p>
          <a:p>
            <a:pPr lvl="1">
              <a:buFont typeface="Wingdings" pitchFamily="2" charset="2"/>
              <a:buChar char="§"/>
            </a:pPr>
            <a:r>
              <a:rPr lang="cs-CZ" sz="2200" dirty="0"/>
              <a:t>směrnice Rady č. 92/43/EHS, o ochraně přírodních stanovišť, volně žijících živočichů a planě rostoucích rostlin</a:t>
            </a:r>
          </a:p>
          <a:p>
            <a:pPr lvl="1">
              <a:buFont typeface="Wingdings" pitchFamily="2" charset="2"/>
              <a:buChar char="§"/>
            </a:pPr>
            <a:r>
              <a:rPr lang="cs-CZ" sz="2200" dirty="0"/>
              <a:t>= lokalita vyžadující zvláštní územní ochranu</a:t>
            </a:r>
          </a:p>
          <a:p>
            <a:pPr lvl="1">
              <a:buFont typeface="Wingdings" pitchFamily="2" charset="2"/>
              <a:buChar char="§"/>
            </a:pPr>
            <a:r>
              <a:rPr lang="cs-CZ" sz="1800" dirty="0"/>
              <a:t>byla zařazena do „národního seznamu území“/ nebyla zařazena do NS, avšak vyskytuje se v ní prioritní druh a jedná se o zařazení do evropského seznamu/ do evropského seznamu – národní seznam nařízením vlády - - -</a:t>
            </a:r>
            <a:r>
              <a:rPr lang="en-US" sz="1800" dirty="0"/>
              <a:t>&gt;</a:t>
            </a:r>
            <a:r>
              <a:rPr lang="cs-CZ" sz="1800" dirty="0"/>
              <a:t> EK rozhodnutím do evropského seznamu</a:t>
            </a:r>
          </a:p>
          <a:p>
            <a:pPr lvl="1">
              <a:buFont typeface="Wingdings" pitchFamily="2" charset="2"/>
              <a:buChar char="§"/>
            </a:pPr>
            <a:r>
              <a:rPr lang="cs-CZ" sz="1800" dirty="0">
                <a:hlinkClick r:id="rId2"/>
              </a:rPr>
              <a:t>seznam lokalit</a:t>
            </a:r>
            <a:endParaRPr lang="cs-CZ" sz="1800" dirty="0"/>
          </a:p>
          <a:p>
            <a:pPr marL="742050" lvl="2">
              <a:spcBef>
                <a:spcPts val="0"/>
              </a:spcBef>
              <a:buFont typeface="Wingdings" pitchFamily="2" charset="2"/>
              <a:buChar char="§"/>
            </a:pPr>
            <a:endParaRPr lang="cs-CZ" sz="2000" dirty="0"/>
          </a:p>
          <a:p>
            <a:pPr marL="342000" lvl="1">
              <a:spcBef>
                <a:spcPts val="0"/>
              </a:spcBef>
              <a:buFont typeface="Wingdings" pitchFamily="2" charset="2"/>
              <a:buChar char="§"/>
            </a:pPr>
            <a:r>
              <a:rPr lang="cs-CZ" sz="2400" dirty="0"/>
              <a:t>ptačí oblasti </a:t>
            </a:r>
          </a:p>
          <a:p>
            <a:pPr marL="742050" lvl="2">
              <a:spcBef>
                <a:spcPts val="0"/>
              </a:spcBef>
              <a:buFont typeface="Wingdings" pitchFamily="2" charset="2"/>
              <a:buChar char="§"/>
            </a:pPr>
            <a:r>
              <a:rPr lang="cs-CZ" sz="1800" dirty="0"/>
              <a:t>směrnice Rady č. 2009/147/ES, o ochraně volně žijících ptáků</a:t>
            </a:r>
          </a:p>
          <a:p>
            <a:pPr marL="742050" lvl="2">
              <a:spcBef>
                <a:spcPts val="0"/>
              </a:spcBef>
              <a:buFont typeface="Wingdings" pitchFamily="2" charset="2"/>
              <a:buChar char="§"/>
            </a:pPr>
            <a:r>
              <a:rPr lang="cs-CZ" sz="1800" dirty="0">
                <a:hlinkClick r:id="rId3"/>
              </a:rPr>
              <a:t>předměty ochrany</a:t>
            </a:r>
            <a:endParaRPr lang="cs-CZ" sz="1800" dirty="0"/>
          </a:p>
          <a:p>
            <a:pPr marL="742050" lvl="2">
              <a:spcBef>
                <a:spcPts val="0"/>
              </a:spcBef>
              <a:buFont typeface="Wingdings" pitchFamily="2" charset="2"/>
              <a:buChar char="§"/>
            </a:pPr>
            <a:r>
              <a:rPr lang="cs-CZ" sz="2200" dirty="0"/>
              <a:t>nařízením vlády, stanoví se činnosti vázané na souhlas </a:t>
            </a:r>
            <a:r>
              <a:rPr lang="cs-CZ" sz="2200" dirty="0" err="1"/>
              <a:t>oop</a:t>
            </a:r>
            <a:endParaRPr lang="cs-CZ" sz="2200" dirty="0"/>
          </a:p>
          <a:p>
            <a:pPr marL="742050" lvl="2">
              <a:spcBef>
                <a:spcPts val="0"/>
              </a:spcBef>
              <a:buFont typeface="Wingdings" pitchFamily="2" charset="2"/>
              <a:buChar char="§"/>
            </a:pPr>
            <a:endParaRPr lang="cs-CZ" sz="2000" dirty="0"/>
          </a:p>
          <a:p>
            <a:pPr marL="742050" lvl="2">
              <a:spcBef>
                <a:spcPts val="0"/>
              </a:spcBef>
              <a:buFont typeface="Wingdings" pitchFamily="2" charset="2"/>
              <a:buChar char="§"/>
            </a:pPr>
            <a:endParaRPr lang="cs-CZ" sz="2000" dirty="0"/>
          </a:p>
          <a:p>
            <a:pPr marL="0" indent="0">
              <a:buNone/>
            </a:pPr>
            <a:endParaRPr lang="cs-CZ" sz="2800" dirty="0"/>
          </a:p>
        </p:txBody>
      </p:sp>
    </p:spTree>
    <p:extLst>
      <p:ext uri="{BB962C8B-B14F-4D97-AF65-F5344CB8AC3E}">
        <p14:creationId xmlns:p14="http://schemas.microsoft.com/office/powerpoint/2010/main" val="3338388761"/>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3208</Words>
  <Application>Microsoft Office PowerPoint</Application>
  <PresentationFormat>Předvádění na obrazovce (4:3)</PresentationFormat>
  <Paragraphs>267</Paragraphs>
  <Slides>41</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41</vt:i4>
      </vt:variant>
    </vt:vector>
  </HeadingPairs>
  <TitlesOfParts>
    <vt:vector size="45" baseType="lpstr">
      <vt:lpstr>Arial</vt:lpstr>
      <vt:lpstr>Calibri</vt:lpstr>
      <vt:lpstr>Wingdings</vt:lpstr>
      <vt:lpstr>Motiv systému Office</vt:lpstr>
      <vt:lpstr>Ochrana přírody a krajiny</vt:lpstr>
      <vt:lpstr>Úvod</vt:lpstr>
      <vt:lpstr>Ochrana přírody a krajiny</vt:lpstr>
      <vt:lpstr>Prezentace aplikace PowerPoint</vt:lpstr>
      <vt:lpstr>Aa) Územní systémy ekologické stability (ÚSES) § 3 odst. 1 písm. a</vt:lpstr>
      <vt:lpstr>Prezentace aplikace PowerPoint</vt:lpstr>
      <vt:lpstr>Ab) Soustava NATURA 2000</vt:lpstr>
      <vt:lpstr>Ab) Soustava NATURA 2000</vt:lpstr>
      <vt:lpstr>Ab) Soustava NATURA 2000</vt:lpstr>
      <vt:lpstr>Ab) Soustava NATURA 2000</vt:lpstr>
      <vt:lpstr>Ab) Soustava NATURA 2000</vt:lpstr>
      <vt:lpstr>Ac) přechodně chráněné plochy § 13</vt:lpstr>
      <vt:lpstr>Prezentace aplikace PowerPoint</vt:lpstr>
      <vt:lpstr>Ac) přechodně chráněné plochy § 13</vt:lpstr>
      <vt:lpstr>Ad) zvláště chráněná území</vt:lpstr>
      <vt:lpstr>Ad) zvláště chráněná území</vt:lpstr>
      <vt:lpstr>Ad) zvláště chráněná území</vt:lpstr>
      <vt:lpstr>Ad) zvláště chráněná území</vt:lpstr>
      <vt:lpstr>Ad) zvláště chráněná území</vt:lpstr>
      <vt:lpstr>Ad) zvláště chráněná území</vt:lpstr>
      <vt:lpstr>Ad) zvláště chráněná území</vt:lpstr>
      <vt:lpstr>Ad1) národní parky</vt:lpstr>
      <vt:lpstr>Ad1) národní parky § 15</vt:lpstr>
      <vt:lpstr>Prezentace aplikace PowerPoint</vt:lpstr>
      <vt:lpstr>Ad1) národní parky</vt:lpstr>
      <vt:lpstr>Ad1) národní parky</vt:lpstr>
      <vt:lpstr>Ad1) národní parky § 18</vt:lpstr>
      <vt:lpstr>Ad1) národní parky</vt:lpstr>
      <vt:lpstr>Ad2) chráněné krajinné oblasti § 25</vt:lpstr>
      <vt:lpstr>Prezentace aplikace PowerPoint</vt:lpstr>
      <vt:lpstr>Ad3, 4) (národní) přírodní rezervace § 28, § 33</vt:lpstr>
      <vt:lpstr>Ad5, 6) (národní) přírodní památka § 35, 36</vt:lpstr>
      <vt:lpstr>Pozn. Účast spolků ve správním řízení – zákon o ochraně přírody a krajiny § 70</vt:lpstr>
      <vt:lpstr>Prezentace aplikace PowerPoint</vt:lpstr>
      <vt:lpstr>Prezentace aplikace PowerPoint</vt:lpstr>
      <vt:lpstr>C) Ochrana neživé přírody</vt:lpstr>
      <vt:lpstr>Ca) Jeskyně </vt:lpstr>
      <vt:lpstr>Cb) Zvláště chráněné nerosty § 51</vt:lpstr>
      <vt:lpstr>Cc) ochrana významných krajinných prvků</vt:lpstr>
      <vt:lpstr>Cc) ochrana významných krajinných prvků</vt:lpstr>
      <vt:lpstr>Cd) ochrana krajinného rázu</vt:lpstr>
    </vt:vector>
  </TitlesOfParts>
  <Company>Metrostav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úprava ochrany lesa</dc:title>
  <dc:creator>t</dc:creator>
  <cp:lastModifiedBy>User</cp:lastModifiedBy>
  <cp:revision>52</cp:revision>
  <dcterms:created xsi:type="dcterms:W3CDTF">2017-11-07T18:04:41Z</dcterms:created>
  <dcterms:modified xsi:type="dcterms:W3CDTF">2019-11-19T21:11:56Z</dcterms:modified>
</cp:coreProperties>
</file>