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83" r:id="rId3"/>
    <p:sldId id="284" r:id="rId4"/>
    <p:sldId id="305" r:id="rId5"/>
    <p:sldId id="285" r:id="rId6"/>
    <p:sldId id="286" r:id="rId7"/>
    <p:sldId id="287" r:id="rId8"/>
    <p:sldId id="291" r:id="rId9"/>
    <p:sldId id="306" r:id="rId10"/>
    <p:sldId id="288" r:id="rId11"/>
    <p:sldId id="307" r:id="rId12"/>
    <p:sldId id="289" r:id="rId13"/>
    <p:sldId id="308" r:id="rId14"/>
    <p:sldId id="309" r:id="rId15"/>
    <p:sldId id="290" r:id="rId16"/>
    <p:sldId id="292" r:id="rId17"/>
    <p:sldId id="293" r:id="rId18"/>
    <p:sldId id="294" r:id="rId19"/>
    <p:sldId id="295" r:id="rId20"/>
    <p:sldId id="310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A5FFD-B7F4-446B-9C3E-C6F06B5C153C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3C34B-BBF9-40D1-AD93-8D83CA8CD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316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74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3C34B-BBF9-40D1-AD93-8D83CA8CD87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9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95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98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31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81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9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36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13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50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13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613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56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5E716-AE87-45EB-958C-C57B0DAFDB77}" type="datetimeFigureOut">
              <a:rPr lang="cs-CZ" smtClean="0"/>
              <a:t>24.11.2019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49889-81A1-47CB-9A57-ED99281C43D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4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Ochrana přírody a krajiny</a:t>
            </a:r>
            <a:br>
              <a:rPr lang="cs-CZ" dirty="0"/>
            </a:br>
            <a:r>
              <a:rPr lang="cs-CZ" dirty="0"/>
              <a:t>- fauna a flora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VII.</a:t>
            </a:r>
          </a:p>
        </p:txBody>
      </p:sp>
    </p:spTree>
    <p:extLst>
      <p:ext uri="{BB962C8B-B14F-4D97-AF65-F5344CB8AC3E}">
        <p14:creationId xmlns:p14="http://schemas.microsoft.com/office/powerpoint/2010/main" val="2679032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Bc) Zvláštní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>
              <a:buFont typeface="Wingdings" pitchFamily="2" charset="2"/>
              <a:buChar char="§"/>
            </a:pPr>
            <a:r>
              <a:rPr lang="cs-CZ" sz="2200" dirty="0"/>
              <a:t>zvláště chráněné rostliny a živočichové </a:t>
            </a:r>
            <a:r>
              <a:rPr lang="cs-CZ" sz="2200" dirty="0" smtClean="0"/>
              <a:t>§ 48 - 50</a:t>
            </a:r>
            <a:endParaRPr lang="cs-CZ" sz="2200" dirty="0"/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= druhy ohrožené nebo vzácné, vědecky či kulturně velmi významné lze vyhlásit za chráněné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kategorizace:</a:t>
            </a:r>
          </a:p>
          <a:p>
            <a:pPr marL="0" indent="0">
              <a:buNone/>
            </a:pPr>
            <a:r>
              <a:rPr lang="cs-CZ" sz="2200" dirty="0"/>
              <a:t>	</a:t>
            </a:r>
            <a:r>
              <a:rPr lang="cs-CZ" sz="2000" dirty="0"/>
              <a:t>1) kriticky ohrožené druhy</a:t>
            </a:r>
          </a:p>
          <a:p>
            <a:pPr marL="0" indent="0">
              <a:buNone/>
            </a:pPr>
            <a:r>
              <a:rPr lang="cs-CZ" sz="2000" dirty="0"/>
              <a:t>	2) silně ohrožené druhy</a:t>
            </a:r>
          </a:p>
          <a:p>
            <a:pPr marL="0" indent="0">
              <a:buNone/>
            </a:pPr>
            <a:r>
              <a:rPr lang="cs-CZ" sz="2000" dirty="0"/>
              <a:t>	3) ohrožené druhy</a:t>
            </a:r>
            <a:endParaRPr lang="cs-CZ" sz="2200" dirty="0"/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seznam a stupeň ohrožení stanovuje MŽP</a:t>
            </a:r>
          </a:p>
          <a:p>
            <a:pPr marL="457200" lvl="1" indent="0">
              <a:buNone/>
            </a:pPr>
            <a:endParaRPr lang="cs-CZ" sz="1800" i="1" dirty="0"/>
          </a:p>
          <a:p>
            <a:pPr marL="118800" lvl="1" indent="0">
              <a:buNone/>
            </a:pPr>
            <a:r>
              <a:rPr lang="cs-CZ" sz="2000" i="1" dirty="0"/>
              <a:t>„</a:t>
            </a:r>
            <a:r>
              <a:rPr lang="cs-CZ" sz="2000" b="1" i="1" dirty="0"/>
              <a:t>Stejně</a:t>
            </a:r>
            <a:r>
              <a:rPr lang="cs-CZ" sz="2000" i="1" dirty="0"/>
              <a:t> jako zvláště chráněný živočich nebo zvláště chráněná rostlina je chráněn </a:t>
            </a:r>
            <a:r>
              <a:rPr lang="cs-CZ" sz="2000" b="1" i="1" dirty="0"/>
              <a:t>i mrtvý jedinec</a:t>
            </a:r>
            <a:r>
              <a:rPr lang="cs-CZ" sz="2000" i="1" dirty="0"/>
              <a:t> tohoto druhu, </a:t>
            </a:r>
            <a:r>
              <a:rPr lang="cs-CZ" sz="2000" b="1" i="1" dirty="0"/>
              <a:t>jeho část </a:t>
            </a:r>
            <a:r>
              <a:rPr lang="cs-CZ" sz="2000" i="1" dirty="0"/>
              <a:t>nebo </a:t>
            </a:r>
            <a:r>
              <a:rPr lang="cs-CZ" sz="2000" b="1" i="1" dirty="0"/>
              <a:t>výrobek z něho</a:t>
            </a:r>
            <a:r>
              <a:rPr lang="cs-CZ" sz="2000" i="1" dirty="0"/>
              <a:t>, u něhož je patrné z průvodního dokumentu, obalu, značky, etikety nebo z jiných okolností, že je vyroben z částí takového živočicha nebo rostliny.“</a:t>
            </a:r>
          </a:p>
          <a:p>
            <a:pPr lvl="1"/>
            <a:endParaRPr lang="cs-CZ" sz="2200" dirty="0"/>
          </a:p>
          <a:p>
            <a:pPr marL="734850" lvl="1"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1080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Bc) Zvláštní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zvláště chránění </a:t>
            </a:r>
            <a:r>
              <a:rPr lang="cs-CZ" sz="2200" dirty="0" smtClean="0"/>
              <a:t>rostliny </a:t>
            </a:r>
            <a:r>
              <a:rPr lang="cs-CZ" sz="2200" dirty="0"/>
              <a:t>– právní ochrana </a:t>
            </a:r>
            <a:r>
              <a:rPr lang="cs-CZ" sz="2200" dirty="0" smtClean="0"/>
              <a:t>§ 49</a:t>
            </a:r>
            <a:endParaRPr lang="cs-CZ" sz="22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odzemní i nadzemní části, všechna vývojová stadia</a:t>
            </a:r>
            <a:endParaRPr lang="cs-CZ" sz="20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r</a:t>
            </a:r>
            <a:r>
              <a:rPr lang="cs-CZ" sz="2000" dirty="0" smtClean="0"/>
              <a:t>ovněž biotop </a:t>
            </a:r>
            <a:endParaRPr lang="cs-CZ" sz="20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zákaz </a:t>
            </a:r>
            <a:r>
              <a:rPr lang="cs-CZ" sz="2000" dirty="0" smtClean="0"/>
              <a:t>škodlivých zásahů – trhání, sběru, vykopávání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</a:t>
            </a:r>
            <a:r>
              <a:rPr lang="cs-CZ" sz="2000" dirty="0" smtClean="0"/>
              <a:t>ákaz nakládání za účelem prodeje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v</a:t>
            </a:r>
            <a:r>
              <a:rPr lang="cs-CZ" sz="2000" dirty="0" smtClean="0"/>
              <a:t>ýjimky </a:t>
            </a:r>
            <a:r>
              <a:rPr lang="cs-CZ" sz="1800" dirty="0" smtClean="0"/>
              <a:t>§ 56</a:t>
            </a:r>
            <a:endParaRPr lang="cs-CZ" sz="1800" dirty="0"/>
          </a:p>
          <a:p>
            <a:pPr marL="792000" lvl="1" indent="-342900"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14273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Bc) Zvláštní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zvláště chránění živočichové – právní ochrana </a:t>
            </a:r>
            <a:r>
              <a:rPr lang="cs-CZ" sz="2200" dirty="0" smtClean="0"/>
              <a:t>§ 50</a:t>
            </a:r>
            <a:endParaRPr lang="cs-CZ" sz="22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chráněni ve </a:t>
            </a:r>
            <a:r>
              <a:rPr lang="cs-CZ" sz="2000" u="sng" dirty="0"/>
              <a:t>všech svých vývojových </a:t>
            </a:r>
            <a:r>
              <a:rPr lang="cs-CZ" sz="2000" u="sng" dirty="0" smtClean="0"/>
              <a:t>stádiích</a:t>
            </a:r>
            <a:r>
              <a:rPr lang="cs-CZ" sz="2000" dirty="0" smtClean="0"/>
              <a:t>!</a:t>
            </a:r>
            <a:endParaRPr lang="cs-CZ" sz="20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chráněna </a:t>
            </a:r>
            <a:r>
              <a:rPr lang="cs-CZ" sz="2000" dirty="0"/>
              <a:t>jimi užívaná </a:t>
            </a:r>
            <a:r>
              <a:rPr lang="cs-CZ" sz="2000" u="sng" dirty="0"/>
              <a:t>přirozená i umělá sídla a jejich biotop</a:t>
            </a:r>
            <a:r>
              <a:rPr lang="cs-CZ" sz="2000" dirty="0"/>
              <a:t>!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zákaz škodlivých zásahů do jejich přirozeného vývoje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zákaz chytat, chovat v zajetí, rušit, zraňovat nebo usmrcovat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zákaz sbírat, ničit, poškozovat či přemisťovat jejich vývojová stádia nebo jimi užívaná sídla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zákaz držet je, chovat, dopravovat, prodávat, vyměňovat, nabízet za účelem prodeje nebo výměny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výjimky § 56</a:t>
            </a:r>
            <a:endParaRPr lang="cs-CZ" sz="1800" dirty="0"/>
          </a:p>
          <a:p>
            <a:pPr marL="792000" lvl="1" indent="-342900"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25871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Bc) Zvláštní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k</a:t>
            </a:r>
            <a:r>
              <a:rPr lang="cs-CZ" sz="2200" dirty="0" smtClean="0"/>
              <a:t>onstrukce výjimek z ochranných podmínek </a:t>
            </a:r>
            <a:r>
              <a:rPr lang="cs-CZ" sz="2200" dirty="0"/>
              <a:t>v </a:t>
            </a:r>
            <a:r>
              <a:rPr lang="cs-CZ" sz="2200" dirty="0" smtClean="0"/>
              <a:t>§ 56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j</a:t>
            </a:r>
            <a:r>
              <a:rPr lang="cs-CZ" sz="2000" dirty="0" smtClean="0"/>
              <a:t>iný veřejný zájem převažuje nad zájmem ochrany přírody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řísnější režim pro druhy chráněné právem ES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r</a:t>
            </a:r>
            <a:r>
              <a:rPr lang="cs-CZ" sz="2000" dirty="0" smtClean="0"/>
              <a:t>ozhodnutí o výjimce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§ 56 odst. 6: zjistí-li se výskyt až po zahájení ÚŘ (…) – závazné stanovisko !!!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v rozhodnutí může být povinnost označení + podmínky pro výkon činnosti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l</a:t>
            </a:r>
            <a:r>
              <a:rPr lang="cs-CZ" sz="2000" dirty="0" smtClean="0"/>
              <a:t>ze vydat i </a:t>
            </a:r>
            <a:r>
              <a:rPr lang="cs-CZ" sz="2000" dirty="0" err="1" smtClean="0"/>
              <a:t>oop</a:t>
            </a:r>
            <a:endParaRPr lang="cs-CZ" sz="2000" dirty="0" smtClean="0"/>
          </a:p>
          <a:p>
            <a:pPr lvl="1">
              <a:buFont typeface="Wingdings" pitchFamily="2" charset="2"/>
              <a:buChar char="§"/>
            </a:pPr>
            <a:endParaRPr lang="cs-CZ" sz="1800" dirty="0"/>
          </a:p>
          <a:p>
            <a:pPr marL="457200" lvl="1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123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Bc) Zvláštní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záchranné programy zvláště chráněných druhů </a:t>
            </a:r>
            <a:r>
              <a:rPr lang="cs-CZ" sz="2200" dirty="0" smtClean="0"/>
              <a:t>52</a:t>
            </a:r>
            <a:endParaRPr lang="cs-CZ" sz="22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zajišťují je orgány ochrany přírody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cíl: vytvořit podmínky umožňující takové posílení populací těchto druhů, které by vedlo ke snížení stupně jejich ohrožení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zvláštní režimy řízeného vývoje – záchranné chovy, introdukce, </a:t>
            </a:r>
            <a:r>
              <a:rPr lang="cs-CZ" sz="2000" dirty="0" err="1"/>
              <a:t>reintrodukce</a:t>
            </a:r>
            <a:r>
              <a:rPr lang="cs-CZ" sz="2000" dirty="0"/>
              <a:t>, záchranné přenosy,…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+ </a:t>
            </a:r>
            <a:r>
              <a:rPr lang="cs-CZ" sz="2000" b="1" dirty="0"/>
              <a:t>programy péče </a:t>
            </a:r>
            <a:r>
              <a:rPr lang="cs-CZ" sz="2000" dirty="0"/>
              <a:t>pro méně ohrožené, které je však nutné sledovat…</a:t>
            </a: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02764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Bc) Zvláštní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záchranné programy zvláště chráněných druhů </a:t>
            </a:r>
            <a:r>
              <a:rPr lang="cs-CZ" sz="2200" dirty="0" smtClean="0"/>
              <a:t>§ 52</a:t>
            </a:r>
            <a:endParaRPr lang="cs-CZ" sz="22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zajišťují je orgány ochrany přírody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cíl: vytvořit podmínky umožňující takové posílení populací těchto druhů, které by vedlo ke snížení stupně jejich ohrožení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zvláštní režimy řízeného vývoje – záchranné chovy, introdukce, </a:t>
            </a:r>
            <a:r>
              <a:rPr lang="cs-CZ" sz="2000" dirty="0" err="1"/>
              <a:t>reintrodukce</a:t>
            </a:r>
            <a:r>
              <a:rPr lang="cs-CZ" sz="2000" dirty="0"/>
              <a:t>, záchranné přenosy,…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+ </a:t>
            </a:r>
            <a:r>
              <a:rPr lang="cs-CZ" sz="2000" b="1" dirty="0"/>
              <a:t>programy péče </a:t>
            </a:r>
            <a:r>
              <a:rPr lang="cs-CZ" sz="2000" dirty="0"/>
              <a:t>pro méně ohrožené, které je však nutné sledovat…</a:t>
            </a: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81250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Bd</a:t>
            </a:r>
            <a:r>
              <a:rPr lang="cs-CZ" sz="2400" b="1" dirty="0"/>
              <a:t>) Ochrana rostlin a živočichů při obchodování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>
              <a:buFont typeface="Wingdings" panose="05000000000000000000" pitchFamily="2" charset="2"/>
              <a:buChar char="§"/>
            </a:pPr>
            <a:r>
              <a:rPr lang="cs-CZ" sz="2200" dirty="0"/>
              <a:t>prokázání původu </a:t>
            </a:r>
            <a:r>
              <a:rPr lang="cs-CZ" sz="2200" dirty="0" smtClean="0"/>
              <a:t>§ 54</a:t>
            </a:r>
            <a:endParaRPr lang="cs-CZ" sz="2200" dirty="0"/>
          </a:p>
          <a:p>
            <a:pPr marL="792000" lvl="3">
              <a:buFont typeface="Wingdings" pitchFamily="2" charset="2"/>
              <a:buChar char="§"/>
            </a:pPr>
            <a:r>
              <a:rPr lang="cs-CZ" dirty="0"/>
              <a:t>kdo drží, chová, pěstuje, dopravuje, prodává, vyměňuje, nabízí za účelem prodeje nebo výměny nebo zpracovává zvláště chráněnou rostlinu, zvláště chráněného živočicha nebo rostlinu a živočicha chráněného podle mezinárodních úmluv nebo podle zvláštního právního předpisu</a:t>
            </a:r>
          </a:p>
          <a:p>
            <a:pPr marL="792000" lvl="3">
              <a:buFont typeface="Wingdings" pitchFamily="2" charset="2"/>
              <a:buChar char="§"/>
            </a:pPr>
            <a:r>
              <a:rPr lang="cs-CZ" dirty="0"/>
              <a:t>je povinen na výzvu orgánu ochrany přírody </a:t>
            </a:r>
            <a:r>
              <a:rPr lang="cs-CZ" b="1" dirty="0"/>
              <a:t>prokázat jejich zákonný původ</a:t>
            </a:r>
          </a:p>
          <a:p>
            <a:pPr marL="334800" lvl="2">
              <a:buFont typeface="Wingdings" pitchFamily="2" charset="2"/>
              <a:buChar char="§"/>
            </a:pPr>
            <a:endParaRPr lang="cs-CZ" sz="2200" dirty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200" dirty="0"/>
              <a:t>odebrání nedovoleně držených </a:t>
            </a:r>
            <a:r>
              <a:rPr lang="cs-CZ" sz="2200" dirty="0" smtClean="0"/>
              <a:t>jedinců </a:t>
            </a:r>
            <a:r>
              <a:rPr lang="cs-CZ" sz="2200" dirty="0"/>
              <a:t>zvláště chráněných </a:t>
            </a:r>
            <a:r>
              <a:rPr lang="cs-CZ" sz="2200" dirty="0" smtClean="0"/>
              <a:t>§ 89</a:t>
            </a:r>
            <a:endParaRPr lang="cs-CZ" sz="2200" dirty="0"/>
          </a:p>
          <a:p>
            <a:pPr marL="792000" lvl="3">
              <a:buFont typeface="Wingdings" pitchFamily="2" charset="2"/>
              <a:buChar char="§"/>
            </a:pPr>
            <a:r>
              <a:rPr lang="cs-CZ" dirty="0"/>
              <a:t>orgán ochrany přírody může tyto jedince odebrat</a:t>
            </a:r>
          </a:p>
          <a:p>
            <a:pPr marL="792000" lvl="3">
              <a:buFont typeface="Wingdings" pitchFamily="2" charset="2"/>
              <a:buChar char="§"/>
            </a:pPr>
            <a:r>
              <a:rPr lang="cs-CZ" dirty="0"/>
              <a:t>může odebrat i jedince CITES, neprokáže-li držitel jejich původ nebo je-li s nimi obchod zcela zakázán</a:t>
            </a:r>
          </a:p>
          <a:p>
            <a:pPr marL="792000" lvl="3">
              <a:buFont typeface="Wingdings" pitchFamily="2" charset="2"/>
              <a:buChar char="§"/>
            </a:pPr>
            <a:r>
              <a:rPr lang="cs-CZ" dirty="0"/>
              <a:t>jejich vlastníkem je pak stát</a:t>
            </a:r>
          </a:p>
          <a:p>
            <a:pPr marL="914400" lvl="2" indent="0">
              <a:buNone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35792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Bd</a:t>
            </a:r>
            <a:r>
              <a:rPr lang="cs-CZ" sz="2400" b="1" dirty="0"/>
              <a:t>) Ochrana rostlin a živočichů při obchodování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Úmluva CITES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cíl: ochrana ohrožených druhů živočichů a rostlin před hrozbou vyhubení v přírodě z důvodu nadměrného využívání pro komerční účely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regulace obchodu s exempláři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prostředek: povolení, tzv. CITES </a:t>
            </a:r>
            <a:r>
              <a:rPr lang="cs-CZ" sz="2000" dirty="0" err="1"/>
              <a:t>permity</a:t>
            </a:r>
            <a:endParaRPr lang="cs-CZ" sz="2000" dirty="0"/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otvrzení, že odběrem nedošlo </a:t>
            </a:r>
            <a:r>
              <a:rPr lang="cs-CZ" sz="2000" dirty="0"/>
              <a:t>k ohrožení vyhubením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 err="1"/>
              <a:t>permity</a:t>
            </a:r>
            <a:r>
              <a:rPr lang="cs-CZ" sz="2000" dirty="0"/>
              <a:t> vydává moc výkonná jednotlivých států, u nás tedy MŽP</a:t>
            </a:r>
          </a:p>
          <a:p>
            <a:pPr>
              <a:buFont typeface="Wingdings" pitchFamily="2" charset="2"/>
              <a:buChar char="§"/>
            </a:pPr>
            <a:endParaRPr lang="cs-CZ" sz="2200" dirty="0"/>
          </a:p>
          <a:p>
            <a:pPr marL="914400" lvl="2" indent="0">
              <a:buNone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529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Bd</a:t>
            </a:r>
            <a:r>
              <a:rPr lang="cs-CZ" sz="2400" b="1" dirty="0"/>
              <a:t>) Ochrana rostlin a živočichů při obchodování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Úmluva CITES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asi 5000 druhů živočichů a </a:t>
            </a:r>
            <a:r>
              <a:rPr lang="cs-CZ" sz="2000" dirty="0" smtClean="0"/>
              <a:t>28 </a:t>
            </a:r>
            <a:r>
              <a:rPr lang="cs-CZ" sz="2000" dirty="0"/>
              <a:t>000 taxonů rostlin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živé exempláře, neživé exempláře, jejich těla, výrobky z nich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léčiva, kožené zboží, upomínkové předměty…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Příloha I: druhy přímo ohrožené vyhynutím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obchod zakázán, povolen jen výjimečně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Příloha II: druhy, jejichž situace není kritická, ale mohly by být ohroženými, kdyby obchod s nimi nebyl </a:t>
            </a:r>
            <a:r>
              <a:rPr lang="cs-CZ" sz="2000" dirty="0" smtClean="0"/>
              <a:t>regulován, kritická je situace v některých zemích</a:t>
            </a:r>
            <a:endParaRPr lang="cs-CZ" sz="2000" dirty="0"/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hlavní důraz na povolení ze země </a:t>
            </a:r>
            <a:r>
              <a:rPr lang="cs-CZ" sz="2000" dirty="0" smtClean="0"/>
              <a:t>vývozu </a:t>
            </a:r>
            <a:r>
              <a:rPr lang="cs-CZ" sz="2000" b="1" dirty="0" smtClean="0"/>
              <a:t>(exportní povolení)</a:t>
            </a:r>
            <a:endParaRPr lang="cs-CZ" sz="2000" b="1" dirty="0"/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pro dovoz do </a:t>
            </a:r>
            <a:r>
              <a:rPr lang="cs-CZ" sz="2000" dirty="0" smtClean="0"/>
              <a:t>EU i </a:t>
            </a:r>
            <a:r>
              <a:rPr lang="cs-CZ" sz="2000" dirty="0"/>
              <a:t>dovozní povolení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Příloha III: ohrožené na území určitého státu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exportní povolení, pokud pochází z tohoto státu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jinak potvrzení o původu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v EU: oznámení o dovozu</a:t>
            </a:r>
          </a:p>
          <a:p>
            <a:pPr>
              <a:buFont typeface="Wingdings" pitchFamily="2" charset="2"/>
              <a:buChar char="§"/>
            </a:pPr>
            <a:endParaRPr lang="cs-CZ" sz="2200" dirty="0"/>
          </a:p>
          <a:p>
            <a:pPr marL="914400" lvl="2" indent="0">
              <a:buNone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23492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Bd</a:t>
            </a:r>
            <a:r>
              <a:rPr lang="cs-CZ" sz="2400" b="1" dirty="0"/>
              <a:t>) Ochrana rostlin a živočichů při obchodování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000" dirty="0"/>
              <a:t>Nařízení CITES (provádění Úmluvy v EU</a:t>
            </a:r>
            <a:r>
              <a:rPr lang="cs-CZ" sz="2000" dirty="0" smtClean="0"/>
              <a:t>) č. 338/97</a:t>
            </a:r>
            <a:endParaRPr lang="cs-CZ" sz="20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přísnější než </a:t>
            </a:r>
            <a:r>
              <a:rPr lang="cs-CZ" sz="2000" dirty="0" smtClean="0"/>
              <a:t>Úmluva </a:t>
            </a:r>
            <a:endParaRPr lang="cs-CZ" sz="20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podmínky obchodování v EU: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velmi omezen u přílohy A (výjimka u nás: krajské úřady)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jinak v zásadě volný, pokud je jejich původ legální 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ale členské státy mohou režim zpřísnit: u nás zvláště chráněné druhy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vývoz a dovoz = obchod s třetími zeměmi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formuláře na </a:t>
            </a:r>
            <a:r>
              <a:rPr lang="cs-CZ" sz="2000" dirty="0" err="1"/>
              <a:t>permity</a:t>
            </a:r>
            <a:endParaRPr lang="cs-CZ" sz="2000" dirty="0"/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celní doklady se předkládají zpravidla na vnější hranici EU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přílohy ABCD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přílohy A,B,C, zhruba přílohy I,II,III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příloha D: další druhy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jsou monitorovány, případně by došlo k přeřazení do </a:t>
            </a:r>
            <a:r>
              <a:rPr lang="cs-CZ" sz="2000" dirty="0" smtClean="0"/>
              <a:t>A/B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o</a:t>
            </a:r>
            <a:r>
              <a:rPr lang="cs-CZ" sz="2000" dirty="0" smtClean="0"/>
              <a:t>známení o dovozu</a:t>
            </a:r>
            <a:endParaRPr lang="cs-CZ" sz="2000" dirty="0"/>
          </a:p>
          <a:p>
            <a:pPr>
              <a:buFont typeface="Wingdings" pitchFamily="2" charset="2"/>
              <a:buChar char="§"/>
            </a:pPr>
            <a:endParaRPr lang="cs-CZ" sz="2000" dirty="0"/>
          </a:p>
          <a:p>
            <a:pPr lvl="2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9277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B) Ochrana rostlin a živočichů </a:t>
            </a:r>
          </a:p>
        </p:txBody>
      </p:sp>
    </p:spTree>
    <p:extLst>
      <p:ext uri="{BB962C8B-B14F-4D97-AF65-F5344CB8AC3E}">
        <p14:creationId xmlns:p14="http://schemas.microsoft.com/office/powerpoint/2010/main" val="2757946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Bd</a:t>
            </a:r>
            <a:r>
              <a:rPr lang="cs-CZ" sz="2400" b="1" dirty="0"/>
              <a:t>) Ochrana rostlin a živočichů při obchodování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z</a:t>
            </a:r>
            <a:r>
              <a:rPr lang="cs-CZ" sz="2200" dirty="0" smtClean="0"/>
              <a:t>ákon č. 100/2004 Sb., o obchodování s ohroženými druhy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n</a:t>
            </a:r>
            <a:r>
              <a:rPr lang="cs-CZ" sz="2000" dirty="0" smtClean="0"/>
              <a:t>utno číst s CITES nařízením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povolení k dovozu – MŽP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ž</a:t>
            </a:r>
            <a:r>
              <a:rPr lang="cs-CZ" sz="2000" dirty="0" smtClean="0"/>
              <a:t>ádost o přemístění v rámci ES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výjimky § 15a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+ zvláštní úprava týkající se zvláště chráněných živočichů – povolení MŽP k vývozu</a:t>
            </a:r>
          </a:p>
          <a:p>
            <a:pPr lvl="1">
              <a:buFont typeface="Wingdings" pitchFamily="2" charset="2"/>
              <a:buChar char="§"/>
            </a:pPr>
            <a:r>
              <a:rPr lang="cs-CZ" sz="1600" dirty="0" smtClean="0"/>
              <a:t>+ </a:t>
            </a:r>
            <a:r>
              <a:rPr lang="cs-CZ" sz="1600" dirty="0"/>
              <a:t>zvláštní úprava týkající </a:t>
            </a:r>
            <a:r>
              <a:rPr lang="cs-CZ" sz="1600" dirty="0" smtClean="0"/>
              <a:t>se výrobků z tuleňů</a:t>
            </a:r>
          </a:p>
          <a:p>
            <a:pPr lvl="1">
              <a:buFont typeface="Wingdings" pitchFamily="2" charset="2"/>
              <a:buChar char="§"/>
            </a:pPr>
            <a:r>
              <a:rPr lang="cs-CZ" sz="1600" dirty="0" smtClean="0"/>
              <a:t>+ </a:t>
            </a:r>
            <a:r>
              <a:rPr lang="cs-CZ" sz="1600" dirty="0"/>
              <a:t>zvláštní úprava týkající </a:t>
            </a:r>
            <a:r>
              <a:rPr lang="cs-CZ" sz="1600" dirty="0" smtClean="0"/>
              <a:t>se lovu mořských živočichů - kytovců</a:t>
            </a:r>
          </a:p>
          <a:p>
            <a:pPr lvl="1">
              <a:buFont typeface="Wingdings" pitchFamily="2" charset="2"/>
              <a:buChar char="§"/>
            </a:pPr>
            <a:endParaRPr lang="cs-CZ" sz="2000" dirty="0" smtClean="0"/>
          </a:p>
          <a:p>
            <a:pPr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9131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Be</a:t>
            </a:r>
            <a:r>
              <a:rPr lang="cs-CZ" sz="2400" b="1" dirty="0"/>
              <a:t>) Ochrana ptactva </a:t>
            </a:r>
            <a:r>
              <a:rPr lang="cs-CZ" sz="2000" b="1" dirty="0"/>
              <a:t>(volně žijících ptáků)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304" y="1196752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 indent="-342900">
              <a:buFont typeface="Wingdings" panose="05000000000000000000" pitchFamily="2" charset="2"/>
              <a:buChar char="§"/>
            </a:pPr>
            <a:r>
              <a:rPr lang="cs-CZ" sz="2200" dirty="0" smtClean="0"/>
              <a:t>zvláštní </a:t>
            </a:r>
            <a:r>
              <a:rPr lang="cs-CZ" sz="2200" dirty="0"/>
              <a:t>úprava </a:t>
            </a:r>
            <a:r>
              <a:rPr lang="cs-CZ" sz="2200" dirty="0" smtClean="0"/>
              <a:t>§ 5a </a:t>
            </a:r>
            <a:r>
              <a:rPr lang="cs-CZ" sz="2000" dirty="0" smtClean="0"/>
              <a:t>(původ v evropské legislativě</a:t>
            </a:r>
            <a:r>
              <a:rPr lang="cs-CZ" sz="2000" dirty="0" smtClean="0"/>
              <a:t>)</a:t>
            </a:r>
          </a:p>
          <a:p>
            <a:pPr marL="334800" lvl="1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chrání </a:t>
            </a:r>
            <a:r>
              <a:rPr lang="cs-CZ" sz="2000" b="1" dirty="0" smtClean="0"/>
              <a:t>veškeré volně žijící ptáky</a:t>
            </a:r>
            <a:r>
              <a:rPr lang="cs-CZ" sz="2000" dirty="0" smtClean="0"/>
              <a:t> (x srov. ostatní druhy živočichů)</a:t>
            </a:r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(1) V zájmu ochrany druhů ptáků, kteří volně žijí na evropském území členských států Evropských společenství je zakázáno</a:t>
            </a:r>
          </a:p>
          <a:p>
            <a:pPr marL="0" indent="0">
              <a:buNone/>
            </a:pPr>
            <a:r>
              <a:rPr lang="cs-CZ" sz="2000" i="1" dirty="0"/>
              <a:t>a) jejich úmyslné usmrcování nebo odchyt jakýmkoliv způsobem,</a:t>
            </a:r>
          </a:p>
          <a:p>
            <a:pPr marL="0" indent="0">
              <a:buNone/>
            </a:pPr>
            <a:r>
              <a:rPr lang="cs-CZ" sz="2000" i="1" dirty="0"/>
              <a:t>b) úmyslné poškozování nebo ničení jejich hnízd a vajec nebo odstraňování hnízd,</a:t>
            </a:r>
          </a:p>
          <a:p>
            <a:pPr marL="0" indent="0">
              <a:buNone/>
            </a:pPr>
            <a:r>
              <a:rPr lang="cs-CZ" sz="2000" i="1" dirty="0"/>
              <a:t>c) sběr jejich vajec ve volné přírodě a jejich držení, a to i prázdných,</a:t>
            </a:r>
          </a:p>
          <a:p>
            <a:pPr marL="0" indent="0">
              <a:buNone/>
            </a:pPr>
            <a:r>
              <a:rPr lang="cs-CZ" sz="2000" i="1" dirty="0"/>
              <a:t>d) úmyslné vyrušování těchto ptáků, zejména během rozmnožování a odchovu mláďat, pokud by šlo o vyrušování významné z hlediska cílů směrnice o ptácích,</a:t>
            </a:r>
          </a:p>
          <a:p>
            <a:pPr marL="0" indent="0">
              <a:buNone/>
            </a:pPr>
            <a:r>
              <a:rPr lang="cs-CZ" sz="2000" i="1" dirty="0"/>
              <a:t>e) držení druhů ptáků, jejichž lov a odchyt jsou zakázány.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nevztahuje se na druhy, které lze lovit v souladu s předpisy o myslivosti, seznam stanovuje MŽP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4141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Be</a:t>
            </a:r>
            <a:r>
              <a:rPr lang="cs-CZ" sz="2400" b="1" dirty="0"/>
              <a:t>) Ochrana ptactva (volně žijících ptáků)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>
              <a:buFont typeface="Wingdings" panose="05000000000000000000" pitchFamily="2" charset="2"/>
              <a:buChar char="§"/>
            </a:pPr>
            <a:r>
              <a:rPr lang="cs-CZ" sz="2200" dirty="0"/>
              <a:t>prodej </a:t>
            </a:r>
            <a:r>
              <a:rPr lang="cs-CZ" sz="1800" dirty="0"/>
              <a:t>(a přeprava, držení, chov za účelem prodeje) </a:t>
            </a:r>
            <a:r>
              <a:rPr lang="cs-CZ" sz="2200" dirty="0"/>
              <a:t>zakázán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200" dirty="0"/>
              <a:t>zákaz se týká živých jedinců mrtvých jedinců, jejich snadno rozpoznatelných částí (zobák, křídla) a výrobků z nich 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200" dirty="0"/>
              <a:t>kdo s těmito druhy nakládá, je povinen prokázat jejich zákonný původ a svou totožnost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200" dirty="0"/>
              <a:t>speciální povinnost: nadzemní vedení vysokého napětí musí být opatřeno ochrannými prostředky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200" dirty="0"/>
              <a:t>lze stanovit </a:t>
            </a:r>
            <a:r>
              <a:rPr lang="cs-CZ" sz="2200" b="1" dirty="0"/>
              <a:t>odchylný postup </a:t>
            </a:r>
            <a:r>
              <a:rPr lang="cs-CZ" sz="2200" dirty="0" smtClean="0"/>
              <a:t>§ 5b </a:t>
            </a:r>
          </a:p>
          <a:p>
            <a:pPr marL="849150" lvl="2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ze zákonem stanovených důvodů + za podmínek stanovených zákonem</a:t>
            </a:r>
          </a:p>
          <a:p>
            <a:pPr marL="849150" lvl="2" indent="-342900">
              <a:buFont typeface="Wingdings" panose="05000000000000000000" pitchFamily="2" charset="2"/>
              <a:buChar char="§"/>
            </a:pPr>
            <a:r>
              <a:rPr lang="cs-CZ" sz="1600" dirty="0" smtClean="0"/>
              <a:t>vyhláška č. 294/2006 Sb., o </a:t>
            </a:r>
            <a:r>
              <a:rPr lang="cs-CZ" sz="1600" dirty="0"/>
              <a:t>odchylném postupu pro usmrcování špačka obecného </a:t>
            </a:r>
            <a:endParaRPr lang="cs-CZ" sz="1600" dirty="0" smtClean="0"/>
          </a:p>
          <a:p>
            <a:pPr marL="849150" lvl="2" indent="-342900">
              <a:buFont typeface="Wingdings" panose="05000000000000000000" pitchFamily="2" charset="2"/>
              <a:buChar char="§"/>
            </a:pPr>
            <a:r>
              <a:rPr lang="cs-CZ" sz="1600" dirty="0" smtClean="0"/>
              <a:t>vyhláška č. 152/ 2006 Sb., o </a:t>
            </a:r>
            <a:r>
              <a:rPr lang="cs-CZ" sz="1600" dirty="0"/>
              <a:t>odchylném postupu při ochraně ptáků a výjimce ze základních ochranných podmínek zvláště chráněných druhů ptáků pro jejich </a:t>
            </a:r>
            <a:r>
              <a:rPr lang="cs-CZ" sz="1600" dirty="0" smtClean="0"/>
              <a:t>značení (tzv. </a:t>
            </a:r>
            <a:r>
              <a:rPr lang="cs-CZ" sz="1600" smtClean="0"/>
              <a:t>kroužkovací vyhláška)</a:t>
            </a:r>
            <a:endParaRPr lang="cs-CZ" sz="1600" dirty="0"/>
          </a:p>
          <a:p>
            <a:pPr marL="849150" lvl="2" indent="-342900"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849150" lvl="2" indent="-342900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849150" lvl="2" indent="-342900"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849150" lvl="2" indent="-342900"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32533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Be</a:t>
            </a:r>
            <a:r>
              <a:rPr lang="cs-CZ" sz="2400" b="1" dirty="0"/>
              <a:t>) Geograficky nepůvodní druhy, invazní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druh, který není součástí přirozených společenstev určitého regionu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pokud se intenzivně rozšiřuje, označuje se jako invazní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záměrné rozšíření do krajiny: </a:t>
            </a:r>
            <a:r>
              <a:rPr lang="cs-CZ" sz="2000" b="1" dirty="0"/>
              <a:t>povolení</a:t>
            </a:r>
            <a:r>
              <a:rPr lang="cs-CZ" sz="2000" dirty="0"/>
              <a:t> </a:t>
            </a:r>
            <a:r>
              <a:rPr lang="cs-CZ" sz="1600" dirty="0"/>
              <a:t>(nevyžaduje se, pokud se hospodaří podle schváleného lesního hospodářského plánu) </a:t>
            </a:r>
            <a:r>
              <a:rPr lang="cs-CZ" sz="2000" dirty="0"/>
              <a:t>§ 5 odst. </a:t>
            </a:r>
            <a:r>
              <a:rPr lang="cs-CZ" sz="2000" dirty="0" smtClean="0"/>
              <a:t>4</a:t>
            </a:r>
          </a:p>
          <a:p>
            <a:pPr marL="49050" lvl="1" indent="0">
              <a:buNone/>
            </a:pPr>
            <a:endParaRPr lang="cs-CZ" sz="2000" dirty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záměrné rozšiřování kříženců do krajiny: </a:t>
            </a:r>
            <a:r>
              <a:rPr lang="cs-CZ" sz="2000" b="1" dirty="0"/>
              <a:t>povolení</a:t>
            </a:r>
            <a:r>
              <a:rPr lang="cs-CZ" sz="2000" dirty="0"/>
              <a:t> </a:t>
            </a:r>
            <a:r>
              <a:rPr lang="cs-CZ" sz="2000" dirty="0" smtClean="0"/>
              <a:t>§ 5 odst. 4</a:t>
            </a:r>
            <a:endParaRPr lang="cs-CZ" sz="2000" dirty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orgán ochrany přírody může rozhodnout o odlovu geograficky nepůvodního živočicha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69712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Be</a:t>
            </a:r>
            <a:r>
              <a:rPr lang="cs-CZ" sz="2400" b="1" dirty="0"/>
              <a:t>) Geograficky nepůvodní druhy, invazní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Nařízení Evropského parlamentu a Rady (EU) č. 1143/2014 ze dne 22. října 2014 o prevenci a regulaci zavlékání či vysazování a šíření invazních nepůvodních druhů</a:t>
            </a:r>
            <a:endParaRPr lang="cs-CZ" sz="1800" dirty="0" smtClean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 smtClean="0"/>
              <a:t>Seznam </a:t>
            </a:r>
            <a:r>
              <a:rPr lang="cs-CZ" sz="2000" dirty="0"/>
              <a:t>invazních druhů EU</a:t>
            </a:r>
          </a:p>
          <a:p>
            <a:pPr marL="792000" lvl="3">
              <a:buFont typeface="Wingdings" panose="05000000000000000000" pitchFamily="2" charset="2"/>
              <a:buChar char="§"/>
            </a:pPr>
            <a:r>
              <a:rPr lang="cs-CZ" dirty="0" smtClean="0"/>
              <a:t>„</a:t>
            </a:r>
            <a:r>
              <a:rPr lang="cs-CZ" dirty="0"/>
              <a:t>ohrožení biologické rozmanitosti v Evropě“</a:t>
            </a:r>
          </a:p>
          <a:p>
            <a:pPr marL="792000" lvl="3">
              <a:buFont typeface="Wingdings" panose="05000000000000000000" pitchFamily="2" charset="2"/>
              <a:buChar char="§"/>
            </a:pPr>
            <a:r>
              <a:rPr lang="cs-CZ" dirty="0"/>
              <a:t>„agresivní“ druhy</a:t>
            </a:r>
          </a:p>
          <a:p>
            <a:pPr marL="792000" lvl="3">
              <a:buFont typeface="Wingdings" panose="05000000000000000000" pitchFamily="2" charset="2"/>
              <a:buChar char="§"/>
            </a:pPr>
            <a:r>
              <a:rPr lang="cs-CZ" dirty="0"/>
              <a:t>nesmí se přivážet, držet, chovat, přepravovat do nebo v rámci EU, uvádět na trh, uvolňovat do životního prostředí…</a:t>
            </a:r>
          </a:p>
          <a:p>
            <a:pPr marL="792000" lvl="3">
              <a:buFont typeface="Wingdings" panose="05000000000000000000" pitchFamily="2" charset="2"/>
              <a:buChar char="§"/>
            </a:pPr>
            <a:r>
              <a:rPr lang="cs-CZ" dirty="0"/>
              <a:t>v nekomerčních chovech zůstávají (výjimka), ale má se zamezit úniku i dalšímu </a:t>
            </a:r>
            <a:r>
              <a:rPr lang="cs-CZ" dirty="0" smtClean="0"/>
              <a:t>rozmnožování</a:t>
            </a:r>
          </a:p>
          <a:p>
            <a:pPr marL="792000" lvl="3">
              <a:buFont typeface="Wingdings" panose="05000000000000000000" pitchFamily="2" charset="2"/>
              <a:buChar char="§"/>
            </a:pPr>
            <a:r>
              <a:rPr lang="cs-CZ" dirty="0" smtClean="0"/>
              <a:t>problematika ZOO</a:t>
            </a:r>
          </a:p>
          <a:p>
            <a:pPr marL="792000" lvl="3">
              <a:buFont typeface="Wingdings" panose="05000000000000000000" pitchFamily="2" charset="2"/>
              <a:buChar char="§"/>
            </a:pPr>
            <a:r>
              <a:rPr lang="cs-CZ" i="1" dirty="0" smtClean="0"/>
              <a:t>bolševník </a:t>
            </a:r>
            <a:r>
              <a:rPr lang="cs-CZ" i="1" dirty="0"/>
              <a:t>velký, křídlatky, norek americký, nepůvodní druhy raků, mýval severní….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8453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Bf</a:t>
            </a:r>
            <a:r>
              <a:rPr lang="cs-CZ" sz="2400" b="1" dirty="0"/>
              <a:t>) Ochrana zvířat proti týrání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z</a:t>
            </a:r>
            <a:r>
              <a:rPr lang="cs-CZ" sz="2000" dirty="0" smtClean="0"/>
              <a:t>ákon č. 246/1992 Sb., na ochranu zvířat proti týrání (+ trestní zákoník)</a:t>
            </a:r>
          </a:p>
          <a:p>
            <a:pPr marL="334800" lvl="1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 smtClean="0"/>
              <a:t>zvíře </a:t>
            </a:r>
            <a:r>
              <a:rPr lang="cs-CZ" sz="2000" dirty="0"/>
              <a:t>= živý tvor schopný pociťovat bolest a </a:t>
            </a:r>
            <a:r>
              <a:rPr lang="cs-CZ" sz="2000" dirty="0" smtClean="0"/>
              <a:t>utrpení </a:t>
            </a:r>
            <a:r>
              <a:rPr lang="cs-CZ" sz="2000" dirty="0"/>
              <a:t>§ 1 + § </a:t>
            </a:r>
            <a:r>
              <a:rPr lang="cs-CZ" sz="2000" dirty="0" smtClean="0"/>
              <a:t>3</a:t>
            </a:r>
            <a:endParaRPr lang="cs-CZ" sz="2000" dirty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zvíře = každý živý </a:t>
            </a:r>
            <a:r>
              <a:rPr lang="cs-CZ" sz="2000" b="1" dirty="0"/>
              <a:t>obratlovec</a:t>
            </a:r>
            <a:r>
              <a:rPr lang="cs-CZ" sz="2000" dirty="0"/>
              <a:t>, kromě člověka, nikoliv však plod nebo embryo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600" dirty="0"/>
              <a:t>volně žijící zvíře = patřící k druhu, jehož populace se udržuje v přírodě samovolně, a to i v případě jeho chovu v zajetí,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600" dirty="0"/>
              <a:t>zvíře v lidské péči = přímo závislé na bezprostřední péči </a:t>
            </a:r>
            <a:r>
              <a:rPr lang="cs-CZ" sz="1600" dirty="0" smtClean="0"/>
              <a:t>člověka</a:t>
            </a:r>
          </a:p>
          <a:p>
            <a:pPr marL="334800"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zákaz </a:t>
            </a:r>
            <a:r>
              <a:rPr lang="cs-CZ" sz="2000" dirty="0" smtClean="0"/>
              <a:t>týrání </a:t>
            </a:r>
            <a:r>
              <a:rPr lang="cs-CZ" sz="2000" dirty="0"/>
              <a:t>§ 2 + § </a:t>
            </a:r>
            <a:r>
              <a:rPr lang="cs-CZ" sz="2000" dirty="0" smtClean="0"/>
              <a:t>4</a:t>
            </a:r>
            <a:endParaRPr lang="cs-CZ" sz="2000" dirty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zákaz propagace týrání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2000" dirty="0"/>
              <a:t>zákonné důvody usmrcování – bez důvodu nelze! (velmi progresivní legislativa</a:t>
            </a:r>
            <a:r>
              <a:rPr lang="cs-CZ" sz="2000" dirty="0" smtClean="0"/>
              <a:t>) </a:t>
            </a:r>
            <a:r>
              <a:rPr lang="cs-CZ" sz="2000" dirty="0"/>
              <a:t>§ </a:t>
            </a:r>
            <a:r>
              <a:rPr lang="cs-CZ" sz="2000" dirty="0" smtClean="0"/>
              <a:t> 5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14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Bf</a:t>
            </a:r>
            <a:r>
              <a:rPr lang="cs-CZ" sz="2400" b="1" dirty="0"/>
              <a:t>) Ochrana zvířat proti týrání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tzv. </a:t>
            </a:r>
            <a:r>
              <a:rPr lang="cs-CZ" sz="2200" dirty="0" err="1"/>
              <a:t>welfare</a:t>
            </a:r>
            <a:r>
              <a:rPr lang="cs-CZ" sz="2200" dirty="0"/>
              <a:t> </a:t>
            </a:r>
            <a:r>
              <a:rPr lang="cs-CZ" sz="2200" dirty="0" smtClean="0"/>
              <a:t>zvířat 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ochrana při </a:t>
            </a:r>
            <a:r>
              <a:rPr lang="cs-CZ" sz="2000" dirty="0" smtClean="0"/>
              <a:t>přepravě </a:t>
            </a:r>
            <a:r>
              <a:rPr lang="cs-CZ" sz="2000" dirty="0"/>
              <a:t>§ </a:t>
            </a:r>
            <a:r>
              <a:rPr lang="cs-CZ" sz="2000" dirty="0" smtClean="0"/>
              <a:t>8a násl.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nároky na </a:t>
            </a:r>
            <a:r>
              <a:rPr lang="cs-CZ" sz="2000" dirty="0" smtClean="0"/>
              <a:t>chov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o</a:t>
            </a:r>
            <a:r>
              <a:rPr lang="cs-CZ" sz="2200" dirty="0" smtClean="0"/>
              <a:t>chrana různých kategorií zvířat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ochrana </a:t>
            </a:r>
            <a:r>
              <a:rPr lang="cs-CZ" sz="2000" dirty="0"/>
              <a:t>hospodářských </a:t>
            </a:r>
            <a:r>
              <a:rPr lang="cs-CZ" sz="2000" dirty="0" smtClean="0"/>
              <a:t>zvířat §  </a:t>
            </a:r>
            <a:r>
              <a:rPr lang="cs-CZ" sz="2000" dirty="0"/>
              <a:t>9 násl.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ochrana </a:t>
            </a:r>
            <a:r>
              <a:rPr lang="cs-CZ" sz="2000" dirty="0"/>
              <a:t>handicapovaných </a:t>
            </a:r>
            <a:r>
              <a:rPr lang="cs-CZ" sz="2000" dirty="0" smtClean="0"/>
              <a:t>zvířat </a:t>
            </a:r>
            <a:r>
              <a:rPr lang="cs-CZ" sz="2000" dirty="0"/>
              <a:t>§ </a:t>
            </a:r>
            <a:r>
              <a:rPr lang="cs-CZ" sz="2000" dirty="0" smtClean="0"/>
              <a:t>14b násl.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ochrana pokusných </a:t>
            </a:r>
            <a:r>
              <a:rPr lang="cs-CZ" sz="2000" dirty="0" smtClean="0"/>
              <a:t>zvířat </a:t>
            </a:r>
            <a:r>
              <a:rPr lang="cs-CZ" sz="2000" dirty="0"/>
              <a:t>§ </a:t>
            </a:r>
            <a:r>
              <a:rPr lang="cs-CZ" sz="2000" dirty="0" smtClean="0"/>
              <a:t> 15 násl.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8039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Bg</a:t>
            </a:r>
            <a:r>
              <a:rPr lang="cs-CZ" sz="2400" b="1" dirty="0"/>
              <a:t>) Právní úprava zoologických zahrad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z</a:t>
            </a:r>
            <a:r>
              <a:rPr lang="cs-CZ" sz="1800" dirty="0" smtClean="0"/>
              <a:t>ákon č. 162/2003 Sb., o zoologických zahradách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 smtClean="0"/>
              <a:t>= </a:t>
            </a:r>
            <a:r>
              <a:rPr lang="cs-CZ" sz="1800" u="sng" dirty="0"/>
              <a:t>trvalé</a:t>
            </a:r>
            <a:r>
              <a:rPr lang="cs-CZ" sz="1800" dirty="0"/>
              <a:t> zařízení, v němž jsou chováni a po dobu </a:t>
            </a:r>
            <a:r>
              <a:rPr lang="cs-CZ" sz="1800" u="sng" dirty="0"/>
              <a:t>nejméně 7 dnů </a:t>
            </a:r>
            <a:r>
              <a:rPr lang="cs-CZ" sz="1800" dirty="0"/>
              <a:t>v kalendářním roce </a:t>
            </a:r>
            <a:r>
              <a:rPr lang="cs-CZ" sz="1800" u="sng" dirty="0"/>
              <a:t>vystavováni</a:t>
            </a:r>
            <a:r>
              <a:rPr lang="cs-CZ" sz="1800" dirty="0"/>
              <a:t> pro veřejnost volně žijící živočichové, popřípadě též zvířata domácí § 2</a:t>
            </a:r>
          </a:p>
          <a:p>
            <a:pPr marL="49050" lvl="1" indent="0">
              <a:buNone/>
            </a:pPr>
            <a:endParaRPr lang="cs-CZ" sz="1800" dirty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nejsou </a:t>
            </a:r>
            <a:r>
              <a:rPr lang="cs-CZ" sz="1800" dirty="0" smtClean="0"/>
              <a:t>to </a:t>
            </a:r>
            <a:r>
              <a:rPr lang="cs-CZ" sz="1800" dirty="0"/>
              <a:t>§ </a:t>
            </a:r>
            <a:r>
              <a:rPr lang="cs-CZ" sz="1800" dirty="0" smtClean="0"/>
              <a:t>2 odst. 2</a:t>
            </a:r>
            <a:endParaRPr lang="cs-CZ" sz="1800" dirty="0"/>
          </a:p>
          <a:p>
            <a:pPr marL="849150" lvl="3" indent="-285750">
              <a:buFont typeface="Wingdings" panose="05000000000000000000" pitchFamily="2" charset="2"/>
              <a:buChar char="§"/>
            </a:pPr>
            <a:r>
              <a:rPr lang="cs-CZ" sz="1400" u="sng" dirty="0"/>
              <a:t>cirkusy</a:t>
            </a:r>
            <a:r>
              <a:rPr lang="cs-CZ" sz="1400" dirty="0"/>
              <a:t> a podobná zařízení zaměřená na předvádění drezúry zvířat</a:t>
            </a:r>
          </a:p>
          <a:p>
            <a:pPr marL="849150" lvl="3" indent="-285750">
              <a:buFont typeface="Wingdings" panose="05000000000000000000" pitchFamily="2" charset="2"/>
              <a:buChar char="§"/>
            </a:pPr>
            <a:r>
              <a:rPr lang="cs-CZ" sz="1400" u="sng" dirty="0"/>
              <a:t>obchody</a:t>
            </a:r>
            <a:r>
              <a:rPr lang="cs-CZ" sz="1400" dirty="0"/>
              <a:t> se zvířaty provozované podle zvláštních právních předpisů</a:t>
            </a:r>
          </a:p>
          <a:p>
            <a:pPr marL="849150" lvl="3" indent="-285750">
              <a:buFont typeface="Wingdings" panose="05000000000000000000" pitchFamily="2" charset="2"/>
              <a:buChar char="§"/>
            </a:pPr>
            <a:r>
              <a:rPr lang="cs-CZ" sz="1400" u="sng" dirty="0"/>
              <a:t>akvária, terária, expozice a jiná výstavní zařízení</a:t>
            </a:r>
            <a:r>
              <a:rPr lang="cs-CZ" sz="1400" dirty="0"/>
              <a:t>, která chovají </a:t>
            </a:r>
            <a:r>
              <a:rPr lang="cs-CZ" sz="1400" u="sng" dirty="0"/>
              <a:t>méně než 20 druhů </a:t>
            </a:r>
            <a:r>
              <a:rPr lang="cs-CZ" sz="1400" dirty="0"/>
              <a:t>volně žijících savců a ptáků, jsou-li součástí zařízení, jehož hlavní činností není vystavování volně žijících živočichů pro veřejnost</a:t>
            </a:r>
          </a:p>
          <a:p>
            <a:pPr marL="849150" lvl="3" indent="-285750">
              <a:buFont typeface="Wingdings" panose="05000000000000000000" pitchFamily="2" charset="2"/>
              <a:buChar char="§"/>
            </a:pPr>
            <a:r>
              <a:rPr lang="cs-CZ" sz="1400" dirty="0"/>
              <a:t>zařízení pro chov a držení živočichů, která slouží ke zvláštním účelům, zejména </a:t>
            </a:r>
            <a:r>
              <a:rPr lang="cs-CZ" sz="1400" u="sng" dirty="0"/>
              <a:t>záchranné stanice, záchranná centra</a:t>
            </a:r>
            <a:r>
              <a:rPr lang="cs-CZ" sz="1400" dirty="0"/>
              <a:t>, zařízení pro chov zvěře a farmové chovy,</a:t>
            </a:r>
          </a:p>
          <a:p>
            <a:pPr marL="849150" lvl="3" indent="-285750">
              <a:buFont typeface="Wingdings" panose="05000000000000000000" pitchFamily="2" charset="2"/>
              <a:buChar char="§"/>
            </a:pPr>
            <a:r>
              <a:rPr lang="cs-CZ" sz="1400" dirty="0"/>
              <a:t>zařízení pro chov a držení volně žijících živočichů, které chová </a:t>
            </a:r>
            <a:r>
              <a:rPr lang="cs-CZ" sz="1400" u="sng" dirty="0"/>
              <a:t>méně než 20 druhů volně žijících savců a ptáků</a:t>
            </a:r>
            <a:r>
              <a:rPr lang="cs-CZ" sz="1400" dirty="0"/>
              <a:t>, přičemž tyto živočichy vystavuje veřejnosti bezplatně, a to především </a:t>
            </a:r>
            <a:r>
              <a:rPr lang="cs-CZ" sz="1400" b="1" dirty="0"/>
              <a:t>za účelem výchovy nebo poučení veřejnosti </a:t>
            </a:r>
            <a:r>
              <a:rPr lang="cs-CZ" sz="1400" dirty="0"/>
              <a:t>tím, že poskytuje informace o vystavených druzích, jejich přírodních stanovištích a úloze v ekosystémech</a:t>
            </a:r>
          </a:p>
          <a:p>
            <a:pPr marL="334800"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391950" lvl="2" indent="-285750"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334800" lvl="1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59083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Bg</a:t>
            </a:r>
            <a:r>
              <a:rPr lang="cs-CZ" sz="2400" b="1" dirty="0"/>
              <a:t>) Právní úprava zoologických zahrad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licence MŽP </a:t>
            </a:r>
            <a:r>
              <a:rPr lang="cs-CZ" sz="1800" dirty="0" smtClean="0"/>
              <a:t>! </a:t>
            </a:r>
            <a:r>
              <a:rPr lang="cs-CZ" sz="1800" dirty="0"/>
              <a:t>§ </a:t>
            </a:r>
            <a:r>
              <a:rPr lang="cs-CZ" sz="1800" dirty="0" smtClean="0"/>
              <a:t>3</a:t>
            </a:r>
            <a:endParaRPr lang="cs-CZ" sz="1800" dirty="0"/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teprve pak může užívat název „zoologická zahrada“ nebo „zoo“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licence musí být viditelně umístěna nad vchodem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provozovatel: FO/ PO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k</a:t>
            </a:r>
            <a:r>
              <a:rPr lang="cs-CZ" sz="1800" dirty="0" smtClean="0"/>
              <a:t>ontrolu provádí MŽP, ČIŽP, Komise pro zoologické zahrady a ČIŽP s veterinární správou</a:t>
            </a:r>
          </a:p>
          <a:p>
            <a:pPr marL="334800" lvl="1">
              <a:buFont typeface="Wingdings" panose="05000000000000000000" pitchFamily="2" charset="2"/>
              <a:buChar char="§"/>
            </a:pPr>
            <a:r>
              <a:rPr lang="cs-CZ" sz="1800" dirty="0"/>
              <a:t>l</a:t>
            </a:r>
            <a:r>
              <a:rPr lang="cs-CZ" sz="1800" dirty="0" smtClean="0"/>
              <a:t>icenci je možné zrušit </a:t>
            </a:r>
            <a:r>
              <a:rPr lang="cs-CZ" sz="1800" dirty="0"/>
              <a:t>§ </a:t>
            </a:r>
            <a:r>
              <a:rPr lang="cs-CZ" sz="1800" dirty="0" smtClean="0"/>
              <a:t>8 – otázka, co pak se zvířaty…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391950" lvl="2" indent="-285750"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334800" lvl="1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9111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B) Další předpisy týkající se fauny a flóry…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391950" lvl="2" indent="-285750"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334800" lvl="1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43109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Ba) Ochrana dřevin rostoucích mimo 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91950" lvl="1" indent="-342900">
              <a:buFont typeface="Wingdings" pitchFamily="2" charset="2"/>
              <a:buChar char="§"/>
            </a:pPr>
            <a:r>
              <a:rPr lang="cs-CZ" sz="2200" dirty="0"/>
              <a:t>obecná ochrana: před poškozováním a </a:t>
            </a:r>
            <a:r>
              <a:rPr lang="cs-CZ" sz="2200" dirty="0" smtClean="0"/>
              <a:t>zničením </a:t>
            </a:r>
            <a:r>
              <a:rPr lang="cs-CZ" sz="2000" dirty="0" smtClean="0"/>
              <a:t>§ 7</a:t>
            </a:r>
            <a:endParaRPr lang="cs-CZ" sz="2200" dirty="0"/>
          </a:p>
          <a:p>
            <a:pPr marL="391950" lvl="1" indent="-342900">
              <a:buFont typeface="Wingdings" pitchFamily="2" charset="2"/>
              <a:buChar char="§"/>
            </a:pPr>
            <a:r>
              <a:rPr lang="cs-CZ" sz="2200" dirty="0"/>
              <a:t>povinnost vlastníka k péči o dřeviny (orgán ochrany přírody může uložit opatření)</a:t>
            </a:r>
          </a:p>
          <a:p>
            <a:pPr marL="391950" lvl="1" indent="-342900">
              <a:buFont typeface="Wingdings" pitchFamily="2" charset="2"/>
              <a:buChar char="§"/>
            </a:pPr>
            <a:r>
              <a:rPr lang="cs-CZ" sz="2200" dirty="0"/>
              <a:t>povolení ke </a:t>
            </a:r>
            <a:r>
              <a:rPr lang="cs-CZ" sz="2200" dirty="0" smtClean="0"/>
              <a:t>kácení § 8</a:t>
            </a:r>
            <a:endParaRPr lang="cs-CZ" sz="2200" dirty="0"/>
          </a:p>
          <a:p>
            <a:pPr marL="906300" lvl="3" indent="-342900">
              <a:buFont typeface="Wingdings" pitchFamily="2" charset="2"/>
              <a:buChar char="§"/>
            </a:pPr>
            <a:r>
              <a:rPr lang="cs-CZ" dirty="0" smtClean="0"/>
              <a:t>(lze) </a:t>
            </a:r>
            <a:r>
              <a:rPr lang="cs-CZ" dirty="0"/>
              <a:t>uložit </a:t>
            </a:r>
            <a:r>
              <a:rPr lang="cs-CZ" b="1" dirty="0" smtClean="0"/>
              <a:t>přiměřenou</a:t>
            </a:r>
            <a:r>
              <a:rPr lang="cs-CZ" dirty="0" smtClean="0"/>
              <a:t> náhradní </a:t>
            </a:r>
            <a:r>
              <a:rPr lang="cs-CZ" dirty="0"/>
              <a:t>výsadbu + následnou péči o dřeviny </a:t>
            </a:r>
            <a:r>
              <a:rPr lang="cs-CZ" dirty="0" smtClean="0"/>
              <a:t>(nejdéle 5 let)</a:t>
            </a:r>
          </a:p>
          <a:p>
            <a:pPr marL="906300" lvl="3" indent="-342900">
              <a:buFont typeface="Wingdings" pitchFamily="2" charset="2"/>
              <a:buChar char="§"/>
            </a:pPr>
            <a:r>
              <a:rPr lang="cs-CZ" dirty="0"/>
              <a:t>u</a:t>
            </a:r>
            <a:r>
              <a:rPr lang="cs-CZ" dirty="0" smtClean="0"/>
              <a:t>loží se v rozhodnutí o povolení (později nelze) § 9 odst. 2</a:t>
            </a:r>
            <a:endParaRPr lang="cs-CZ" dirty="0"/>
          </a:p>
          <a:p>
            <a:pPr marL="906300" lvl="3" indent="-342900">
              <a:buFont typeface="Wingdings" pitchFamily="2" charset="2"/>
              <a:buChar char="§"/>
            </a:pPr>
            <a:r>
              <a:rPr lang="cs-CZ" dirty="0"/>
              <a:t>pokud není uložena náhradní výsadba </a:t>
            </a:r>
            <a:r>
              <a:rPr lang="cs-CZ" dirty="0" smtClean="0"/>
              <a:t>při kácení z důvodu výstavby – </a:t>
            </a:r>
            <a:r>
              <a:rPr lang="cs-CZ" dirty="0"/>
              <a:t>odvody </a:t>
            </a:r>
            <a:r>
              <a:rPr lang="cs-CZ" dirty="0" smtClean="0"/>
              <a:t>obci - - - zatím však není předpis, který by toto umožňoval – nutné ke kompenzaci uložit náhradní výsadbu (jediný způsob, jak kompenzovat </a:t>
            </a:r>
            <a:r>
              <a:rPr lang="cs-CZ" dirty="0"/>
              <a:t>ekologickou újmu podle </a:t>
            </a:r>
            <a:r>
              <a:rPr lang="cs-CZ" dirty="0" smtClean="0"/>
              <a:t>§ 86 odst. 2) § 9 odst. 3</a:t>
            </a:r>
            <a:endParaRPr lang="cs-CZ" dirty="0"/>
          </a:p>
          <a:p>
            <a:pPr lvl="2">
              <a:buFont typeface="Wingdings" pitchFamily="2" charset="2"/>
              <a:buChar char="§"/>
            </a:pPr>
            <a:endParaRPr lang="cs-CZ" sz="2200" dirty="0"/>
          </a:p>
          <a:p>
            <a:pPr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2050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Ba) Ochrana dřevin rostoucích mimo 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91950" lvl="1" indent="-342900">
              <a:buFont typeface="Wingdings" pitchFamily="2" charset="2"/>
              <a:buChar char="§"/>
            </a:pPr>
            <a:r>
              <a:rPr lang="cs-CZ" sz="2200" dirty="0"/>
              <a:t>r</a:t>
            </a:r>
            <a:r>
              <a:rPr lang="cs-CZ" sz="2200" dirty="0" smtClean="0"/>
              <a:t>ežim kácení</a:t>
            </a:r>
          </a:p>
          <a:p>
            <a:pPr marL="792000" lvl="2" indent="-342900">
              <a:buFont typeface="Wingdings" pitchFamily="2" charset="2"/>
              <a:buChar char="§"/>
            </a:pPr>
            <a:r>
              <a:rPr lang="cs-CZ" sz="2000" dirty="0"/>
              <a:t>v</a:t>
            </a:r>
            <a:r>
              <a:rPr lang="cs-CZ" sz="2000" dirty="0" smtClean="0"/>
              <a:t>olný </a:t>
            </a:r>
          </a:p>
          <a:p>
            <a:pPr marL="792000" lvl="2" indent="-342900">
              <a:buFont typeface="Wingdings" pitchFamily="2" charset="2"/>
              <a:buChar char="§"/>
            </a:pPr>
            <a:r>
              <a:rPr lang="cs-CZ" sz="2000" dirty="0" smtClean="0"/>
              <a:t>„ohlašovací“ = oznámení předem § 8 odst. 2</a:t>
            </a:r>
          </a:p>
          <a:p>
            <a:pPr marL="792000" lvl="2" indent="-342900">
              <a:buFont typeface="Wingdings" pitchFamily="2" charset="2"/>
              <a:buChar char="§"/>
            </a:pPr>
            <a:r>
              <a:rPr lang="cs-CZ" sz="2000" dirty="0"/>
              <a:t>o</a:t>
            </a:r>
            <a:r>
              <a:rPr lang="cs-CZ" sz="2000" dirty="0" smtClean="0"/>
              <a:t>znamovací (oznámení po </a:t>
            </a:r>
            <a:r>
              <a:rPr lang="cs-CZ" sz="2000" dirty="0"/>
              <a:t>kácení) </a:t>
            </a:r>
            <a:r>
              <a:rPr lang="cs-CZ" sz="2000" dirty="0" smtClean="0"/>
              <a:t>§ 8 odst. 4</a:t>
            </a:r>
            <a:endParaRPr lang="cs-CZ" sz="2000" dirty="0"/>
          </a:p>
          <a:p>
            <a:pPr marL="792000" lvl="2" indent="-342900">
              <a:buFont typeface="Wingdings" pitchFamily="2" charset="2"/>
              <a:buChar char="§"/>
            </a:pPr>
            <a:r>
              <a:rPr lang="cs-CZ" sz="2000" dirty="0" smtClean="0"/>
              <a:t>povolovací </a:t>
            </a:r>
          </a:p>
          <a:p>
            <a:pPr marL="391950" lvl="1" indent="-342900">
              <a:buFont typeface="Wingdings" pitchFamily="2" charset="2"/>
              <a:buChar char="§"/>
            </a:pPr>
            <a:r>
              <a:rPr lang="cs-CZ" sz="2200" dirty="0" smtClean="0"/>
              <a:t>povolení není třeba podle „ vyhlášky o kácení“ (</a:t>
            </a:r>
            <a:r>
              <a:rPr lang="cs-CZ" sz="1800" dirty="0"/>
              <a:t>Vyhláška o ochraně dřevin a povolování jejich </a:t>
            </a:r>
            <a:r>
              <a:rPr lang="cs-CZ" sz="1800" dirty="0" smtClean="0"/>
              <a:t>kácení, č. 189/2013 Sb.) </a:t>
            </a:r>
            <a:r>
              <a:rPr lang="cs-CZ" sz="1800" dirty="0"/>
              <a:t>§ 8 odst. </a:t>
            </a:r>
            <a:r>
              <a:rPr lang="cs-CZ" sz="1800" dirty="0" smtClean="0"/>
              <a:t>3</a:t>
            </a:r>
            <a:endParaRPr lang="cs-CZ" sz="1800" dirty="0"/>
          </a:p>
          <a:p>
            <a:pPr marL="391950" lvl="1" indent="-342900">
              <a:buFont typeface="Wingdings" pitchFamily="2" charset="2"/>
              <a:buChar char="§"/>
            </a:pPr>
            <a:r>
              <a:rPr lang="cs-CZ" sz="2200" dirty="0"/>
              <a:t>povolení ke kácení a územní řízení – závazné stanovisko! (novela</a:t>
            </a:r>
            <a:r>
              <a:rPr lang="cs-CZ" sz="2200" dirty="0" smtClean="0"/>
              <a:t>)     </a:t>
            </a:r>
            <a:r>
              <a:rPr lang="cs-CZ" sz="2000" dirty="0" smtClean="0"/>
              <a:t>§ </a:t>
            </a:r>
            <a:r>
              <a:rPr lang="cs-CZ" sz="2000" dirty="0"/>
              <a:t>8 odst. </a:t>
            </a:r>
            <a:r>
              <a:rPr lang="cs-CZ" sz="2000" dirty="0" smtClean="0"/>
              <a:t>6</a:t>
            </a:r>
          </a:p>
          <a:p>
            <a:pPr marL="391950" lvl="1" indent="-342900">
              <a:buFont typeface="Wingdings" pitchFamily="2" charset="2"/>
              <a:buChar char="§"/>
            </a:pPr>
            <a:r>
              <a:rPr lang="cs-CZ" sz="2000" dirty="0"/>
              <a:t>k</a:t>
            </a:r>
            <a:r>
              <a:rPr lang="cs-CZ" sz="2000" dirty="0" smtClean="0"/>
              <a:t>ácení by se mělo provádět v době vegetačního klidu</a:t>
            </a:r>
            <a:endParaRPr lang="cs-CZ" sz="2200" dirty="0"/>
          </a:p>
          <a:p>
            <a:pPr marL="391950" lvl="1" indent="-342900">
              <a:buFont typeface="Wingdings" pitchFamily="2" charset="2"/>
              <a:buChar char="§"/>
            </a:pPr>
            <a:endParaRPr lang="cs-CZ" sz="1800" dirty="0"/>
          </a:p>
          <a:p>
            <a:pPr marL="391950" lvl="1" indent="-342900">
              <a:buFont typeface="Wingdings" pitchFamily="2" charset="2"/>
              <a:buChar char="§"/>
            </a:pPr>
            <a:endParaRPr lang="cs-CZ" sz="1800" dirty="0"/>
          </a:p>
          <a:p>
            <a:pPr lvl="2">
              <a:buFont typeface="Wingdings" pitchFamily="2" charset="2"/>
              <a:buChar char="§"/>
            </a:pPr>
            <a:endParaRPr lang="cs-CZ" sz="2200" dirty="0"/>
          </a:p>
          <a:p>
            <a:pPr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96950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/>
              <a:t>Ba) Památné </a:t>
            </a:r>
            <a:r>
              <a:rPr lang="cs-CZ" sz="2400" b="1" dirty="0" smtClean="0"/>
              <a:t>stromy </a:t>
            </a:r>
            <a:r>
              <a:rPr lang="cs-CZ" sz="2400" dirty="0"/>
              <a:t>§ </a:t>
            </a:r>
            <a:r>
              <a:rPr lang="cs-CZ" sz="2400" dirty="0" smtClean="0"/>
              <a:t>46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345" y="1628800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34800" lvl="1" indent="-342900">
              <a:buFont typeface="Wingdings" pitchFamily="2" charset="2"/>
              <a:buChar char="§"/>
            </a:pPr>
            <a:r>
              <a:rPr lang="cs-CZ" sz="2200" dirty="0"/>
              <a:t>mimořádně významné stromy, jejich skupiny a stromořadí lze vyhlásit za památné</a:t>
            </a:r>
          </a:p>
          <a:p>
            <a:pPr marL="334800" lvl="1" indent="-342900">
              <a:buFont typeface="Wingdings" pitchFamily="2" charset="2"/>
              <a:buChar char="§"/>
            </a:pPr>
            <a:r>
              <a:rPr lang="cs-CZ" sz="2200" dirty="0"/>
              <a:t>zákaz poškozování, ničení a rušení v přirozeném </a:t>
            </a:r>
            <a:r>
              <a:rPr lang="cs-CZ" sz="2200" dirty="0" smtClean="0"/>
              <a:t>vývoji </a:t>
            </a:r>
            <a:r>
              <a:rPr lang="cs-CZ" sz="1800" dirty="0"/>
              <a:t>§ </a:t>
            </a:r>
            <a:r>
              <a:rPr lang="cs-CZ" sz="1800" dirty="0" smtClean="0"/>
              <a:t>46 odst. 2</a:t>
            </a:r>
            <a:endParaRPr lang="cs-CZ" sz="1800" dirty="0"/>
          </a:p>
          <a:p>
            <a:pPr marL="334800" lvl="1" indent="-342900">
              <a:buFont typeface="Wingdings" pitchFamily="2" charset="2"/>
              <a:buChar char="§"/>
            </a:pPr>
            <a:r>
              <a:rPr lang="cs-CZ" sz="2200" dirty="0"/>
              <a:t>ošetřování se provádí se souhlasem orgánu ochrany přírody</a:t>
            </a:r>
          </a:p>
          <a:p>
            <a:pPr marL="334800" lvl="1" indent="-342900">
              <a:buFont typeface="Wingdings" pitchFamily="2" charset="2"/>
              <a:buChar char="§"/>
            </a:pPr>
            <a:r>
              <a:rPr lang="cs-CZ" sz="2200" dirty="0"/>
              <a:t>ochranné pásmo: </a:t>
            </a:r>
            <a:r>
              <a:rPr lang="cs-CZ" sz="2000" dirty="0"/>
              <a:t>lze vyhlásit/ zákonné (desetinásobek šíře kmenu ve výši  </a:t>
            </a:r>
            <a:r>
              <a:rPr lang="cs-CZ" sz="2000" dirty="0" smtClean="0"/>
              <a:t>130 cm</a:t>
            </a:r>
            <a:r>
              <a:rPr lang="cs-CZ" sz="2000" dirty="0"/>
              <a:t>), v něm zásahy jen se souhlasem orgánu op, nejsou dovoleny škodlivé činnosti (stavby, úpravy terénu, chemizace…)</a:t>
            </a:r>
          </a:p>
          <a:p>
            <a:pPr marL="334800" lvl="1" indent="-342900">
              <a:buFont typeface="Wingdings" pitchFamily="2" charset="2"/>
              <a:buChar char="§"/>
            </a:pPr>
            <a:r>
              <a:rPr lang="cs-CZ" sz="2200" dirty="0"/>
              <a:t>ústřední seznam, značeny jsou malým znakem </a:t>
            </a:r>
            <a:r>
              <a:rPr lang="cs-CZ" sz="2200" dirty="0" smtClean="0"/>
              <a:t>ČR</a:t>
            </a:r>
          </a:p>
          <a:p>
            <a:pPr marL="334800" lvl="1" indent="-342900">
              <a:buFont typeface="Wingdings" pitchFamily="2" charset="2"/>
              <a:buChar char="§"/>
            </a:pPr>
            <a:r>
              <a:rPr lang="cs-CZ" sz="2200" dirty="0"/>
              <a:t>v</a:t>
            </a:r>
            <a:r>
              <a:rPr lang="cs-CZ" sz="2200" dirty="0" smtClean="0"/>
              <a:t>ýjimky ze zákazů </a:t>
            </a:r>
            <a:r>
              <a:rPr lang="cs-CZ" sz="2400" dirty="0"/>
              <a:t>§ </a:t>
            </a:r>
            <a:r>
              <a:rPr lang="cs-CZ" sz="2400" dirty="0" smtClean="0"/>
              <a:t>56</a:t>
            </a:r>
            <a:endParaRPr lang="cs-CZ" sz="2200" dirty="0"/>
          </a:p>
          <a:p>
            <a:pPr marL="334800"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9387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Bb</a:t>
            </a:r>
            <a:r>
              <a:rPr lang="cs-CZ" sz="2400" b="1" dirty="0"/>
              <a:t>) Obecná ochrana rostlin a živočichů </a:t>
            </a:r>
            <a:r>
              <a:rPr lang="cs-CZ" sz="2400" dirty="0"/>
              <a:t>§ 5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u="sng" dirty="0"/>
              <a:t>Všechny</a:t>
            </a:r>
            <a:r>
              <a:rPr lang="cs-CZ" sz="2200" dirty="0"/>
              <a:t> druhy rostlin a živočichů jsou chráněny před </a:t>
            </a:r>
          </a:p>
          <a:p>
            <a:pPr marL="0" indent="0">
              <a:buNone/>
            </a:pPr>
            <a:r>
              <a:rPr lang="cs-CZ" sz="2200" b="1" dirty="0"/>
              <a:t>zničením</a:t>
            </a:r>
            <a:r>
              <a:rPr lang="cs-CZ" sz="2200" dirty="0"/>
              <a:t>, </a:t>
            </a:r>
          </a:p>
          <a:p>
            <a:pPr marL="0" indent="0">
              <a:buNone/>
            </a:pPr>
            <a:r>
              <a:rPr lang="cs-CZ" sz="2200" b="1" dirty="0"/>
              <a:t>poškozováním, </a:t>
            </a:r>
          </a:p>
          <a:p>
            <a:pPr marL="0" indent="0">
              <a:buNone/>
            </a:pPr>
            <a:r>
              <a:rPr lang="cs-CZ" sz="2200" b="1" dirty="0"/>
              <a:t>sběrem či odchytem</a:t>
            </a:r>
            <a:r>
              <a:rPr lang="cs-CZ" sz="2200" dirty="0"/>
              <a:t>, který vede nebo by mohl vést k </a:t>
            </a:r>
            <a:r>
              <a:rPr lang="cs-CZ" sz="2200" u="sng" dirty="0"/>
              <a:t>ohrožení</a:t>
            </a:r>
            <a:r>
              <a:rPr lang="cs-CZ" sz="2200" dirty="0"/>
              <a:t> těchto druhů na </a:t>
            </a:r>
            <a:r>
              <a:rPr lang="cs-CZ" sz="2200" u="sng" dirty="0"/>
              <a:t>bytí</a:t>
            </a:r>
            <a:r>
              <a:rPr lang="cs-CZ" sz="2200" dirty="0"/>
              <a:t> nebo k jejich </a:t>
            </a:r>
            <a:r>
              <a:rPr lang="cs-CZ" sz="2200" u="sng" dirty="0"/>
              <a:t>degeneraci</a:t>
            </a:r>
            <a:r>
              <a:rPr lang="cs-CZ" sz="2200" dirty="0"/>
              <a:t>, k </a:t>
            </a:r>
            <a:r>
              <a:rPr lang="cs-CZ" sz="2200" u="sng" dirty="0"/>
              <a:t>narušení rozmnožovacích schopností</a:t>
            </a:r>
            <a:r>
              <a:rPr lang="cs-CZ" sz="2200" dirty="0"/>
              <a:t> druhů, </a:t>
            </a:r>
            <a:r>
              <a:rPr lang="cs-CZ" sz="2200" u="sng" dirty="0"/>
              <a:t>zániku populace </a:t>
            </a:r>
            <a:r>
              <a:rPr lang="cs-CZ" sz="2200" dirty="0"/>
              <a:t>druhů nebo </a:t>
            </a:r>
            <a:r>
              <a:rPr lang="cs-CZ" sz="2200" u="sng" dirty="0"/>
              <a:t>zničení ekosystému</a:t>
            </a:r>
            <a:r>
              <a:rPr lang="cs-CZ" sz="2200" dirty="0"/>
              <a:t>, jehož jsou součástí.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= obecná ochrana - - - § 5</a:t>
            </a:r>
          </a:p>
          <a:p>
            <a:pPr marL="0" indent="0">
              <a:buNone/>
            </a:pPr>
            <a:r>
              <a:rPr lang="cs-CZ" sz="2200" dirty="0"/>
              <a:t>  </a:t>
            </a:r>
            <a:r>
              <a:rPr lang="cs-CZ" sz="2200" dirty="0" smtClean="0"/>
              <a:t>  zvláštní </a:t>
            </a:r>
            <a:r>
              <a:rPr lang="cs-CZ" sz="2200" dirty="0"/>
              <a:t>ochrana - - -  § 48-50</a:t>
            </a:r>
          </a:p>
          <a:p>
            <a:pPr marL="734850" lvl="1"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7052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Bb</a:t>
            </a:r>
            <a:r>
              <a:rPr lang="cs-CZ" sz="2400" b="1" dirty="0"/>
              <a:t>) Obecná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volně žijící živočich = jedinec živočišného druhu, jehož </a:t>
            </a:r>
            <a:r>
              <a:rPr lang="cs-CZ" sz="2200" u="sng" dirty="0"/>
              <a:t>populace se udržují v přírodě samovolně</a:t>
            </a:r>
            <a:r>
              <a:rPr lang="cs-CZ" sz="2200" dirty="0"/>
              <a:t>, </a:t>
            </a:r>
            <a:r>
              <a:rPr lang="cs-CZ" sz="1600" dirty="0"/>
              <a:t>§ </a:t>
            </a:r>
            <a:r>
              <a:rPr lang="cs-CZ" sz="1600" dirty="0" smtClean="0"/>
              <a:t>3 odst. 1</a:t>
            </a:r>
            <a:endParaRPr lang="cs-CZ" sz="1600" dirty="0"/>
          </a:p>
          <a:p>
            <a:pPr lvl="1">
              <a:buFont typeface="Wingdings" pitchFamily="2" charset="2"/>
              <a:buChar char="§"/>
            </a:pPr>
            <a:r>
              <a:rPr lang="cs-CZ" sz="1800" u="sng" dirty="0"/>
              <a:t>všechna vývojová stadia </a:t>
            </a:r>
            <a:r>
              <a:rPr lang="cs-CZ" sz="1800" dirty="0"/>
              <a:t>daného jedince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rovněž jedinec odchovaný v lidské péči, vypuštěný v souladu s právními předpisy do volné přírody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jedinec zdivočelé populace domestikovaného druhu se za volně žijícího živočicha nepovažuje</a:t>
            </a:r>
          </a:p>
          <a:p>
            <a:pPr lvl="1">
              <a:buFont typeface="Wingdings" pitchFamily="2" charset="2"/>
              <a:buChar char="§"/>
            </a:pPr>
            <a:endParaRPr lang="cs-CZ" sz="1800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živočich odchovaný v lidské péči = jedinec živočišného druhu </a:t>
            </a:r>
            <a:r>
              <a:rPr lang="cs-CZ" sz="2200" u="sng" dirty="0"/>
              <a:t>narozený a odchovaný v kontrolovaném prostředí</a:t>
            </a:r>
            <a:r>
              <a:rPr lang="cs-CZ" sz="2200" baseline="30000" dirty="0"/>
              <a:t> </a:t>
            </a:r>
            <a:r>
              <a:rPr lang="cs-CZ" sz="2000" dirty="0"/>
              <a:t>jako potomek rodičů získaných v souladu s tímto zákonem a právními předpisy v oblasti obchodování s ohroženými druhy </a:t>
            </a:r>
            <a:r>
              <a:rPr lang="cs-CZ" sz="1600" dirty="0"/>
              <a:t>§ </a:t>
            </a:r>
            <a:r>
              <a:rPr lang="cs-CZ" sz="1600" dirty="0" smtClean="0"/>
              <a:t>3 odst. 1</a:t>
            </a:r>
            <a:endParaRPr lang="cs-CZ" sz="1600" dirty="0"/>
          </a:p>
          <a:p>
            <a:pPr marL="792000" lvl="1" indent="-342900">
              <a:buFont typeface="Wingdings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91391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Bb</a:t>
            </a:r>
            <a:r>
              <a:rPr lang="cs-CZ" sz="2400" b="1" dirty="0"/>
              <a:t>)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záchranná stanice § 3 odst. </a:t>
            </a:r>
            <a:r>
              <a:rPr lang="cs-CZ" sz="2200" dirty="0" smtClean="0"/>
              <a:t>1</a:t>
            </a:r>
            <a:endParaRPr lang="cs-CZ" sz="2200" dirty="0"/>
          </a:p>
          <a:p>
            <a:pPr lvl="1" algn="just">
              <a:buFont typeface="Wingdings" pitchFamily="2" charset="2"/>
              <a:buChar char="§"/>
            </a:pPr>
            <a:r>
              <a:rPr lang="cs-CZ" sz="2000" dirty="0"/>
              <a:t>= </a:t>
            </a:r>
            <a:r>
              <a:rPr lang="cs-CZ" sz="2000" u="sng" dirty="0"/>
              <a:t>zařízení</a:t>
            </a:r>
            <a:r>
              <a:rPr lang="cs-CZ" sz="2000" dirty="0"/>
              <a:t>, které na konkrétně vymezeném území působnosti zajišťuje </a:t>
            </a:r>
            <a:r>
              <a:rPr lang="cs-CZ" sz="2000" u="sng" dirty="0"/>
              <a:t>komplexní péči o všechny živočichy dočasně neschopné přežít ve volné přírodě</a:t>
            </a:r>
            <a:r>
              <a:rPr lang="cs-CZ" sz="20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cíl: navrátit je do přírody,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dlouhodobá péče poskytuje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informace o příčinách ohrožení a vhodných způsobech ochrany živočichů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spolupracuje při provádění </a:t>
            </a:r>
            <a:r>
              <a:rPr lang="cs-CZ" sz="2000" u="sng" dirty="0"/>
              <a:t>opatření k předcházení zraňování a úhynu </a:t>
            </a:r>
            <a:r>
              <a:rPr lang="cs-CZ" sz="2000" u="sng" dirty="0" smtClean="0"/>
              <a:t>živočichů</a:t>
            </a:r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9407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err="1"/>
              <a:t>Bb</a:t>
            </a:r>
            <a:r>
              <a:rPr lang="cs-CZ" sz="2400" b="1" dirty="0"/>
              <a:t>) Ochrana rostlin a živočichů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záchranná stanice § 3 odst. </a:t>
            </a:r>
            <a:r>
              <a:rPr lang="cs-CZ" sz="2200" dirty="0" smtClean="0"/>
              <a:t>1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 smtClean="0"/>
              <a:t>§ 5 odst. 8: zraněný živočich – nezbytné ošetření/ předání záchranné stanici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 smtClean="0"/>
              <a:t>§ 52 odst. 2: zvláště chráněný živočich – záchranná stanice </a:t>
            </a:r>
            <a:endParaRPr lang="cs-CZ" sz="1800" dirty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830212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2209</Words>
  <Application>Microsoft Office PowerPoint</Application>
  <PresentationFormat>Předvádění na obrazovce (4:3)</PresentationFormat>
  <Paragraphs>262</Paragraphs>
  <Slides>29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Motiv systému Office</vt:lpstr>
      <vt:lpstr>Ochrana přírody a krajiny - fauna a flora</vt:lpstr>
      <vt:lpstr>B) Ochrana rostlin a živočichů </vt:lpstr>
      <vt:lpstr>Ba) Ochrana dřevin rostoucích mimo les</vt:lpstr>
      <vt:lpstr>Ba) Ochrana dřevin rostoucích mimo les</vt:lpstr>
      <vt:lpstr>Ba) Památné stromy § 46</vt:lpstr>
      <vt:lpstr>Bb) Obecná ochrana rostlin a živočichů § 5</vt:lpstr>
      <vt:lpstr>Bb) Obecná ochrana rostlin a živočichů </vt:lpstr>
      <vt:lpstr>Bb) Ochrana rostlin a živočichů </vt:lpstr>
      <vt:lpstr>Bb) Ochrana rostlin a živočichů </vt:lpstr>
      <vt:lpstr>Bc) Zvláštní ochrana rostlin a živočichů </vt:lpstr>
      <vt:lpstr>Bc) Zvláštní ochrana rostlin a živočichů </vt:lpstr>
      <vt:lpstr>Bc) Zvláštní ochrana rostlin a živočichů </vt:lpstr>
      <vt:lpstr>Bc) Zvláštní ochrana rostlin a živočichů </vt:lpstr>
      <vt:lpstr>Bc) Zvláštní ochrana rostlin a živočichů </vt:lpstr>
      <vt:lpstr>Bc) Zvláštní ochrana rostlin a živočichů </vt:lpstr>
      <vt:lpstr>Bd) Ochrana rostlin a živočichů při obchodování</vt:lpstr>
      <vt:lpstr>Bd) Ochrana rostlin a živočichů při obchodování</vt:lpstr>
      <vt:lpstr>Bd) Ochrana rostlin a živočichů při obchodování</vt:lpstr>
      <vt:lpstr>Bd) Ochrana rostlin a živočichů při obchodování</vt:lpstr>
      <vt:lpstr>Bd) Ochrana rostlin a živočichů při obchodování</vt:lpstr>
      <vt:lpstr>Be) Ochrana ptactva (volně žijících ptáků)</vt:lpstr>
      <vt:lpstr>Be) Ochrana ptactva (volně žijících ptáků)</vt:lpstr>
      <vt:lpstr>Be) Geograficky nepůvodní druhy, invazní druhy</vt:lpstr>
      <vt:lpstr>Be) Geograficky nepůvodní druhy, invazní druhy</vt:lpstr>
      <vt:lpstr>Bf) Ochrana zvířat proti týrání</vt:lpstr>
      <vt:lpstr>Bf) Ochrana zvířat proti týrání</vt:lpstr>
      <vt:lpstr>Bg) Právní úprava zoologických zahrad</vt:lpstr>
      <vt:lpstr>Bg) Právní úprava zoologických zahrad</vt:lpstr>
      <vt:lpstr>B) Další předpisy týkající se fauny a flóry…</vt:lpstr>
    </vt:vector>
  </TitlesOfParts>
  <Company>Metrostav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úprava ochrany lesa</dc:title>
  <dc:creator>t</dc:creator>
  <cp:lastModifiedBy>User</cp:lastModifiedBy>
  <cp:revision>46</cp:revision>
  <dcterms:created xsi:type="dcterms:W3CDTF">2017-11-07T18:04:41Z</dcterms:created>
  <dcterms:modified xsi:type="dcterms:W3CDTF">2019-11-24T21:01:06Z</dcterms:modified>
</cp:coreProperties>
</file>