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92"/>
  </p:notesMasterIdLst>
  <p:handoutMasterIdLst>
    <p:handoutMasterId r:id="rId93"/>
  </p:handoutMasterIdLst>
  <p:sldIdLst>
    <p:sldId id="274" r:id="rId5"/>
    <p:sldId id="297" r:id="rId6"/>
    <p:sldId id="268" r:id="rId7"/>
    <p:sldId id="384" r:id="rId8"/>
    <p:sldId id="385" r:id="rId9"/>
    <p:sldId id="454" r:id="rId10"/>
    <p:sldId id="453" r:id="rId11"/>
    <p:sldId id="455" r:id="rId12"/>
    <p:sldId id="452" r:id="rId13"/>
    <p:sldId id="456" r:id="rId14"/>
    <p:sldId id="457" r:id="rId15"/>
    <p:sldId id="451" r:id="rId16"/>
    <p:sldId id="458" r:id="rId17"/>
    <p:sldId id="459" r:id="rId18"/>
    <p:sldId id="298" r:id="rId19"/>
    <p:sldId id="314" r:id="rId20"/>
    <p:sldId id="460" r:id="rId21"/>
    <p:sldId id="461" r:id="rId22"/>
    <p:sldId id="462" r:id="rId23"/>
    <p:sldId id="463" r:id="rId24"/>
    <p:sldId id="464" r:id="rId25"/>
    <p:sldId id="465" r:id="rId26"/>
    <p:sldId id="466" r:id="rId27"/>
    <p:sldId id="467" r:id="rId28"/>
    <p:sldId id="468" r:id="rId29"/>
    <p:sldId id="469" r:id="rId30"/>
    <p:sldId id="480" r:id="rId31"/>
    <p:sldId id="481" r:id="rId32"/>
    <p:sldId id="483" r:id="rId33"/>
    <p:sldId id="356" r:id="rId34"/>
    <p:sldId id="448" r:id="rId35"/>
    <p:sldId id="505" r:id="rId36"/>
    <p:sldId id="506" r:id="rId37"/>
    <p:sldId id="507" r:id="rId38"/>
    <p:sldId id="508"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523" r:id="rId52"/>
    <p:sldId id="522" r:id="rId53"/>
    <p:sldId id="313" r:id="rId54"/>
    <p:sldId id="323" r:id="rId55"/>
    <p:sldId id="494" r:id="rId56"/>
    <p:sldId id="495" r:id="rId57"/>
    <p:sldId id="496" r:id="rId58"/>
    <p:sldId id="497" r:id="rId59"/>
    <p:sldId id="499" r:id="rId60"/>
    <p:sldId id="498" r:id="rId61"/>
    <p:sldId id="500" r:id="rId62"/>
    <p:sldId id="501" r:id="rId63"/>
    <p:sldId id="502" r:id="rId64"/>
    <p:sldId id="503" r:id="rId65"/>
    <p:sldId id="504" r:id="rId66"/>
    <p:sldId id="449" r:id="rId67"/>
    <p:sldId id="450" r:id="rId68"/>
    <p:sldId id="470" r:id="rId69"/>
    <p:sldId id="471" r:id="rId70"/>
    <p:sldId id="472" r:id="rId71"/>
    <p:sldId id="474" r:id="rId72"/>
    <p:sldId id="473" r:id="rId73"/>
    <p:sldId id="300" r:id="rId74"/>
    <p:sldId id="441" r:id="rId75"/>
    <p:sldId id="475" r:id="rId76"/>
    <p:sldId id="476" r:id="rId77"/>
    <p:sldId id="477" r:id="rId78"/>
    <p:sldId id="478" r:id="rId79"/>
    <p:sldId id="479" r:id="rId80"/>
    <p:sldId id="484" r:id="rId81"/>
    <p:sldId id="485" r:id="rId82"/>
    <p:sldId id="487" r:id="rId83"/>
    <p:sldId id="486" r:id="rId84"/>
    <p:sldId id="488" r:id="rId85"/>
    <p:sldId id="489" r:id="rId86"/>
    <p:sldId id="490" r:id="rId87"/>
    <p:sldId id="491" r:id="rId88"/>
    <p:sldId id="492" r:id="rId89"/>
    <p:sldId id="493" r:id="rId90"/>
    <p:sldId id="272" r:id="rId91"/>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BB06A-4A8E-4BBE-8EE6-28313FA4BC99}" v="10" dt="2025-07-08T08:15:03.295"/>
  </p1510:revLst>
</p1510:revInfo>
</file>

<file path=ppt/tableStyles.xml><?xml version="1.0" encoding="utf-8"?>
<a:tblStyleLst xmlns:a="http://schemas.openxmlformats.org/drawingml/2006/main" def="{B301B821-A1FF-4177-AEE7-76D212191A09}">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0" autoAdjust="0"/>
    <p:restoredTop sz="96327" autoAdjust="0"/>
  </p:normalViewPr>
  <p:slideViewPr>
    <p:cSldViewPr snapToGrid="0">
      <p:cViewPr varScale="1">
        <p:scale>
          <a:sx n="113" d="100"/>
          <a:sy n="113" d="100"/>
        </p:scale>
        <p:origin x="486" y="5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5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Smotlachová" userId="a24695e9-6a13-4e1e-8e04-16c3c92f1c35" providerId="ADAL" clId="{DDBBB06A-4A8E-4BBE-8EE6-28313FA4BC99}"/>
    <pc:docChg chg="undo custSel delSld modSld">
      <pc:chgData name="Ilona Smotlachová" userId="a24695e9-6a13-4e1e-8e04-16c3c92f1c35" providerId="ADAL" clId="{DDBBB06A-4A8E-4BBE-8EE6-28313FA4BC99}" dt="2025-07-08T08:31:48.139" v="441" actId="20577"/>
      <pc:docMkLst>
        <pc:docMk/>
      </pc:docMkLst>
      <pc:sldChg chg="del">
        <pc:chgData name="Ilona Smotlachová" userId="a24695e9-6a13-4e1e-8e04-16c3c92f1c35" providerId="ADAL" clId="{DDBBB06A-4A8E-4BBE-8EE6-28313FA4BC99}" dt="2025-07-08T07:43:54.833" v="1" actId="47"/>
        <pc:sldMkLst>
          <pc:docMk/>
          <pc:sldMk cId="4250323239" sldId="266"/>
        </pc:sldMkLst>
      </pc:sldChg>
      <pc:sldChg chg="addSp delSp modSp mod">
        <pc:chgData name="Ilona Smotlachová" userId="a24695e9-6a13-4e1e-8e04-16c3c92f1c35" providerId="ADAL" clId="{DDBBB06A-4A8E-4BBE-8EE6-28313FA4BC99}" dt="2025-07-08T08:31:48.139" v="441" actId="20577"/>
        <pc:sldMkLst>
          <pc:docMk/>
          <pc:sldMk cId="3959570316" sldId="272"/>
        </pc:sldMkLst>
        <pc:spChg chg="add del mod">
          <ac:chgData name="Ilona Smotlachová" userId="a24695e9-6a13-4e1e-8e04-16c3c92f1c35" providerId="ADAL" clId="{DDBBB06A-4A8E-4BBE-8EE6-28313FA4BC99}" dt="2025-07-08T08:31:48.139" v="441" actId="20577"/>
          <ac:spMkLst>
            <pc:docMk/>
            <pc:sldMk cId="3959570316" sldId="272"/>
            <ac:spMk id="3" creationId="{28E4E2F9-AFDE-1798-38B0-567DD303A4EB}"/>
          </ac:spMkLst>
        </pc:spChg>
        <pc:spChg chg="add del mod">
          <ac:chgData name="Ilona Smotlachová" userId="a24695e9-6a13-4e1e-8e04-16c3c92f1c35" providerId="ADAL" clId="{DDBBB06A-4A8E-4BBE-8EE6-28313FA4BC99}" dt="2025-07-08T08:09:31.392" v="259" actId="478"/>
          <ac:spMkLst>
            <pc:docMk/>
            <pc:sldMk cId="3959570316" sldId="272"/>
            <ac:spMk id="4" creationId="{6E052C70-53AB-EA16-D376-666565BCD1A2}"/>
          </ac:spMkLst>
        </pc:spChg>
        <pc:spChg chg="add del">
          <ac:chgData name="Ilona Smotlachová" userId="a24695e9-6a13-4e1e-8e04-16c3c92f1c35" providerId="ADAL" clId="{DDBBB06A-4A8E-4BBE-8EE6-28313FA4BC99}" dt="2025-07-08T08:19:43.192" v="426" actId="478"/>
          <ac:spMkLst>
            <pc:docMk/>
            <pc:sldMk cId="3959570316" sldId="272"/>
            <ac:spMk id="5" creationId="{72D82587-8B96-EFDE-1D17-9CD94A589708}"/>
          </ac:spMkLst>
        </pc:spChg>
        <pc:spChg chg="add mod">
          <ac:chgData name="Ilona Smotlachová" userId="a24695e9-6a13-4e1e-8e04-16c3c92f1c35" providerId="ADAL" clId="{DDBBB06A-4A8E-4BBE-8EE6-28313FA4BC99}" dt="2025-07-08T08:09:27.357" v="252" actId="20577"/>
          <ac:spMkLst>
            <pc:docMk/>
            <pc:sldMk cId="3959570316" sldId="272"/>
            <ac:spMk id="6" creationId="{323364B0-19BB-B2CB-40F8-7982BFDFF2B2}"/>
          </ac:spMkLst>
        </pc:spChg>
        <pc:spChg chg="add del mod">
          <ac:chgData name="Ilona Smotlachová" userId="a24695e9-6a13-4e1e-8e04-16c3c92f1c35" providerId="ADAL" clId="{DDBBB06A-4A8E-4BBE-8EE6-28313FA4BC99}" dt="2025-07-08T08:19:45.790" v="427" actId="478"/>
          <ac:spMkLst>
            <pc:docMk/>
            <pc:sldMk cId="3959570316" sldId="272"/>
            <ac:spMk id="8" creationId="{D76B0A75-67D9-EBA2-560C-F419A0E4A9FE}"/>
          </ac:spMkLst>
        </pc:spChg>
        <pc:spChg chg="mod">
          <ac:chgData name="Ilona Smotlachová" userId="a24695e9-6a13-4e1e-8e04-16c3c92f1c35" providerId="ADAL" clId="{DDBBB06A-4A8E-4BBE-8EE6-28313FA4BC99}" dt="2025-07-08T08:28:00.613" v="433" actId="20577"/>
          <ac:spMkLst>
            <pc:docMk/>
            <pc:sldMk cId="3959570316" sldId="272"/>
            <ac:spMk id="13" creationId="{C166810D-D05B-E3B1-E81D-C01D908F28F5}"/>
          </ac:spMkLst>
        </pc:spChg>
        <pc:picChg chg="mod">
          <ac:chgData name="Ilona Smotlachová" userId="a24695e9-6a13-4e1e-8e04-16c3c92f1c35" providerId="ADAL" clId="{DDBBB06A-4A8E-4BBE-8EE6-28313FA4BC99}" dt="2025-07-08T08:15:03.295" v="424"/>
          <ac:picMkLst>
            <pc:docMk/>
            <pc:sldMk cId="3959570316" sldId="272"/>
            <ac:picMk id="11" creationId="{65A66C3E-10C1-4D7E-D04D-C3ABE7DC0573}"/>
          </ac:picMkLst>
        </pc:picChg>
      </pc:sldChg>
      <pc:sldChg chg="del">
        <pc:chgData name="Ilona Smotlachová" userId="a24695e9-6a13-4e1e-8e04-16c3c92f1c35" providerId="ADAL" clId="{DDBBB06A-4A8E-4BBE-8EE6-28313FA4BC99}" dt="2025-07-08T07:44:03.920" v="2" actId="47"/>
        <pc:sldMkLst>
          <pc:docMk/>
          <pc:sldMk cId="1435666747" sldId="292"/>
        </pc:sldMkLst>
      </pc:sldChg>
      <pc:sldChg chg="del">
        <pc:chgData name="Ilona Smotlachová" userId="a24695e9-6a13-4e1e-8e04-16c3c92f1c35" providerId="ADAL" clId="{DDBBB06A-4A8E-4BBE-8EE6-28313FA4BC99}" dt="2025-07-08T07:43:41.362" v="0" actId="47"/>
        <pc:sldMkLst>
          <pc:docMk/>
          <pc:sldMk cId="2385374680" sldId="2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55D7E-4F1C-4C06-8C7B-84194625FFD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C0BE6CEC-DFFE-4257-A607-823ED006C964}">
      <dgm:prSet phldrT="[Text]" phldr="0"/>
      <dgm:spPr/>
      <dgm:t>
        <a:bodyPr/>
        <a:lstStyle/>
        <a:p>
          <a:r>
            <a:rPr lang="cs-CZ" dirty="0"/>
            <a:t>Emily</a:t>
          </a:r>
        </a:p>
      </dgm:t>
    </dgm:pt>
    <dgm:pt modelId="{99DBD593-638A-4C6E-89DB-6C17D9D0DC97}" type="parTrans" cxnId="{C0B692AD-2327-414B-9F75-BB0B83D57756}">
      <dgm:prSet/>
      <dgm:spPr/>
      <dgm:t>
        <a:bodyPr/>
        <a:lstStyle/>
        <a:p>
          <a:endParaRPr lang="cs-CZ"/>
        </a:p>
      </dgm:t>
    </dgm:pt>
    <dgm:pt modelId="{D310336D-E6EA-4F13-9AD7-D9B55D38A225}" type="sibTrans" cxnId="{C0B692AD-2327-414B-9F75-BB0B83D57756}">
      <dgm:prSet/>
      <dgm:spPr/>
      <dgm:t>
        <a:bodyPr/>
        <a:lstStyle/>
        <a:p>
          <a:endParaRPr lang="cs-CZ"/>
        </a:p>
      </dgm:t>
    </dgm:pt>
    <dgm:pt modelId="{0FF8D636-9501-4CDB-B3B2-4DEEFBAC9D5E}">
      <dgm:prSet phldrT="[Text]" phldr="0"/>
      <dgm:spPr/>
      <dgm:t>
        <a:bodyPr/>
        <a:lstStyle/>
        <a:p>
          <a:r>
            <a:rPr lang="cs-CZ" dirty="0"/>
            <a:t>Jack</a:t>
          </a:r>
        </a:p>
      </dgm:t>
    </dgm:pt>
    <dgm:pt modelId="{ACB58E35-B089-49AB-A062-59679A40C383}" type="parTrans" cxnId="{9890883B-A0A8-42D5-938D-CC5D1A3ECB08}">
      <dgm:prSet/>
      <dgm:spPr/>
      <dgm:t>
        <a:bodyPr/>
        <a:lstStyle/>
        <a:p>
          <a:endParaRPr lang="cs-CZ"/>
        </a:p>
      </dgm:t>
    </dgm:pt>
    <dgm:pt modelId="{A3073621-B36E-4622-A542-A1BA8F4549F6}" type="sibTrans" cxnId="{9890883B-A0A8-42D5-938D-CC5D1A3ECB08}">
      <dgm:prSet/>
      <dgm:spPr/>
      <dgm:t>
        <a:bodyPr/>
        <a:lstStyle/>
        <a:p>
          <a:endParaRPr lang="cs-CZ"/>
        </a:p>
      </dgm:t>
    </dgm:pt>
    <dgm:pt modelId="{9455D422-1244-42FD-97A7-AD5B2DDCEFFE}">
      <dgm:prSet phldrT="[Text]" phldr="0"/>
      <dgm:spPr/>
      <dgm:t>
        <a:bodyPr/>
        <a:lstStyle/>
        <a:p>
          <a:r>
            <a:rPr lang="cs-CZ" dirty="0"/>
            <a:t>Amelia</a:t>
          </a:r>
        </a:p>
      </dgm:t>
    </dgm:pt>
    <dgm:pt modelId="{330200EF-D967-4A22-9D38-7D03C2CC9C3A}" type="parTrans" cxnId="{D755FABB-027C-4456-B262-A2C9344F607C}">
      <dgm:prSet/>
      <dgm:spPr/>
      <dgm:t>
        <a:bodyPr/>
        <a:lstStyle/>
        <a:p>
          <a:endParaRPr lang="cs-CZ"/>
        </a:p>
      </dgm:t>
    </dgm:pt>
    <dgm:pt modelId="{63C40228-963D-4D4E-8AD1-58413C930F5C}" type="sibTrans" cxnId="{D755FABB-027C-4456-B262-A2C9344F607C}">
      <dgm:prSet/>
      <dgm:spPr/>
      <dgm:t>
        <a:bodyPr/>
        <a:lstStyle/>
        <a:p>
          <a:endParaRPr lang="cs-CZ"/>
        </a:p>
      </dgm:t>
    </dgm:pt>
    <dgm:pt modelId="{499D9A57-0192-4177-9A31-5CAFB8CB1796}">
      <dgm:prSet phldrT="[Text]" phldr="0"/>
      <dgm:spPr/>
      <dgm:t>
        <a:bodyPr/>
        <a:lstStyle/>
        <a:p>
          <a:r>
            <a:rPr lang="cs-CZ" dirty="0"/>
            <a:t>Harry</a:t>
          </a:r>
        </a:p>
      </dgm:t>
    </dgm:pt>
    <dgm:pt modelId="{5AA55187-62D7-4E9B-89FE-194758D99BC0}" type="parTrans" cxnId="{6133777C-2370-435E-8540-8B8A19DA6EFA}">
      <dgm:prSet/>
      <dgm:spPr/>
      <dgm:t>
        <a:bodyPr/>
        <a:lstStyle/>
        <a:p>
          <a:endParaRPr lang="cs-CZ"/>
        </a:p>
      </dgm:t>
    </dgm:pt>
    <dgm:pt modelId="{D2729733-02A4-4DAD-BBCC-5B1F0E282B87}" type="sibTrans" cxnId="{6133777C-2370-435E-8540-8B8A19DA6EFA}">
      <dgm:prSet/>
      <dgm:spPr/>
      <dgm:t>
        <a:bodyPr/>
        <a:lstStyle/>
        <a:p>
          <a:endParaRPr lang="cs-CZ"/>
        </a:p>
      </dgm:t>
    </dgm:pt>
    <dgm:pt modelId="{C8DEE2F2-E282-4565-B8C5-F6D5DBB96F52}">
      <dgm:prSet phldrT="[Text]" phldr="0"/>
      <dgm:spPr/>
      <dgm:t>
        <a:bodyPr/>
        <a:lstStyle/>
        <a:p>
          <a:r>
            <a:rPr lang="cs-CZ" dirty="0"/>
            <a:t>Sophia</a:t>
          </a:r>
        </a:p>
      </dgm:t>
    </dgm:pt>
    <dgm:pt modelId="{2600F5F2-5FE7-4D8B-931D-6E9A01A6809C}" type="parTrans" cxnId="{BBB19DBA-26BA-417D-B80C-6EAF0C60CFC9}">
      <dgm:prSet/>
      <dgm:spPr/>
      <dgm:t>
        <a:bodyPr/>
        <a:lstStyle/>
        <a:p>
          <a:endParaRPr lang="cs-CZ"/>
        </a:p>
      </dgm:t>
    </dgm:pt>
    <dgm:pt modelId="{70A898B8-595C-4AA3-B679-0C5A22F8F3CA}" type="sibTrans" cxnId="{BBB19DBA-26BA-417D-B80C-6EAF0C60CFC9}">
      <dgm:prSet/>
      <dgm:spPr/>
      <dgm:t>
        <a:bodyPr/>
        <a:lstStyle/>
        <a:p>
          <a:endParaRPr lang="cs-CZ"/>
        </a:p>
      </dgm:t>
    </dgm:pt>
    <dgm:pt modelId="{03CB669A-217A-4A1B-ACFC-931F11FE22B2}">
      <dgm:prSet/>
      <dgm:spPr/>
      <dgm:t>
        <a:bodyPr/>
        <a:lstStyle/>
        <a:p>
          <a:r>
            <a:rPr lang="cs-CZ" dirty="0"/>
            <a:t>Joshua</a:t>
          </a:r>
        </a:p>
      </dgm:t>
    </dgm:pt>
    <dgm:pt modelId="{B3382A09-5998-481E-8778-3D9A665AE24B}" type="parTrans" cxnId="{F3F1B8FE-BDD8-4037-906A-AE3774BA5F26}">
      <dgm:prSet/>
      <dgm:spPr/>
      <dgm:t>
        <a:bodyPr/>
        <a:lstStyle/>
        <a:p>
          <a:endParaRPr lang="cs-CZ"/>
        </a:p>
      </dgm:t>
    </dgm:pt>
    <dgm:pt modelId="{F6D18F68-A938-4031-8DB1-31873A89B098}" type="sibTrans" cxnId="{F3F1B8FE-BDD8-4037-906A-AE3774BA5F26}">
      <dgm:prSet/>
      <dgm:spPr/>
      <dgm:t>
        <a:bodyPr/>
        <a:lstStyle/>
        <a:p>
          <a:endParaRPr lang="cs-CZ"/>
        </a:p>
      </dgm:t>
    </dgm:pt>
    <dgm:pt modelId="{0C574A3D-69FE-48F4-81B9-6D3A5EB65C0F}">
      <dgm:prSet/>
      <dgm:spPr/>
      <dgm:t>
        <a:bodyPr/>
        <a:lstStyle/>
        <a:p>
          <a:r>
            <a:rPr lang="cs-CZ" dirty="0"/>
            <a:t>Thomas</a:t>
          </a:r>
        </a:p>
      </dgm:t>
    </dgm:pt>
    <dgm:pt modelId="{FB706C46-9E8C-48AA-9DE2-B1E7A78CA72C}" type="parTrans" cxnId="{11CCC4FA-676C-4BB1-A7FC-BC09E5104D7F}">
      <dgm:prSet/>
      <dgm:spPr/>
      <dgm:t>
        <a:bodyPr/>
        <a:lstStyle/>
        <a:p>
          <a:endParaRPr lang="cs-CZ"/>
        </a:p>
      </dgm:t>
    </dgm:pt>
    <dgm:pt modelId="{DB1923F4-C5B8-487A-8004-E61EB7D769AE}" type="sibTrans" cxnId="{11CCC4FA-676C-4BB1-A7FC-BC09E5104D7F}">
      <dgm:prSet/>
      <dgm:spPr/>
      <dgm:t>
        <a:bodyPr/>
        <a:lstStyle/>
        <a:p>
          <a:endParaRPr lang="cs-CZ"/>
        </a:p>
      </dgm:t>
    </dgm:pt>
    <dgm:pt modelId="{038420C6-D3C1-4043-A96F-908D35B171FC}">
      <dgm:prSet/>
      <dgm:spPr/>
      <dgm:t>
        <a:bodyPr/>
        <a:lstStyle/>
        <a:p>
          <a:r>
            <a:rPr lang="cs-CZ" dirty="0"/>
            <a:t>Peter</a:t>
          </a:r>
        </a:p>
      </dgm:t>
    </dgm:pt>
    <dgm:pt modelId="{DF03CF18-0804-48F6-B252-C94AE2B7ED36}" type="parTrans" cxnId="{64DD8331-1547-46E1-9AB2-AC83778F0953}">
      <dgm:prSet/>
      <dgm:spPr>
        <a:ln>
          <a:solidFill>
            <a:schemeClr val="bg1"/>
          </a:solidFill>
        </a:ln>
      </dgm:spPr>
      <dgm:t>
        <a:bodyPr/>
        <a:lstStyle/>
        <a:p>
          <a:endParaRPr lang="cs-CZ" dirty="0"/>
        </a:p>
      </dgm:t>
    </dgm:pt>
    <dgm:pt modelId="{27892E32-00FC-438A-8EE8-4EFACE3A7FC0}" type="sibTrans" cxnId="{64DD8331-1547-46E1-9AB2-AC83778F0953}">
      <dgm:prSet/>
      <dgm:spPr/>
      <dgm:t>
        <a:bodyPr/>
        <a:lstStyle/>
        <a:p>
          <a:endParaRPr lang="cs-CZ"/>
        </a:p>
      </dgm:t>
    </dgm:pt>
    <dgm:pt modelId="{E8A37B94-7BF5-43C5-A922-75CA55CF1A1E}" type="pres">
      <dgm:prSet presAssocID="{C5C55D7E-4F1C-4C06-8C7B-84194625FFD6}" presName="diagram" presStyleCnt="0">
        <dgm:presLayoutVars>
          <dgm:chPref val="1"/>
          <dgm:dir/>
          <dgm:animOne val="branch"/>
          <dgm:animLvl val="lvl"/>
          <dgm:resizeHandles val="exact"/>
        </dgm:presLayoutVars>
      </dgm:prSet>
      <dgm:spPr/>
    </dgm:pt>
    <dgm:pt modelId="{5FAE181D-B8DB-4553-B095-4CA3186C7034}" type="pres">
      <dgm:prSet presAssocID="{C0BE6CEC-DFFE-4257-A607-823ED006C964}" presName="root1" presStyleCnt="0"/>
      <dgm:spPr/>
    </dgm:pt>
    <dgm:pt modelId="{B1C91152-8890-494C-AEE7-6D284125D962}" type="pres">
      <dgm:prSet presAssocID="{C0BE6CEC-DFFE-4257-A607-823ED006C964}" presName="LevelOneTextNode" presStyleLbl="node0" presStyleIdx="0" presStyleCnt="1">
        <dgm:presLayoutVars>
          <dgm:chPref val="3"/>
        </dgm:presLayoutVars>
      </dgm:prSet>
      <dgm:spPr/>
    </dgm:pt>
    <dgm:pt modelId="{6DCB2225-B025-4AED-AF4A-3E7211B3ED37}" type="pres">
      <dgm:prSet presAssocID="{C0BE6CEC-DFFE-4257-A607-823ED006C964}" presName="level2hierChild" presStyleCnt="0"/>
      <dgm:spPr/>
    </dgm:pt>
    <dgm:pt modelId="{8A3FF42D-99E5-41F7-8D99-6D16E2420435}" type="pres">
      <dgm:prSet presAssocID="{ACB58E35-B089-49AB-A062-59679A40C383}" presName="conn2-1" presStyleLbl="parChTrans1D2" presStyleIdx="0" presStyleCnt="2"/>
      <dgm:spPr/>
    </dgm:pt>
    <dgm:pt modelId="{9764E275-7260-48B0-B6FD-4B49EA8370D4}" type="pres">
      <dgm:prSet presAssocID="{ACB58E35-B089-49AB-A062-59679A40C383}" presName="connTx" presStyleLbl="parChTrans1D2" presStyleIdx="0" presStyleCnt="2"/>
      <dgm:spPr/>
    </dgm:pt>
    <dgm:pt modelId="{756F7195-D6E7-4A79-9E39-51D89FE2C2DD}" type="pres">
      <dgm:prSet presAssocID="{0FF8D636-9501-4CDB-B3B2-4DEEFBAC9D5E}" presName="root2" presStyleCnt="0"/>
      <dgm:spPr/>
    </dgm:pt>
    <dgm:pt modelId="{03955A18-715A-4B3B-8BD0-C7DD4F0FF408}" type="pres">
      <dgm:prSet presAssocID="{0FF8D636-9501-4CDB-B3B2-4DEEFBAC9D5E}" presName="LevelTwoTextNode" presStyleLbl="node2" presStyleIdx="0" presStyleCnt="2" custLinFactNeighborY="-57219">
        <dgm:presLayoutVars>
          <dgm:chPref val="3"/>
        </dgm:presLayoutVars>
      </dgm:prSet>
      <dgm:spPr/>
    </dgm:pt>
    <dgm:pt modelId="{9D2349FE-5A8F-43FE-9C07-EAD7186565A8}" type="pres">
      <dgm:prSet presAssocID="{0FF8D636-9501-4CDB-B3B2-4DEEFBAC9D5E}" presName="level3hierChild" presStyleCnt="0"/>
      <dgm:spPr/>
    </dgm:pt>
    <dgm:pt modelId="{86B5D67E-F747-4953-9C45-AE1DB3A3066B}" type="pres">
      <dgm:prSet presAssocID="{330200EF-D967-4A22-9D38-7D03C2CC9C3A}" presName="conn2-1" presStyleLbl="parChTrans1D3" presStyleIdx="0" presStyleCnt="3"/>
      <dgm:spPr/>
    </dgm:pt>
    <dgm:pt modelId="{B04D4520-6541-4927-BE0A-BF4C4BB88D72}" type="pres">
      <dgm:prSet presAssocID="{330200EF-D967-4A22-9D38-7D03C2CC9C3A}" presName="connTx" presStyleLbl="parChTrans1D3" presStyleIdx="0" presStyleCnt="3"/>
      <dgm:spPr/>
    </dgm:pt>
    <dgm:pt modelId="{95BC442F-604A-4153-8860-624A21AE5092}" type="pres">
      <dgm:prSet presAssocID="{9455D422-1244-42FD-97A7-AD5B2DDCEFFE}" presName="root2" presStyleCnt="0"/>
      <dgm:spPr/>
    </dgm:pt>
    <dgm:pt modelId="{DD0F969B-B64D-476C-B0D9-B78571691235}" type="pres">
      <dgm:prSet presAssocID="{9455D422-1244-42FD-97A7-AD5B2DDCEFFE}" presName="LevelTwoTextNode" presStyleLbl="node3" presStyleIdx="0" presStyleCnt="3" custScaleX="98111" custLinFactNeighborX="215" custLinFactNeighborY="-52057">
        <dgm:presLayoutVars>
          <dgm:chPref val="3"/>
        </dgm:presLayoutVars>
      </dgm:prSet>
      <dgm:spPr/>
    </dgm:pt>
    <dgm:pt modelId="{F8A39F48-12B7-470B-95CE-5FC4620D8363}" type="pres">
      <dgm:prSet presAssocID="{9455D422-1244-42FD-97A7-AD5B2DDCEFFE}" presName="level3hierChild" presStyleCnt="0"/>
      <dgm:spPr/>
    </dgm:pt>
    <dgm:pt modelId="{F667D209-749F-465D-81F5-C407108DE4CD}" type="pres">
      <dgm:prSet presAssocID="{B3382A09-5998-481E-8778-3D9A665AE24B}" presName="conn2-1" presStyleLbl="parChTrans1D4" presStyleIdx="0" presStyleCnt="2"/>
      <dgm:spPr/>
    </dgm:pt>
    <dgm:pt modelId="{4118010A-F2AB-422D-AB85-B009473D5341}" type="pres">
      <dgm:prSet presAssocID="{B3382A09-5998-481E-8778-3D9A665AE24B}" presName="connTx" presStyleLbl="parChTrans1D4" presStyleIdx="0" presStyleCnt="2"/>
      <dgm:spPr/>
    </dgm:pt>
    <dgm:pt modelId="{E7702CC9-9DF9-4452-B80C-1550870EA907}" type="pres">
      <dgm:prSet presAssocID="{03CB669A-217A-4A1B-ACFC-931F11FE22B2}" presName="root2" presStyleCnt="0"/>
      <dgm:spPr/>
    </dgm:pt>
    <dgm:pt modelId="{B9785B8C-3FE3-4696-A875-55329FA19FAE}" type="pres">
      <dgm:prSet presAssocID="{03CB669A-217A-4A1B-ACFC-931F11FE22B2}" presName="LevelTwoTextNode" presStyleLbl="node4" presStyleIdx="0" presStyleCnt="2" custLinFactNeighborX="18150" custLinFactNeighborY="-621">
        <dgm:presLayoutVars>
          <dgm:chPref val="3"/>
        </dgm:presLayoutVars>
      </dgm:prSet>
      <dgm:spPr/>
    </dgm:pt>
    <dgm:pt modelId="{E640EA55-D22B-4CC9-B4A5-B406B2E093CA}" type="pres">
      <dgm:prSet presAssocID="{03CB669A-217A-4A1B-ACFC-931F11FE22B2}" presName="level3hierChild" presStyleCnt="0"/>
      <dgm:spPr/>
    </dgm:pt>
    <dgm:pt modelId="{5E7FFCA8-CCE6-433E-ACC4-BAA176A580FD}" type="pres">
      <dgm:prSet presAssocID="{DF03CF18-0804-48F6-B252-C94AE2B7ED36}" presName="conn2-1" presStyleLbl="parChTrans1D3" presStyleIdx="1" presStyleCnt="3"/>
      <dgm:spPr/>
    </dgm:pt>
    <dgm:pt modelId="{586BC875-EECF-48CF-89AD-B4623683E475}" type="pres">
      <dgm:prSet presAssocID="{DF03CF18-0804-48F6-B252-C94AE2B7ED36}" presName="connTx" presStyleLbl="parChTrans1D3" presStyleIdx="1" presStyleCnt="3"/>
      <dgm:spPr/>
    </dgm:pt>
    <dgm:pt modelId="{96517559-FC97-4946-B958-6D57F8F05D8A}" type="pres">
      <dgm:prSet presAssocID="{038420C6-D3C1-4043-A96F-908D35B171FC}" presName="root2" presStyleCnt="0"/>
      <dgm:spPr/>
    </dgm:pt>
    <dgm:pt modelId="{016FBB73-6449-47E8-85E7-814283BD97BB}" type="pres">
      <dgm:prSet presAssocID="{038420C6-D3C1-4043-A96F-908D35B171FC}" presName="LevelTwoTextNode" presStyleLbl="node3" presStyleIdx="1" presStyleCnt="3">
        <dgm:presLayoutVars>
          <dgm:chPref val="3"/>
        </dgm:presLayoutVars>
      </dgm:prSet>
      <dgm:spPr/>
    </dgm:pt>
    <dgm:pt modelId="{B46D2E25-6303-4028-AEED-3239FFB8395E}" type="pres">
      <dgm:prSet presAssocID="{038420C6-D3C1-4043-A96F-908D35B171FC}" presName="level3hierChild" presStyleCnt="0"/>
      <dgm:spPr/>
    </dgm:pt>
    <dgm:pt modelId="{615D1DBD-131E-442A-8CBF-E01B89F09A7E}" type="pres">
      <dgm:prSet presAssocID="{5AA55187-62D7-4E9B-89FE-194758D99BC0}" presName="conn2-1" presStyleLbl="parChTrans1D2" presStyleIdx="1" presStyleCnt="2"/>
      <dgm:spPr/>
    </dgm:pt>
    <dgm:pt modelId="{AD14F1E8-B75E-4ECC-BC79-CD5EF487E8A6}" type="pres">
      <dgm:prSet presAssocID="{5AA55187-62D7-4E9B-89FE-194758D99BC0}" presName="connTx" presStyleLbl="parChTrans1D2" presStyleIdx="1" presStyleCnt="2"/>
      <dgm:spPr/>
    </dgm:pt>
    <dgm:pt modelId="{44E5305F-79BB-407B-B440-774A6147D278}" type="pres">
      <dgm:prSet presAssocID="{499D9A57-0192-4177-9A31-5CAFB8CB1796}" presName="root2" presStyleCnt="0"/>
      <dgm:spPr/>
    </dgm:pt>
    <dgm:pt modelId="{4D196580-39D3-43EB-AC33-04E1798D9364}" type="pres">
      <dgm:prSet presAssocID="{499D9A57-0192-4177-9A31-5CAFB8CB1796}" presName="LevelTwoTextNode" presStyleLbl="node2" presStyleIdx="1" presStyleCnt="2" custLinFactNeighborX="1506" custLinFactNeighborY="45603">
        <dgm:presLayoutVars>
          <dgm:chPref val="3"/>
        </dgm:presLayoutVars>
      </dgm:prSet>
      <dgm:spPr/>
    </dgm:pt>
    <dgm:pt modelId="{62F60E8C-D457-4019-9889-F24EACECE7CE}" type="pres">
      <dgm:prSet presAssocID="{499D9A57-0192-4177-9A31-5CAFB8CB1796}" presName="level3hierChild" presStyleCnt="0"/>
      <dgm:spPr/>
    </dgm:pt>
    <dgm:pt modelId="{A104973A-41A3-49C1-AE95-0715D3E5603E}" type="pres">
      <dgm:prSet presAssocID="{2600F5F2-5FE7-4D8B-931D-6E9A01A6809C}" presName="conn2-1" presStyleLbl="parChTrans1D3" presStyleIdx="2" presStyleCnt="3"/>
      <dgm:spPr/>
    </dgm:pt>
    <dgm:pt modelId="{50BABE12-EFAA-4BFD-8D5E-6C7498C6F1D8}" type="pres">
      <dgm:prSet presAssocID="{2600F5F2-5FE7-4D8B-931D-6E9A01A6809C}" presName="connTx" presStyleLbl="parChTrans1D3" presStyleIdx="2" presStyleCnt="3"/>
      <dgm:spPr/>
    </dgm:pt>
    <dgm:pt modelId="{4F0AA86A-FAC0-466D-B9C8-D79C39BDBB71}" type="pres">
      <dgm:prSet presAssocID="{C8DEE2F2-E282-4565-B8C5-F6D5DBB96F52}" presName="root2" presStyleCnt="0"/>
      <dgm:spPr/>
    </dgm:pt>
    <dgm:pt modelId="{6431B782-271D-4A1F-A945-50137211F12C}" type="pres">
      <dgm:prSet presAssocID="{C8DEE2F2-E282-4565-B8C5-F6D5DBB96F52}" presName="LevelTwoTextNode" presStyleLbl="node3" presStyleIdx="2" presStyleCnt="3" custLinFactNeighborX="215" custLinFactNeighborY="47755">
        <dgm:presLayoutVars>
          <dgm:chPref val="3"/>
        </dgm:presLayoutVars>
      </dgm:prSet>
      <dgm:spPr/>
    </dgm:pt>
    <dgm:pt modelId="{EE2D79F2-A6B1-4ABE-A1E6-A8BE8F5FB13E}" type="pres">
      <dgm:prSet presAssocID="{C8DEE2F2-E282-4565-B8C5-F6D5DBB96F52}" presName="level3hierChild" presStyleCnt="0"/>
      <dgm:spPr/>
    </dgm:pt>
    <dgm:pt modelId="{32779868-D9DD-4008-9C7B-830F69DAE719}" type="pres">
      <dgm:prSet presAssocID="{FB706C46-9E8C-48AA-9DE2-B1E7A78CA72C}" presName="conn2-1" presStyleLbl="parChTrans1D4" presStyleIdx="1" presStyleCnt="2"/>
      <dgm:spPr/>
    </dgm:pt>
    <dgm:pt modelId="{5847BF7E-4730-4A06-B169-D83317A49E72}" type="pres">
      <dgm:prSet presAssocID="{FB706C46-9E8C-48AA-9DE2-B1E7A78CA72C}" presName="connTx" presStyleLbl="parChTrans1D4" presStyleIdx="1" presStyleCnt="2"/>
      <dgm:spPr/>
    </dgm:pt>
    <dgm:pt modelId="{6F6DB6E7-F62C-4BBE-AE16-24FD39F18A04}" type="pres">
      <dgm:prSet presAssocID="{0C574A3D-69FE-48F4-81B9-6D3A5EB65C0F}" presName="root2" presStyleCnt="0"/>
      <dgm:spPr/>
    </dgm:pt>
    <dgm:pt modelId="{E33C2158-57D4-4ECC-A5A1-47EB412DB848}" type="pres">
      <dgm:prSet presAssocID="{0C574A3D-69FE-48F4-81B9-6D3A5EB65C0F}" presName="LevelTwoTextNode" presStyleLbl="node4" presStyleIdx="1" presStyleCnt="2" custLinFactNeighborX="14431" custLinFactNeighborY="-1679">
        <dgm:presLayoutVars>
          <dgm:chPref val="3"/>
        </dgm:presLayoutVars>
      </dgm:prSet>
      <dgm:spPr/>
    </dgm:pt>
    <dgm:pt modelId="{44266843-3FC3-4932-91E9-4544F13F4279}" type="pres">
      <dgm:prSet presAssocID="{0C574A3D-69FE-48F4-81B9-6D3A5EB65C0F}" presName="level3hierChild" presStyleCnt="0"/>
      <dgm:spPr/>
    </dgm:pt>
  </dgm:ptLst>
  <dgm:cxnLst>
    <dgm:cxn modelId="{494B3F01-DF92-4D74-ABE8-8C309930DEC9}" type="presOf" srcId="{FB706C46-9E8C-48AA-9DE2-B1E7A78CA72C}" destId="{5847BF7E-4730-4A06-B169-D83317A49E72}" srcOrd="1" destOrd="0" presId="urn:microsoft.com/office/officeart/2005/8/layout/hierarchy2"/>
    <dgm:cxn modelId="{38EDAE13-18FC-41FA-A26E-447D1AB22ADD}" type="presOf" srcId="{B3382A09-5998-481E-8778-3D9A665AE24B}" destId="{F667D209-749F-465D-81F5-C407108DE4CD}" srcOrd="0" destOrd="0" presId="urn:microsoft.com/office/officeart/2005/8/layout/hierarchy2"/>
    <dgm:cxn modelId="{D5149E14-7031-478E-9D02-092C945104E2}" type="presOf" srcId="{2600F5F2-5FE7-4D8B-931D-6E9A01A6809C}" destId="{A104973A-41A3-49C1-AE95-0715D3E5603E}" srcOrd="0" destOrd="0" presId="urn:microsoft.com/office/officeart/2005/8/layout/hierarchy2"/>
    <dgm:cxn modelId="{4808DF15-DA36-4619-BF87-3A4FCDE4D132}" type="presOf" srcId="{038420C6-D3C1-4043-A96F-908D35B171FC}" destId="{016FBB73-6449-47E8-85E7-814283BD97BB}" srcOrd="0" destOrd="0" presId="urn:microsoft.com/office/officeart/2005/8/layout/hierarchy2"/>
    <dgm:cxn modelId="{C23DA81D-C3AB-46E6-BFD4-19AD06CDC949}" type="presOf" srcId="{C0BE6CEC-DFFE-4257-A607-823ED006C964}" destId="{B1C91152-8890-494C-AEE7-6D284125D962}" srcOrd="0" destOrd="0" presId="urn:microsoft.com/office/officeart/2005/8/layout/hierarchy2"/>
    <dgm:cxn modelId="{6BFB572E-6AA6-4FB1-8A97-76F6FD458809}" type="presOf" srcId="{5AA55187-62D7-4E9B-89FE-194758D99BC0}" destId="{615D1DBD-131E-442A-8CBF-E01B89F09A7E}" srcOrd="0" destOrd="0" presId="urn:microsoft.com/office/officeart/2005/8/layout/hierarchy2"/>
    <dgm:cxn modelId="{64DD8331-1547-46E1-9AB2-AC83778F0953}" srcId="{0FF8D636-9501-4CDB-B3B2-4DEEFBAC9D5E}" destId="{038420C6-D3C1-4043-A96F-908D35B171FC}" srcOrd="1" destOrd="0" parTransId="{DF03CF18-0804-48F6-B252-C94AE2B7ED36}" sibTransId="{27892E32-00FC-438A-8EE8-4EFACE3A7FC0}"/>
    <dgm:cxn modelId="{9890883B-A0A8-42D5-938D-CC5D1A3ECB08}" srcId="{C0BE6CEC-DFFE-4257-A607-823ED006C964}" destId="{0FF8D636-9501-4CDB-B3B2-4DEEFBAC9D5E}" srcOrd="0" destOrd="0" parTransId="{ACB58E35-B089-49AB-A062-59679A40C383}" sibTransId="{A3073621-B36E-4622-A542-A1BA8F4549F6}"/>
    <dgm:cxn modelId="{C13B6C68-B2F3-4481-AD55-4F5DD6BCB491}" type="presOf" srcId="{5AA55187-62D7-4E9B-89FE-194758D99BC0}" destId="{AD14F1E8-B75E-4ECC-BC79-CD5EF487E8A6}" srcOrd="1" destOrd="0" presId="urn:microsoft.com/office/officeart/2005/8/layout/hierarchy2"/>
    <dgm:cxn modelId="{7725A16C-DE81-4B25-A043-03DF11395BA9}" type="presOf" srcId="{ACB58E35-B089-49AB-A062-59679A40C383}" destId="{9764E275-7260-48B0-B6FD-4B49EA8370D4}" srcOrd="1" destOrd="0" presId="urn:microsoft.com/office/officeart/2005/8/layout/hierarchy2"/>
    <dgm:cxn modelId="{6E436256-0901-4C50-915A-14318FE0AE89}" type="presOf" srcId="{330200EF-D967-4A22-9D38-7D03C2CC9C3A}" destId="{B04D4520-6541-4927-BE0A-BF4C4BB88D72}" srcOrd="1" destOrd="0" presId="urn:microsoft.com/office/officeart/2005/8/layout/hierarchy2"/>
    <dgm:cxn modelId="{6133777C-2370-435E-8540-8B8A19DA6EFA}" srcId="{C0BE6CEC-DFFE-4257-A607-823ED006C964}" destId="{499D9A57-0192-4177-9A31-5CAFB8CB1796}" srcOrd="1" destOrd="0" parTransId="{5AA55187-62D7-4E9B-89FE-194758D99BC0}" sibTransId="{D2729733-02A4-4DAD-BBCC-5B1F0E282B87}"/>
    <dgm:cxn modelId="{4A7A5584-5F8C-437E-A3D8-64FE49664159}" type="presOf" srcId="{0C574A3D-69FE-48F4-81B9-6D3A5EB65C0F}" destId="{E33C2158-57D4-4ECC-A5A1-47EB412DB848}" srcOrd="0" destOrd="0" presId="urn:microsoft.com/office/officeart/2005/8/layout/hierarchy2"/>
    <dgm:cxn modelId="{D9576794-8F4F-4016-B560-38F0E0CF3F67}" type="presOf" srcId="{FB706C46-9E8C-48AA-9DE2-B1E7A78CA72C}" destId="{32779868-D9DD-4008-9C7B-830F69DAE719}" srcOrd="0" destOrd="0" presId="urn:microsoft.com/office/officeart/2005/8/layout/hierarchy2"/>
    <dgm:cxn modelId="{55FDC294-150A-487D-8802-CB4627F27FC5}" type="presOf" srcId="{9455D422-1244-42FD-97A7-AD5B2DDCEFFE}" destId="{DD0F969B-B64D-476C-B0D9-B78571691235}" srcOrd="0" destOrd="0" presId="urn:microsoft.com/office/officeart/2005/8/layout/hierarchy2"/>
    <dgm:cxn modelId="{9C703A9C-1640-4EBE-A455-E6457CE1689F}" type="presOf" srcId="{C5C55D7E-4F1C-4C06-8C7B-84194625FFD6}" destId="{E8A37B94-7BF5-43C5-A922-75CA55CF1A1E}" srcOrd="0" destOrd="0" presId="urn:microsoft.com/office/officeart/2005/8/layout/hierarchy2"/>
    <dgm:cxn modelId="{E6495AA5-8127-41D8-8A7B-3A28FCE452D8}" type="presOf" srcId="{C8DEE2F2-E282-4565-B8C5-F6D5DBB96F52}" destId="{6431B782-271D-4A1F-A945-50137211F12C}" srcOrd="0" destOrd="0" presId="urn:microsoft.com/office/officeart/2005/8/layout/hierarchy2"/>
    <dgm:cxn modelId="{2A0CFFA8-D26A-4487-9A7A-B609650C7B3E}" type="presOf" srcId="{0FF8D636-9501-4CDB-B3B2-4DEEFBAC9D5E}" destId="{03955A18-715A-4B3B-8BD0-C7DD4F0FF408}" srcOrd="0" destOrd="0" presId="urn:microsoft.com/office/officeart/2005/8/layout/hierarchy2"/>
    <dgm:cxn modelId="{C0B692AD-2327-414B-9F75-BB0B83D57756}" srcId="{C5C55D7E-4F1C-4C06-8C7B-84194625FFD6}" destId="{C0BE6CEC-DFFE-4257-A607-823ED006C964}" srcOrd="0" destOrd="0" parTransId="{99DBD593-638A-4C6E-89DB-6C17D9D0DC97}" sibTransId="{D310336D-E6EA-4F13-9AD7-D9B55D38A225}"/>
    <dgm:cxn modelId="{BBB19DBA-26BA-417D-B80C-6EAF0C60CFC9}" srcId="{499D9A57-0192-4177-9A31-5CAFB8CB1796}" destId="{C8DEE2F2-E282-4565-B8C5-F6D5DBB96F52}" srcOrd="0" destOrd="0" parTransId="{2600F5F2-5FE7-4D8B-931D-6E9A01A6809C}" sibTransId="{70A898B8-595C-4AA3-B679-0C5A22F8F3CA}"/>
    <dgm:cxn modelId="{D755FABB-027C-4456-B262-A2C9344F607C}" srcId="{0FF8D636-9501-4CDB-B3B2-4DEEFBAC9D5E}" destId="{9455D422-1244-42FD-97A7-AD5B2DDCEFFE}" srcOrd="0" destOrd="0" parTransId="{330200EF-D967-4A22-9D38-7D03C2CC9C3A}" sibTransId="{63C40228-963D-4D4E-8AD1-58413C930F5C}"/>
    <dgm:cxn modelId="{D108F4C4-F3B9-4033-9A50-0F216409C23E}" type="presOf" srcId="{DF03CF18-0804-48F6-B252-C94AE2B7ED36}" destId="{586BC875-EECF-48CF-89AD-B4623683E475}" srcOrd="1" destOrd="0" presId="urn:microsoft.com/office/officeart/2005/8/layout/hierarchy2"/>
    <dgm:cxn modelId="{DA1AC1D3-B3EA-445C-B4FC-D1141E1A7E4A}" type="presOf" srcId="{330200EF-D967-4A22-9D38-7D03C2CC9C3A}" destId="{86B5D67E-F747-4953-9C45-AE1DB3A3066B}" srcOrd="0" destOrd="0" presId="urn:microsoft.com/office/officeart/2005/8/layout/hierarchy2"/>
    <dgm:cxn modelId="{291BEDDD-EE98-4BB6-9919-C2C988F8CAF7}" type="presOf" srcId="{ACB58E35-B089-49AB-A062-59679A40C383}" destId="{8A3FF42D-99E5-41F7-8D99-6D16E2420435}" srcOrd="0" destOrd="0" presId="urn:microsoft.com/office/officeart/2005/8/layout/hierarchy2"/>
    <dgm:cxn modelId="{ACE37FDE-2073-4BA3-A0C0-62D89D27856D}" type="presOf" srcId="{499D9A57-0192-4177-9A31-5CAFB8CB1796}" destId="{4D196580-39D3-43EB-AC33-04E1798D9364}" srcOrd="0" destOrd="0" presId="urn:microsoft.com/office/officeart/2005/8/layout/hierarchy2"/>
    <dgm:cxn modelId="{1BC864E1-93A5-4619-88F6-0D3BD67F324E}" type="presOf" srcId="{03CB669A-217A-4A1B-ACFC-931F11FE22B2}" destId="{B9785B8C-3FE3-4696-A875-55329FA19FAE}" srcOrd="0" destOrd="0" presId="urn:microsoft.com/office/officeart/2005/8/layout/hierarchy2"/>
    <dgm:cxn modelId="{5B2DE3E5-15CA-4ACC-BCDB-2AFD17A3B348}" type="presOf" srcId="{2600F5F2-5FE7-4D8B-931D-6E9A01A6809C}" destId="{50BABE12-EFAA-4BFD-8D5E-6C7498C6F1D8}" srcOrd="1" destOrd="0" presId="urn:microsoft.com/office/officeart/2005/8/layout/hierarchy2"/>
    <dgm:cxn modelId="{B8B66BF9-A01A-495B-9033-5BBAD39DDF4B}" type="presOf" srcId="{DF03CF18-0804-48F6-B252-C94AE2B7ED36}" destId="{5E7FFCA8-CCE6-433E-ACC4-BAA176A580FD}" srcOrd="0" destOrd="0" presId="urn:microsoft.com/office/officeart/2005/8/layout/hierarchy2"/>
    <dgm:cxn modelId="{11CCC4FA-676C-4BB1-A7FC-BC09E5104D7F}" srcId="{C8DEE2F2-E282-4565-B8C5-F6D5DBB96F52}" destId="{0C574A3D-69FE-48F4-81B9-6D3A5EB65C0F}" srcOrd="0" destOrd="0" parTransId="{FB706C46-9E8C-48AA-9DE2-B1E7A78CA72C}" sibTransId="{DB1923F4-C5B8-487A-8004-E61EB7D769AE}"/>
    <dgm:cxn modelId="{BF4C6EFD-C751-428F-8A86-454694F75553}" type="presOf" srcId="{B3382A09-5998-481E-8778-3D9A665AE24B}" destId="{4118010A-F2AB-422D-AB85-B009473D5341}" srcOrd="1" destOrd="0" presId="urn:microsoft.com/office/officeart/2005/8/layout/hierarchy2"/>
    <dgm:cxn modelId="{F3F1B8FE-BDD8-4037-906A-AE3774BA5F26}" srcId="{9455D422-1244-42FD-97A7-AD5B2DDCEFFE}" destId="{03CB669A-217A-4A1B-ACFC-931F11FE22B2}" srcOrd="0" destOrd="0" parTransId="{B3382A09-5998-481E-8778-3D9A665AE24B}" sibTransId="{F6D18F68-A938-4031-8DB1-31873A89B098}"/>
    <dgm:cxn modelId="{54EF0E9C-6B73-45E9-97B6-A711E093ED6B}" type="presParOf" srcId="{E8A37B94-7BF5-43C5-A922-75CA55CF1A1E}" destId="{5FAE181D-B8DB-4553-B095-4CA3186C7034}" srcOrd="0" destOrd="0" presId="urn:microsoft.com/office/officeart/2005/8/layout/hierarchy2"/>
    <dgm:cxn modelId="{FFCCE087-541C-4FC7-B91D-9ECC727BBB57}" type="presParOf" srcId="{5FAE181D-B8DB-4553-B095-4CA3186C7034}" destId="{B1C91152-8890-494C-AEE7-6D284125D962}" srcOrd="0" destOrd="0" presId="urn:microsoft.com/office/officeart/2005/8/layout/hierarchy2"/>
    <dgm:cxn modelId="{420FB559-0C4F-4CA3-AC9C-16F7FB37B07F}" type="presParOf" srcId="{5FAE181D-B8DB-4553-B095-4CA3186C7034}" destId="{6DCB2225-B025-4AED-AF4A-3E7211B3ED37}" srcOrd="1" destOrd="0" presId="urn:microsoft.com/office/officeart/2005/8/layout/hierarchy2"/>
    <dgm:cxn modelId="{CB254A7F-A4FB-4BC1-89F2-634F6E1676E6}" type="presParOf" srcId="{6DCB2225-B025-4AED-AF4A-3E7211B3ED37}" destId="{8A3FF42D-99E5-41F7-8D99-6D16E2420435}" srcOrd="0" destOrd="0" presId="urn:microsoft.com/office/officeart/2005/8/layout/hierarchy2"/>
    <dgm:cxn modelId="{B9AA36A0-4A49-4E36-97AA-386088B09F53}" type="presParOf" srcId="{8A3FF42D-99E5-41F7-8D99-6D16E2420435}" destId="{9764E275-7260-48B0-B6FD-4B49EA8370D4}" srcOrd="0" destOrd="0" presId="urn:microsoft.com/office/officeart/2005/8/layout/hierarchy2"/>
    <dgm:cxn modelId="{165ACEAE-1946-417B-BFB1-9CC942D49D75}" type="presParOf" srcId="{6DCB2225-B025-4AED-AF4A-3E7211B3ED37}" destId="{756F7195-D6E7-4A79-9E39-51D89FE2C2DD}" srcOrd="1" destOrd="0" presId="urn:microsoft.com/office/officeart/2005/8/layout/hierarchy2"/>
    <dgm:cxn modelId="{43727579-E8B5-49BB-B5B6-91A5441D15B5}" type="presParOf" srcId="{756F7195-D6E7-4A79-9E39-51D89FE2C2DD}" destId="{03955A18-715A-4B3B-8BD0-C7DD4F0FF408}" srcOrd="0" destOrd="0" presId="urn:microsoft.com/office/officeart/2005/8/layout/hierarchy2"/>
    <dgm:cxn modelId="{3477745D-E0F8-4609-BC09-67A78A9BFDA5}" type="presParOf" srcId="{756F7195-D6E7-4A79-9E39-51D89FE2C2DD}" destId="{9D2349FE-5A8F-43FE-9C07-EAD7186565A8}" srcOrd="1" destOrd="0" presId="urn:microsoft.com/office/officeart/2005/8/layout/hierarchy2"/>
    <dgm:cxn modelId="{0F8F8978-2F49-45D6-8244-CFAB96310F8A}" type="presParOf" srcId="{9D2349FE-5A8F-43FE-9C07-EAD7186565A8}" destId="{86B5D67E-F747-4953-9C45-AE1DB3A3066B}" srcOrd="0" destOrd="0" presId="urn:microsoft.com/office/officeart/2005/8/layout/hierarchy2"/>
    <dgm:cxn modelId="{73FF29E7-E90C-471A-BE5D-9B297CA05CEC}" type="presParOf" srcId="{86B5D67E-F747-4953-9C45-AE1DB3A3066B}" destId="{B04D4520-6541-4927-BE0A-BF4C4BB88D72}" srcOrd="0" destOrd="0" presId="urn:microsoft.com/office/officeart/2005/8/layout/hierarchy2"/>
    <dgm:cxn modelId="{CD731F83-8ADB-4A47-9928-292B4ADD04A0}" type="presParOf" srcId="{9D2349FE-5A8F-43FE-9C07-EAD7186565A8}" destId="{95BC442F-604A-4153-8860-624A21AE5092}" srcOrd="1" destOrd="0" presId="urn:microsoft.com/office/officeart/2005/8/layout/hierarchy2"/>
    <dgm:cxn modelId="{8DE52F1F-B820-41D1-9EE8-08914A689901}" type="presParOf" srcId="{95BC442F-604A-4153-8860-624A21AE5092}" destId="{DD0F969B-B64D-476C-B0D9-B78571691235}" srcOrd="0" destOrd="0" presId="urn:microsoft.com/office/officeart/2005/8/layout/hierarchy2"/>
    <dgm:cxn modelId="{5A659811-9EA2-4425-83F8-14F16682BE70}" type="presParOf" srcId="{95BC442F-604A-4153-8860-624A21AE5092}" destId="{F8A39F48-12B7-470B-95CE-5FC4620D8363}" srcOrd="1" destOrd="0" presId="urn:microsoft.com/office/officeart/2005/8/layout/hierarchy2"/>
    <dgm:cxn modelId="{451EA624-307E-4836-8A5B-46FB75CD1E95}" type="presParOf" srcId="{F8A39F48-12B7-470B-95CE-5FC4620D8363}" destId="{F667D209-749F-465D-81F5-C407108DE4CD}" srcOrd="0" destOrd="0" presId="urn:microsoft.com/office/officeart/2005/8/layout/hierarchy2"/>
    <dgm:cxn modelId="{E2CB4B73-0E07-46DF-8069-BE174CB1CFE4}" type="presParOf" srcId="{F667D209-749F-465D-81F5-C407108DE4CD}" destId="{4118010A-F2AB-422D-AB85-B009473D5341}" srcOrd="0" destOrd="0" presId="urn:microsoft.com/office/officeart/2005/8/layout/hierarchy2"/>
    <dgm:cxn modelId="{5439099D-D790-4445-9EFE-CFAF6978C096}" type="presParOf" srcId="{F8A39F48-12B7-470B-95CE-5FC4620D8363}" destId="{E7702CC9-9DF9-4452-B80C-1550870EA907}" srcOrd="1" destOrd="0" presId="urn:microsoft.com/office/officeart/2005/8/layout/hierarchy2"/>
    <dgm:cxn modelId="{48F4F075-E10F-4592-98D5-0D35A161CEC1}" type="presParOf" srcId="{E7702CC9-9DF9-4452-B80C-1550870EA907}" destId="{B9785B8C-3FE3-4696-A875-55329FA19FAE}" srcOrd="0" destOrd="0" presId="urn:microsoft.com/office/officeart/2005/8/layout/hierarchy2"/>
    <dgm:cxn modelId="{9366E796-EA3F-4A82-8BCA-2383D3DAAEE9}" type="presParOf" srcId="{E7702CC9-9DF9-4452-B80C-1550870EA907}" destId="{E640EA55-D22B-4CC9-B4A5-B406B2E093CA}" srcOrd="1" destOrd="0" presId="urn:microsoft.com/office/officeart/2005/8/layout/hierarchy2"/>
    <dgm:cxn modelId="{03F737A1-489C-4DA7-8577-A7D65397808D}" type="presParOf" srcId="{9D2349FE-5A8F-43FE-9C07-EAD7186565A8}" destId="{5E7FFCA8-CCE6-433E-ACC4-BAA176A580FD}" srcOrd="2" destOrd="0" presId="urn:microsoft.com/office/officeart/2005/8/layout/hierarchy2"/>
    <dgm:cxn modelId="{413036A1-6203-4097-93ED-093DB1C305F3}" type="presParOf" srcId="{5E7FFCA8-CCE6-433E-ACC4-BAA176A580FD}" destId="{586BC875-EECF-48CF-89AD-B4623683E475}" srcOrd="0" destOrd="0" presId="urn:microsoft.com/office/officeart/2005/8/layout/hierarchy2"/>
    <dgm:cxn modelId="{EB61DF02-266D-4631-B15E-2E34BCE26CE3}" type="presParOf" srcId="{9D2349FE-5A8F-43FE-9C07-EAD7186565A8}" destId="{96517559-FC97-4946-B958-6D57F8F05D8A}" srcOrd="3" destOrd="0" presId="urn:microsoft.com/office/officeart/2005/8/layout/hierarchy2"/>
    <dgm:cxn modelId="{44D0AD2B-8E55-4054-8744-D607D6EE8414}" type="presParOf" srcId="{96517559-FC97-4946-B958-6D57F8F05D8A}" destId="{016FBB73-6449-47E8-85E7-814283BD97BB}" srcOrd="0" destOrd="0" presId="urn:microsoft.com/office/officeart/2005/8/layout/hierarchy2"/>
    <dgm:cxn modelId="{B3980512-1429-4B61-9096-D1A155F63B8A}" type="presParOf" srcId="{96517559-FC97-4946-B958-6D57F8F05D8A}" destId="{B46D2E25-6303-4028-AEED-3239FFB8395E}" srcOrd="1" destOrd="0" presId="urn:microsoft.com/office/officeart/2005/8/layout/hierarchy2"/>
    <dgm:cxn modelId="{215CF6F4-1F62-4075-9309-49B15A083CB1}" type="presParOf" srcId="{6DCB2225-B025-4AED-AF4A-3E7211B3ED37}" destId="{615D1DBD-131E-442A-8CBF-E01B89F09A7E}" srcOrd="2" destOrd="0" presId="urn:microsoft.com/office/officeart/2005/8/layout/hierarchy2"/>
    <dgm:cxn modelId="{90FCB47F-C766-4364-AF29-197C9EA5404A}" type="presParOf" srcId="{615D1DBD-131E-442A-8CBF-E01B89F09A7E}" destId="{AD14F1E8-B75E-4ECC-BC79-CD5EF487E8A6}" srcOrd="0" destOrd="0" presId="urn:microsoft.com/office/officeart/2005/8/layout/hierarchy2"/>
    <dgm:cxn modelId="{DAA63220-040C-4A57-9B32-1DDF33FBE8A6}" type="presParOf" srcId="{6DCB2225-B025-4AED-AF4A-3E7211B3ED37}" destId="{44E5305F-79BB-407B-B440-774A6147D278}" srcOrd="3" destOrd="0" presId="urn:microsoft.com/office/officeart/2005/8/layout/hierarchy2"/>
    <dgm:cxn modelId="{2EDE6A9B-9C44-421E-BE5E-025108292645}" type="presParOf" srcId="{44E5305F-79BB-407B-B440-774A6147D278}" destId="{4D196580-39D3-43EB-AC33-04E1798D9364}" srcOrd="0" destOrd="0" presId="urn:microsoft.com/office/officeart/2005/8/layout/hierarchy2"/>
    <dgm:cxn modelId="{FCB6E92B-25C1-4FD1-9F61-C8CFCF2CAFE8}" type="presParOf" srcId="{44E5305F-79BB-407B-B440-774A6147D278}" destId="{62F60E8C-D457-4019-9889-F24EACECE7CE}" srcOrd="1" destOrd="0" presId="urn:microsoft.com/office/officeart/2005/8/layout/hierarchy2"/>
    <dgm:cxn modelId="{C303A65E-4B60-462E-B344-3E95C8AD66CB}" type="presParOf" srcId="{62F60E8C-D457-4019-9889-F24EACECE7CE}" destId="{A104973A-41A3-49C1-AE95-0715D3E5603E}" srcOrd="0" destOrd="0" presId="urn:microsoft.com/office/officeart/2005/8/layout/hierarchy2"/>
    <dgm:cxn modelId="{C8724E17-540D-45C7-8399-2946A8697F6E}" type="presParOf" srcId="{A104973A-41A3-49C1-AE95-0715D3E5603E}" destId="{50BABE12-EFAA-4BFD-8D5E-6C7498C6F1D8}" srcOrd="0" destOrd="0" presId="urn:microsoft.com/office/officeart/2005/8/layout/hierarchy2"/>
    <dgm:cxn modelId="{6826A718-EA35-4ADA-A39D-85CF055656DC}" type="presParOf" srcId="{62F60E8C-D457-4019-9889-F24EACECE7CE}" destId="{4F0AA86A-FAC0-466D-B9C8-D79C39BDBB71}" srcOrd="1" destOrd="0" presId="urn:microsoft.com/office/officeart/2005/8/layout/hierarchy2"/>
    <dgm:cxn modelId="{8A8EAF2E-C005-4296-A9B7-43A092C07FD9}" type="presParOf" srcId="{4F0AA86A-FAC0-466D-B9C8-D79C39BDBB71}" destId="{6431B782-271D-4A1F-A945-50137211F12C}" srcOrd="0" destOrd="0" presId="urn:microsoft.com/office/officeart/2005/8/layout/hierarchy2"/>
    <dgm:cxn modelId="{DC8DC203-D1E9-48C1-9C1E-02648881008D}" type="presParOf" srcId="{4F0AA86A-FAC0-466D-B9C8-D79C39BDBB71}" destId="{EE2D79F2-A6B1-4ABE-A1E6-A8BE8F5FB13E}" srcOrd="1" destOrd="0" presId="urn:microsoft.com/office/officeart/2005/8/layout/hierarchy2"/>
    <dgm:cxn modelId="{4A4C83DD-D240-4DF0-B7C6-3D44DDD39BBF}" type="presParOf" srcId="{EE2D79F2-A6B1-4ABE-A1E6-A8BE8F5FB13E}" destId="{32779868-D9DD-4008-9C7B-830F69DAE719}" srcOrd="0" destOrd="0" presId="urn:microsoft.com/office/officeart/2005/8/layout/hierarchy2"/>
    <dgm:cxn modelId="{89B05C39-9CDB-4DDB-AD36-51810DBF7BED}" type="presParOf" srcId="{32779868-D9DD-4008-9C7B-830F69DAE719}" destId="{5847BF7E-4730-4A06-B169-D83317A49E72}" srcOrd="0" destOrd="0" presId="urn:microsoft.com/office/officeart/2005/8/layout/hierarchy2"/>
    <dgm:cxn modelId="{1DF3C2F5-C429-46EA-BD96-A9F51C8AD038}" type="presParOf" srcId="{EE2D79F2-A6B1-4ABE-A1E6-A8BE8F5FB13E}" destId="{6F6DB6E7-F62C-4BBE-AE16-24FD39F18A04}" srcOrd="1" destOrd="0" presId="urn:microsoft.com/office/officeart/2005/8/layout/hierarchy2"/>
    <dgm:cxn modelId="{15845517-3E77-4E7E-84F5-9A242E20AEC7}" type="presParOf" srcId="{6F6DB6E7-F62C-4BBE-AE16-24FD39F18A04}" destId="{E33C2158-57D4-4ECC-A5A1-47EB412DB848}" srcOrd="0" destOrd="0" presId="urn:microsoft.com/office/officeart/2005/8/layout/hierarchy2"/>
    <dgm:cxn modelId="{410D7FFC-E4F7-4136-86CD-FDA9911C35F4}" type="presParOf" srcId="{6F6DB6E7-F62C-4BBE-AE16-24FD39F18A04}" destId="{44266843-3FC3-4932-91E9-4544F13F42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91152-8890-494C-AEE7-6D284125D962}">
      <dsp:nvSpPr>
        <dsp:cNvPr id="0" name=""/>
        <dsp:cNvSpPr/>
      </dsp:nvSpPr>
      <dsp:spPr>
        <a:xfrm>
          <a:off x="568160" y="1324230"/>
          <a:ext cx="1840342" cy="9201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cs-CZ" sz="3700" kern="1200" dirty="0"/>
            <a:t>Emily</a:t>
          </a:r>
        </a:p>
      </dsp:txBody>
      <dsp:txXfrm>
        <a:off x="595111" y="1351181"/>
        <a:ext cx="1786440" cy="866269"/>
      </dsp:txXfrm>
    </dsp:sp>
    <dsp:sp modelId="{8A3FF42D-99E5-41F7-8D99-6D16E2420435}">
      <dsp:nvSpPr>
        <dsp:cNvPr id="0" name=""/>
        <dsp:cNvSpPr/>
      </dsp:nvSpPr>
      <dsp:spPr>
        <a:xfrm rot="17948673">
          <a:off x="2020806" y="1096989"/>
          <a:ext cx="1511529" cy="54492"/>
        </a:xfrm>
        <a:custGeom>
          <a:avLst/>
          <a:gdLst/>
          <a:ahLst/>
          <a:cxnLst/>
          <a:rect l="0" t="0" r="0" b="0"/>
          <a:pathLst>
            <a:path>
              <a:moveTo>
                <a:pt x="0" y="27246"/>
              </a:moveTo>
              <a:lnTo>
                <a:pt x="1511529"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738782" y="1086447"/>
        <a:ext cx="75576" cy="75576"/>
      </dsp:txXfrm>
    </dsp:sp>
    <dsp:sp modelId="{03955A18-715A-4B3B-8BD0-C7DD4F0FF408}">
      <dsp:nvSpPr>
        <dsp:cNvPr id="0" name=""/>
        <dsp:cNvSpPr/>
      </dsp:nvSpPr>
      <dsp:spPr>
        <a:xfrm>
          <a:off x="3144639" y="4069"/>
          <a:ext cx="1840342" cy="9201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cs-CZ" sz="3700" kern="1200" dirty="0"/>
            <a:t>Jack</a:t>
          </a:r>
        </a:p>
      </dsp:txBody>
      <dsp:txXfrm>
        <a:off x="3171590" y="31020"/>
        <a:ext cx="1786440" cy="866269"/>
      </dsp:txXfrm>
    </dsp:sp>
    <dsp:sp modelId="{86B5D67E-F747-4953-9C45-AE1DB3A3066B}">
      <dsp:nvSpPr>
        <dsp:cNvPr id="0" name=""/>
        <dsp:cNvSpPr/>
      </dsp:nvSpPr>
      <dsp:spPr>
        <a:xfrm rot="21581096">
          <a:off x="4984975" y="434874"/>
          <a:ext cx="740104" cy="54492"/>
        </a:xfrm>
        <a:custGeom>
          <a:avLst/>
          <a:gdLst/>
          <a:ahLst/>
          <a:cxnLst/>
          <a:rect l="0" t="0" r="0" b="0"/>
          <a:pathLst>
            <a:path>
              <a:moveTo>
                <a:pt x="0" y="27246"/>
              </a:moveTo>
              <a:lnTo>
                <a:pt x="740104"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336525" y="443617"/>
        <a:ext cx="37005" cy="37005"/>
      </dsp:txXfrm>
    </dsp:sp>
    <dsp:sp modelId="{DD0F969B-B64D-476C-B0D9-B78571691235}">
      <dsp:nvSpPr>
        <dsp:cNvPr id="0" name=""/>
        <dsp:cNvSpPr/>
      </dsp:nvSpPr>
      <dsp:spPr>
        <a:xfrm>
          <a:off x="5725075" y="0"/>
          <a:ext cx="1805578" cy="9201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cs-CZ" sz="3700" kern="1200" dirty="0"/>
            <a:t>Amelia</a:t>
          </a:r>
        </a:p>
      </dsp:txBody>
      <dsp:txXfrm>
        <a:off x="5752026" y="26951"/>
        <a:ext cx="1751676" cy="866269"/>
      </dsp:txXfrm>
    </dsp:sp>
    <dsp:sp modelId="{F667D209-749F-465D-81F5-C407108DE4CD}">
      <dsp:nvSpPr>
        <dsp:cNvPr id="0" name=""/>
        <dsp:cNvSpPr/>
      </dsp:nvSpPr>
      <dsp:spPr>
        <a:xfrm>
          <a:off x="7530653" y="432839"/>
          <a:ext cx="1066202" cy="54492"/>
        </a:xfrm>
        <a:custGeom>
          <a:avLst/>
          <a:gdLst/>
          <a:ahLst/>
          <a:cxnLst/>
          <a:rect l="0" t="0" r="0" b="0"/>
          <a:pathLst>
            <a:path>
              <a:moveTo>
                <a:pt x="0" y="27246"/>
              </a:moveTo>
              <a:lnTo>
                <a:pt x="1066202"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8037099" y="433430"/>
        <a:ext cx="53310" cy="53310"/>
      </dsp:txXfrm>
    </dsp:sp>
    <dsp:sp modelId="{B9785B8C-3FE3-4696-A875-55329FA19FAE}">
      <dsp:nvSpPr>
        <dsp:cNvPr id="0" name=""/>
        <dsp:cNvSpPr/>
      </dsp:nvSpPr>
      <dsp:spPr>
        <a:xfrm>
          <a:off x="8596855" y="0"/>
          <a:ext cx="1840342" cy="9201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cs-CZ" sz="3700" kern="1200" dirty="0"/>
            <a:t>Joshua</a:t>
          </a:r>
        </a:p>
      </dsp:txBody>
      <dsp:txXfrm>
        <a:off x="8623806" y="26951"/>
        <a:ext cx="1786440" cy="866269"/>
      </dsp:txXfrm>
    </dsp:sp>
    <dsp:sp modelId="{5E7FFCA8-CCE6-433E-ACC4-BAA176A580FD}">
      <dsp:nvSpPr>
        <dsp:cNvPr id="0" name=""/>
        <dsp:cNvSpPr/>
      </dsp:nvSpPr>
      <dsp:spPr>
        <a:xfrm rot="3306586">
          <a:off x="4709580" y="964714"/>
          <a:ext cx="1286939" cy="54492"/>
        </a:xfrm>
        <a:custGeom>
          <a:avLst/>
          <a:gdLst/>
          <a:ahLst/>
          <a:cxnLst/>
          <a:rect l="0" t="0" r="0" b="0"/>
          <a:pathLst>
            <a:path>
              <a:moveTo>
                <a:pt x="0" y="27246"/>
              </a:moveTo>
              <a:lnTo>
                <a:pt x="1286939" y="2724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5320876" y="959787"/>
        <a:ext cx="64346" cy="64346"/>
      </dsp:txXfrm>
    </dsp:sp>
    <dsp:sp modelId="{016FBB73-6449-47E8-85E7-814283BD97BB}">
      <dsp:nvSpPr>
        <dsp:cNvPr id="0" name=""/>
        <dsp:cNvSpPr/>
      </dsp:nvSpPr>
      <dsp:spPr>
        <a:xfrm>
          <a:off x="5721118" y="1059680"/>
          <a:ext cx="1840342" cy="9201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cs-CZ" sz="3700" kern="1200" dirty="0"/>
            <a:t>Peter</a:t>
          </a:r>
        </a:p>
      </dsp:txBody>
      <dsp:txXfrm>
        <a:off x="5748069" y="1086631"/>
        <a:ext cx="1786440" cy="866269"/>
      </dsp:txXfrm>
    </dsp:sp>
    <dsp:sp modelId="{615D1DBD-131E-442A-8CBF-E01B89F09A7E}">
      <dsp:nvSpPr>
        <dsp:cNvPr id="0" name=""/>
        <dsp:cNvSpPr/>
      </dsp:nvSpPr>
      <dsp:spPr>
        <a:xfrm rot="2768965">
          <a:off x="2239133" y="2154635"/>
          <a:ext cx="1102590" cy="54492"/>
        </a:xfrm>
        <a:custGeom>
          <a:avLst/>
          <a:gdLst/>
          <a:ahLst/>
          <a:cxnLst/>
          <a:rect l="0" t="0" r="0" b="0"/>
          <a:pathLst>
            <a:path>
              <a:moveTo>
                <a:pt x="0" y="27246"/>
              </a:moveTo>
              <a:lnTo>
                <a:pt x="1102590"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762863" y="2154316"/>
        <a:ext cx="55129" cy="55129"/>
      </dsp:txXfrm>
    </dsp:sp>
    <dsp:sp modelId="{4D196580-39D3-43EB-AC33-04E1798D9364}">
      <dsp:nvSpPr>
        <dsp:cNvPr id="0" name=""/>
        <dsp:cNvSpPr/>
      </dsp:nvSpPr>
      <dsp:spPr>
        <a:xfrm>
          <a:off x="3172354" y="2119361"/>
          <a:ext cx="1840342" cy="9201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cs-CZ" sz="3700" kern="1200" dirty="0"/>
            <a:t>Harry</a:t>
          </a:r>
        </a:p>
      </dsp:txBody>
      <dsp:txXfrm>
        <a:off x="3199305" y="2146312"/>
        <a:ext cx="1786440" cy="866269"/>
      </dsp:txXfrm>
    </dsp:sp>
    <dsp:sp modelId="{A104973A-41A3-49C1-AE95-0715D3E5603E}">
      <dsp:nvSpPr>
        <dsp:cNvPr id="0" name=""/>
        <dsp:cNvSpPr/>
      </dsp:nvSpPr>
      <dsp:spPr>
        <a:xfrm>
          <a:off x="5012697" y="2552201"/>
          <a:ext cx="712378" cy="54492"/>
        </a:xfrm>
        <a:custGeom>
          <a:avLst/>
          <a:gdLst/>
          <a:ahLst/>
          <a:cxnLst/>
          <a:rect l="0" t="0" r="0" b="0"/>
          <a:pathLst>
            <a:path>
              <a:moveTo>
                <a:pt x="0" y="27246"/>
              </a:moveTo>
              <a:lnTo>
                <a:pt x="712378"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351076" y="2561637"/>
        <a:ext cx="35618" cy="35618"/>
      </dsp:txXfrm>
    </dsp:sp>
    <dsp:sp modelId="{6431B782-271D-4A1F-A945-50137211F12C}">
      <dsp:nvSpPr>
        <dsp:cNvPr id="0" name=""/>
        <dsp:cNvSpPr/>
      </dsp:nvSpPr>
      <dsp:spPr>
        <a:xfrm>
          <a:off x="5725075" y="2119361"/>
          <a:ext cx="1840342" cy="9201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cs-CZ" sz="3700" kern="1200" dirty="0"/>
            <a:t>Sophia</a:t>
          </a:r>
        </a:p>
      </dsp:txBody>
      <dsp:txXfrm>
        <a:off x="5752026" y="2146312"/>
        <a:ext cx="1786440" cy="866269"/>
      </dsp:txXfrm>
    </dsp:sp>
    <dsp:sp modelId="{32779868-D9DD-4008-9C7B-830F69DAE719}">
      <dsp:nvSpPr>
        <dsp:cNvPr id="0" name=""/>
        <dsp:cNvSpPr/>
      </dsp:nvSpPr>
      <dsp:spPr>
        <a:xfrm rot="21541661">
          <a:off x="7565345" y="2543734"/>
          <a:ext cx="997903" cy="54492"/>
        </a:xfrm>
        <a:custGeom>
          <a:avLst/>
          <a:gdLst/>
          <a:ahLst/>
          <a:cxnLst/>
          <a:rect l="0" t="0" r="0" b="0"/>
          <a:pathLst>
            <a:path>
              <a:moveTo>
                <a:pt x="0" y="27246"/>
              </a:moveTo>
              <a:lnTo>
                <a:pt x="997903"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8039349" y="2546032"/>
        <a:ext cx="49895" cy="49895"/>
      </dsp:txXfrm>
    </dsp:sp>
    <dsp:sp modelId="{E33C2158-57D4-4ECC-A5A1-47EB412DB848}">
      <dsp:nvSpPr>
        <dsp:cNvPr id="0" name=""/>
        <dsp:cNvSpPr/>
      </dsp:nvSpPr>
      <dsp:spPr>
        <a:xfrm>
          <a:off x="8563177" y="2102428"/>
          <a:ext cx="1840342" cy="9201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cs-CZ" sz="3700" kern="1200" dirty="0"/>
            <a:t>Thomas</a:t>
          </a:r>
        </a:p>
      </dsp:txBody>
      <dsp:txXfrm>
        <a:off x="8590128" y="2129379"/>
        <a:ext cx="1786440" cy="8662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C7E622C-D3C7-EE0F-C372-7315B87C153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id="{6A798361-7777-8E02-3842-8CDE3A456C33}"/>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9230AE7-D5F8-4798-8E12-0E1E54CFF6CF}" type="datetimeFigureOut">
              <a:rPr lang="cs-CZ" smtClean="0"/>
              <a:t>04.12.2025</a:t>
            </a:fld>
            <a:endParaRPr lang="cs-CZ"/>
          </a:p>
        </p:txBody>
      </p:sp>
      <p:sp>
        <p:nvSpPr>
          <p:cNvPr id="4" name="Zástupný symbol pro zápatí 3">
            <a:extLst>
              <a:ext uri="{FF2B5EF4-FFF2-40B4-BE49-F238E27FC236}">
                <a16:creationId xmlns:a16="http://schemas.microsoft.com/office/drawing/2014/main" id="{2C1C5C1F-5BD7-90F1-0A49-E4AE045D49AF}"/>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id="{8451B2FB-67F9-ACD0-772A-81A8EA3C72F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D67AC72-4478-4D7A-BC80-C9A6B86758DB}" type="slidenum">
              <a:rPr lang="cs-CZ" smtClean="0"/>
              <a:t>‹#›</a:t>
            </a:fld>
            <a:endParaRPr lang="cs-CZ"/>
          </a:p>
        </p:txBody>
      </p:sp>
    </p:spTree>
    <p:extLst>
      <p:ext uri="{BB962C8B-B14F-4D97-AF65-F5344CB8AC3E}">
        <p14:creationId xmlns:p14="http://schemas.microsoft.com/office/powerpoint/2010/main" val="151208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8767F06-6495-4671-ADB9-06F27E57F1A1}" type="datetimeFigureOut">
              <a:rPr lang="cs-CZ" smtClean="0"/>
              <a:t>04.12.2025</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4BD3FC-29FB-435D-995C-AC2E92281474}" type="slidenum">
              <a:rPr lang="cs-CZ" smtClean="0"/>
              <a:t>‹#›</a:t>
            </a:fld>
            <a:endParaRPr lang="cs-CZ"/>
          </a:p>
        </p:txBody>
      </p:sp>
    </p:spTree>
    <p:extLst>
      <p:ext uri="{BB962C8B-B14F-4D97-AF65-F5344CB8AC3E}">
        <p14:creationId xmlns:p14="http://schemas.microsoft.com/office/powerpoint/2010/main" val="39107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slide" Target="../slides/sl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jednoduchý s logy">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7ACEE47-C3F7-23FC-F32B-A9841C1ED981}"/>
              </a:ext>
            </a:extLst>
          </p:cNvPr>
          <p:cNvSpPr/>
          <p:nvPr userDrawn="1"/>
        </p:nvSpPr>
        <p:spPr>
          <a:xfrm>
            <a:off x="1" y="0"/>
            <a:ext cx="12192000" cy="4939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2"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19" name="Obrázek 18" descr="Obsah obrázku snímek obrazovky, Elektricky modrá, Písmo, Výrazná modrá&#10;&#10;Popis byl vytvořen automaticky">
            <a:extLst>
              <a:ext uri="{FF2B5EF4-FFF2-40B4-BE49-F238E27FC236}">
                <a16:creationId xmlns:a16="http://schemas.microsoft.com/office/drawing/2014/main" id="{6686C00E-79F9-9547-F94E-511BFA70F9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22" name="Obrázek 21" descr="Obsah obrázku Písmo, text, logo, Grafika&#10;&#10;Popis byl vytvořen automaticky">
            <a:extLst>
              <a:ext uri="{FF2B5EF4-FFF2-40B4-BE49-F238E27FC236}">
                <a16:creationId xmlns:a16="http://schemas.microsoft.com/office/drawing/2014/main" id="{A25CE7A4-409D-51DA-679F-CE77E1C899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27" name="Obrázek 26" descr="Obsah obrázku text, Písmo, logo, Grafika&#10;&#10;Popis byl vytvořen automaticky">
            <a:extLst>
              <a:ext uri="{FF2B5EF4-FFF2-40B4-BE49-F238E27FC236}">
                <a16:creationId xmlns:a16="http://schemas.microsoft.com/office/drawing/2014/main" id="{6F2A3BD5-5FD7-50B2-49FF-D0380302DB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33105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ýrazný s pozadím">
    <p:bg>
      <p:bgRef idx="1001">
        <a:schemeClr val="bg1"/>
      </p:bgRef>
    </p:bg>
    <p:spTree>
      <p:nvGrpSpPr>
        <p:cNvPr id="1" name=""/>
        <p:cNvGrpSpPr/>
        <p:nvPr/>
      </p:nvGrpSpPr>
      <p:grpSpPr>
        <a:xfrm>
          <a:off x="0" y="0"/>
          <a:ext cx="0" cy="0"/>
          <a:chOff x="0" y="0"/>
          <a:chExt cx="0" cy="0"/>
        </a:xfrm>
      </p:grpSpPr>
      <p:pic>
        <p:nvPicPr>
          <p:cNvPr id="2" name="Obrázek 1" descr="Obsah obrázku budova, venku, okno, kov&#10;&#10;Popis byl vytvořen automaticky">
            <a:extLst>
              <a:ext uri="{FF2B5EF4-FFF2-40B4-BE49-F238E27FC236}">
                <a16:creationId xmlns:a16="http://schemas.microsoft.com/office/drawing/2014/main" id="{79BEA5BF-AC6B-8B3A-7B31-AA8F8AF0F2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1095411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1" name="Zástupný symbol pro datum 10">
            <a:extLst>
              <a:ext uri="{FF2B5EF4-FFF2-40B4-BE49-F238E27FC236}">
                <a16:creationId xmlns:a16="http://schemas.microsoft.com/office/drawing/2014/main" id="{697CC953-0C05-B7CE-7011-5B0D5C7A8550}"/>
              </a:ext>
            </a:extLst>
          </p:cNvPr>
          <p:cNvSpPr>
            <a:spLocks noGrp="1"/>
          </p:cNvSpPr>
          <p:nvPr>
            <p:ph type="dt" sz="half" idx="10"/>
          </p:nvPr>
        </p:nvSpPr>
        <p:spPr/>
        <p:txBody>
          <a:bodyPr/>
          <a:lstStyle/>
          <a:p>
            <a:r>
              <a:rPr lang="cs-CZ"/>
              <a:t>06.10.2024</a:t>
            </a:r>
            <a:endParaRPr lang="cs-CZ" dirty="0"/>
          </a:p>
        </p:txBody>
      </p:sp>
      <p:sp>
        <p:nvSpPr>
          <p:cNvPr id="12" name="Zástupný symbol pro zápatí 11">
            <a:extLst>
              <a:ext uri="{FF2B5EF4-FFF2-40B4-BE49-F238E27FC236}">
                <a16:creationId xmlns:a16="http://schemas.microsoft.com/office/drawing/2014/main" id="{7A81C3BF-D414-5FC0-1F27-97597B026B4D}"/>
              </a:ext>
            </a:extLst>
          </p:cNvPr>
          <p:cNvSpPr>
            <a:spLocks noGrp="1"/>
          </p:cNvSpPr>
          <p:nvPr>
            <p:ph type="ftr" sz="quarter" idx="11"/>
          </p:nvPr>
        </p:nvSpPr>
        <p:spPr/>
        <p:txBody>
          <a:bodyPr/>
          <a:lstStyle/>
          <a:p>
            <a:endParaRPr lang="cs-CZ" dirty="0"/>
          </a:p>
        </p:txBody>
      </p:sp>
      <p:sp>
        <p:nvSpPr>
          <p:cNvPr id="13" name="Zástupný symbol pro číslo snímku 12">
            <a:extLst>
              <a:ext uri="{FF2B5EF4-FFF2-40B4-BE49-F238E27FC236}">
                <a16:creationId xmlns:a16="http://schemas.microsoft.com/office/drawing/2014/main" id="{7DFD97F8-F81C-AF42-656A-019ED6C5746E}"/>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5" name="Nadpis 4">
            <a:extLst>
              <a:ext uri="{FF2B5EF4-FFF2-40B4-BE49-F238E27FC236}">
                <a16:creationId xmlns:a16="http://schemas.microsoft.com/office/drawing/2014/main" id="{91F539E0-C7A4-0AE7-6F63-C867D500C3E5}"/>
              </a:ext>
            </a:extLst>
          </p:cNvPr>
          <p:cNvSpPr>
            <a:spLocks noGrp="1"/>
          </p:cNvSpPr>
          <p:nvPr>
            <p:ph type="title"/>
          </p:nvPr>
        </p:nvSpPr>
        <p:spPr/>
        <p:txBody>
          <a:bodyPr/>
          <a:lstStyle/>
          <a:p>
            <a:r>
              <a:rPr lang="cs-CZ"/>
              <a:t>Kliknutím lze upravit styl.</a:t>
            </a:r>
            <a:endParaRPr lang="cs-CZ" dirty="0"/>
          </a:p>
        </p:txBody>
      </p:sp>
      <p:sp>
        <p:nvSpPr>
          <p:cNvPr id="7" name="Zástupný obsah 2">
            <a:extLst>
              <a:ext uri="{FF2B5EF4-FFF2-40B4-BE49-F238E27FC236}">
                <a16:creationId xmlns:a16="http://schemas.microsoft.com/office/drawing/2014/main" id="{0896FEE9-8A2B-90C3-3BF1-5A89795213F1}"/>
              </a:ext>
            </a:extLst>
          </p:cNvPr>
          <p:cNvSpPr>
            <a:spLocks noGrp="1"/>
          </p:cNvSpPr>
          <p:nvPr>
            <p:ph sz="half" idx="1"/>
          </p:nvPr>
        </p:nvSpPr>
        <p:spPr>
          <a:xfrm>
            <a:off x="838200" y="2212428"/>
            <a:ext cx="5181600" cy="3964535"/>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obsah 3">
            <a:extLst>
              <a:ext uri="{FF2B5EF4-FFF2-40B4-BE49-F238E27FC236}">
                <a16:creationId xmlns:a16="http://schemas.microsoft.com/office/drawing/2014/main" id="{05A476DD-BCA1-A85E-B008-A160ED4C7DE3}"/>
              </a:ext>
            </a:extLst>
          </p:cNvPr>
          <p:cNvSpPr>
            <a:spLocks noGrp="1"/>
          </p:cNvSpPr>
          <p:nvPr>
            <p:ph sz="half" idx="2"/>
          </p:nvPr>
        </p:nvSpPr>
        <p:spPr>
          <a:xfrm>
            <a:off x="6172200" y="2212428"/>
            <a:ext cx="5181600" cy="396453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1677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1177801B-4378-A2FB-7970-2A041DA767FD}"/>
              </a:ext>
            </a:extLst>
          </p:cNvPr>
          <p:cNvSpPr>
            <a:spLocks noGrp="1"/>
          </p:cNvSpPr>
          <p:nvPr>
            <p:ph type="body" idx="1"/>
          </p:nvPr>
        </p:nvSpPr>
        <p:spPr>
          <a:xfrm>
            <a:off x="838200" y="2221282"/>
            <a:ext cx="5157787"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67337E8-05A2-49DC-B2EB-AB77FDDAAC5E}"/>
              </a:ext>
            </a:extLst>
          </p:cNvPr>
          <p:cNvSpPr>
            <a:spLocks noGrp="1"/>
          </p:cNvSpPr>
          <p:nvPr>
            <p:ph sz="half" idx="2"/>
          </p:nvPr>
        </p:nvSpPr>
        <p:spPr>
          <a:xfrm>
            <a:off x="839788" y="2744487"/>
            <a:ext cx="5157787"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text 4">
            <a:extLst>
              <a:ext uri="{FF2B5EF4-FFF2-40B4-BE49-F238E27FC236}">
                <a16:creationId xmlns:a16="http://schemas.microsoft.com/office/drawing/2014/main" id="{00A721B7-8779-B62C-9FD8-0ADA23713551}"/>
              </a:ext>
            </a:extLst>
          </p:cNvPr>
          <p:cNvSpPr>
            <a:spLocks noGrp="1"/>
          </p:cNvSpPr>
          <p:nvPr>
            <p:ph type="body" sz="quarter" idx="3"/>
          </p:nvPr>
        </p:nvSpPr>
        <p:spPr>
          <a:xfrm>
            <a:off x="6170612" y="2221282"/>
            <a:ext cx="5183188"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C071DEB-88CA-8F0F-5AC9-4809DB8FEBBB}"/>
              </a:ext>
            </a:extLst>
          </p:cNvPr>
          <p:cNvSpPr>
            <a:spLocks noGrp="1"/>
          </p:cNvSpPr>
          <p:nvPr>
            <p:ph sz="quarter" idx="4"/>
          </p:nvPr>
        </p:nvSpPr>
        <p:spPr>
          <a:xfrm>
            <a:off x="6172200" y="2744487"/>
            <a:ext cx="5183188"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datum 12">
            <a:extLst>
              <a:ext uri="{FF2B5EF4-FFF2-40B4-BE49-F238E27FC236}">
                <a16:creationId xmlns:a16="http://schemas.microsoft.com/office/drawing/2014/main" id="{7825EE7C-7BE2-D0DB-EA79-ABF44AF06078}"/>
              </a:ext>
            </a:extLst>
          </p:cNvPr>
          <p:cNvSpPr>
            <a:spLocks noGrp="1"/>
          </p:cNvSpPr>
          <p:nvPr>
            <p:ph type="dt" sz="half" idx="10"/>
          </p:nvPr>
        </p:nvSpPr>
        <p:spPr/>
        <p:txBody>
          <a:bodyPr/>
          <a:lstStyle/>
          <a:p>
            <a:r>
              <a:rPr lang="cs-CZ"/>
              <a:t>06.10.2024</a:t>
            </a:r>
            <a:endParaRPr lang="cs-CZ" dirty="0"/>
          </a:p>
        </p:txBody>
      </p:sp>
      <p:sp>
        <p:nvSpPr>
          <p:cNvPr id="14" name="Zástupný symbol pro zápatí 13">
            <a:extLst>
              <a:ext uri="{FF2B5EF4-FFF2-40B4-BE49-F238E27FC236}">
                <a16:creationId xmlns:a16="http://schemas.microsoft.com/office/drawing/2014/main" id="{368B85BF-50C1-7968-58A7-B93500B50D82}"/>
              </a:ext>
            </a:extLst>
          </p:cNvPr>
          <p:cNvSpPr>
            <a:spLocks noGrp="1"/>
          </p:cNvSpPr>
          <p:nvPr>
            <p:ph type="ftr" sz="quarter" idx="11"/>
          </p:nvPr>
        </p:nvSpPr>
        <p:spPr/>
        <p:txBody>
          <a:bodyPr/>
          <a:lstStyle/>
          <a:p>
            <a:endParaRPr lang="cs-CZ" dirty="0"/>
          </a:p>
        </p:txBody>
      </p:sp>
      <p:sp>
        <p:nvSpPr>
          <p:cNvPr id="15" name="Zástupný symbol pro číslo snímku 14">
            <a:extLst>
              <a:ext uri="{FF2B5EF4-FFF2-40B4-BE49-F238E27FC236}">
                <a16:creationId xmlns:a16="http://schemas.microsoft.com/office/drawing/2014/main" id="{669CA748-6A96-8A2E-080B-54E4FE427DF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11" name="Nadpis 10">
            <a:extLst>
              <a:ext uri="{FF2B5EF4-FFF2-40B4-BE49-F238E27FC236}">
                <a16:creationId xmlns:a16="http://schemas.microsoft.com/office/drawing/2014/main" id="{594EE5F4-36CC-24F5-1AFB-5E4122BEF145}"/>
              </a:ext>
            </a:extLst>
          </p:cNvPr>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45271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dokument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numCol="2" spcCol="180000">
            <a:noAutofit/>
          </a:bodyPr>
          <a:lstStyle>
            <a:lvl1pPr marL="457200" indent="-457200">
              <a:spcBef>
                <a:spcPts val="1000"/>
              </a:spcBef>
              <a:buFont typeface="+mj-lt"/>
              <a:buAutoNum type="arabicPeriod"/>
              <a:defRPr sz="2000"/>
            </a:lvl1pPr>
            <a:lvl2pPr marL="914400" indent="-457200">
              <a:spcBef>
                <a:spcPts val="1000"/>
              </a:spcBef>
              <a:buFont typeface="+mj-lt"/>
              <a:buAutoNum type="arabicPeriod"/>
              <a:defRPr sz="2000"/>
            </a:lvl2pPr>
            <a:lvl3pPr marL="579438" indent="0">
              <a:buNone/>
              <a:defRPr/>
            </a:lvl3pPr>
          </a:lstStyle>
          <a:p>
            <a:pPr lvl="0"/>
            <a:r>
              <a:rPr lang="cs-CZ"/>
              <a:t>Po kliknutí můžete upravovat styly textu v předloze.</a:t>
            </a:r>
          </a:p>
          <a:p>
            <a:pPr lvl="1"/>
            <a:r>
              <a:rPr lang="cs-CZ"/>
              <a:t>Druhá úroveň</a:t>
            </a:r>
          </a:p>
        </p:txBody>
      </p:sp>
      <p:sp>
        <p:nvSpPr>
          <p:cNvPr id="10" name="Zástupný symbol pro datum 9">
            <a:extLst>
              <a:ext uri="{FF2B5EF4-FFF2-40B4-BE49-F238E27FC236}">
                <a16:creationId xmlns:a16="http://schemas.microsoft.com/office/drawing/2014/main" id="{F7414C12-E88B-86D4-1E04-E2602722F204}"/>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1843905-A76A-229E-18CE-68C69B96CD43}"/>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F73C651-2D79-5C40-42B6-F1E1FA63EE90}"/>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618CF19B-B0B5-0B38-A6B3-942D696EC714}"/>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426094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ávěrečný slide">
    <p:spTree>
      <p:nvGrpSpPr>
        <p:cNvPr id="1" name=""/>
        <p:cNvGrpSpPr/>
        <p:nvPr/>
      </p:nvGrpSpPr>
      <p:grpSpPr>
        <a:xfrm>
          <a:off x="0" y="0"/>
          <a:ext cx="0" cy="0"/>
          <a:chOff x="0" y="0"/>
          <a:chExt cx="0" cy="0"/>
        </a:xfrm>
      </p:grpSpPr>
      <p:pic>
        <p:nvPicPr>
          <p:cNvPr id="5" name="Picture 12" descr="A circular red and black logo&#10;&#10;Description automatically generated">
            <a:extLst>
              <a:ext uri="{FF2B5EF4-FFF2-40B4-BE49-F238E27FC236}">
                <a16:creationId xmlns:a16="http://schemas.microsoft.com/office/drawing/2014/main" id="{83DDAF44-481B-B754-F2A1-0307CC391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728" y="807015"/>
            <a:ext cx="2174543" cy="2174543"/>
          </a:xfrm>
          <a:prstGeom prst="rect">
            <a:avLst/>
          </a:prstGeom>
        </p:spPr>
      </p:pic>
      <p:sp>
        <p:nvSpPr>
          <p:cNvPr id="7" name="Zástupný text 6">
            <a:extLst>
              <a:ext uri="{FF2B5EF4-FFF2-40B4-BE49-F238E27FC236}">
                <a16:creationId xmlns:a16="http://schemas.microsoft.com/office/drawing/2014/main" id="{91C59178-D929-BC6D-5554-AD2F448649B3}"/>
              </a:ext>
            </a:extLst>
          </p:cNvPr>
          <p:cNvSpPr>
            <a:spLocks noGrp="1"/>
          </p:cNvSpPr>
          <p:nvPr>
            <p:ph type="body" sz="quarter" idx="13"/>
          </p:nvPr>
        </p:nvSpPr>
        <p:spPr>
          <a:xfrm>
            <a:off x="3008194" y="3284226"/>
            <a:ext cx="6175612" cy="2002149"/>
          </a:xfrm>
          <a:prstGeom prst="rect">
            <a:avLst/>
          </a:prstGeom>
        </p:spPr>
        <p:txBody>
          <a:bodyPr>
            <a:noAutofit/>
          </a:bodyPr>
          <a:lstStyle>
            <a:lvl1pPr marL="0" indent="0" algn="ctr">
              <a:lnSpc>
                <a:spcPct val="100000"/>
              </a:lnSpc>
              <a:buNone/>
              <a:defRPr sz="5400" b="1">
                <a:solidFill>
                  <a:schemeClr val="tx2"/>
                </a:solidFill>
                <a:latin typeface="+mj-lt"/>
              </a:defRPr>
            </a:lvl1pPr>
          </a:lstStyle>
          <a:p>
            <a:pPr lvl="0"/>
            <a:r>
              <a:rPr lang="cs-CZ"/>
              <a:t>Po kliknutí můžete upravovat styly textu v předloze.</a:t>
            </a:r>
          </a:p>
        </p:txBody>
      </p:sp>
      <p:pic>
        <p:nvPicPr>
          <p:cNvPr id="8" name="Picture 8" descr="A black and red pattern with squares and circles&#10;&#10;Description automatically generated">
            <a:extLst>
              <a:ext uri="{FF2B5EF4-FFF2-40B4-BE49-F238E27FC236}">
                <a16:creationId xmlns:a16="http://schemas.microsoft.com/office/drawing/2014/main" id="{3DCFAC5B-3301-6D0C-644B-CE444DF2C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048" y="5973166"/>
            <a:ext cx="1996751" cy="884834"/>
          </a:xfrm>
          <a:prstGeom prst="rect">
            <a:avLst/>
          </a:prstGeom>
        </p:spPr>
      </p:pic>
      <p:sp>
        <p:nvSpPr>
          <p:cNvPr id="12" name="Zástupný text 11">
            <a:extLst>
              <a:ext uri="{FF2B5EF4-FFF2-40B4-BE49-F238E27FC236}">
                <a16:creationId xmlns:a16="http://schemas.microsoft.com/office/drawing/2014/main" id="{B2DED986-CB74-E37C-7EFE-811753E89C1A}"/>
              </a:ext>
            </a:extLst>
          </p:cNvPr>
          <p:cNvSpPr>
            <a:spLocks noGrp="1"/>
          </p:cNvSpPr>
          <p:nvPr>
            <p:ph type="body" sz="quarter" idx="14" hasCustomPrompt="1"/>
          </p:nvPr>
        </p:nvSpPr>
        <p:spPr>
          <a:xfrm>
            <a:off x="9356723" y="4734734"/>
            <a:ext cx="1997075" cy="621774"/>
          </a:xfrm>
          <a:prstGeom prst="rect">
            <a:avLst/>
          </a:prstGeom>
        </p:spPr>
        <p:txBody>
          <a:bodyPr lIns="90000" tIns="46800" rIns="90000" bIns="46800" anchor="b" anchorCtr="0">
            <a:spAutoFit/>
          </a:bodyPr>
          <a:lstStyle>
            <a:lvl1pPr marL="0" indent="0">
              <a:lnSpc>
                <a:spcPct val="100000"/>
              </a:lnSpc>
              <a:spcBef>
                <a:spcPts val="0"/>
              </a:spcBef>
              <a:buNone/>
              <a:defRPr sz="1100" b="1">
                <a:solidFill>
                  <a:schemeClr val="tx2"/>
                </a:solidFill>
              </a:defRPr>
            </a:lvl1pPr>
            <a:lvl2pPr marL="0" indent="0">
              <a:lnSpc>
                <a:spcPct val="100000"/>
              </a:lnSpc>
              <a:spcBef>
                <a:spcPts val="0"/>
              </a:spcBef>
              <a:buNone/>
              <a:defRPr sz="1100">
                <a:solidFill>
                  <a:schemeClr val="tx1"/>
                </a:solidFill>
              </a:defRPr>
            </a:lvl2pPr>
          </a:lstStyle>
          <a:p>
            <a:pPr lvl="0"/>
            <a:r>
              <a:rPr lang="cs-CZ" dirty="0"/>
              <a:t>Name</a:t>
            </a:r>
          </a:p>
          <a:p>
            <a:pPr lvl="1"/>
            <a:endParaRPr lang="cs-CZ" dirty="0"/>
          </a:p>
          <a:p>
            <a:pPr lvl="1"/>
            <a:r>
              <a:rPr lang="cs-CZ" dirty="0"/>
              <a:t>Job </a:t>
            </a:r>
            <a:r>
              <a:rPr lang="cs-CZ" dirty="0" err="1"/>
              <a:t>Title</a:t>
            </a:r>
            <a:endParaRPr lang="cs-CZ" dirty="0"/>
          </a:p>
        </p:txBody>
      </p:sp>
      <p:pic>
        <p:nvPicPr>
          <p:cNvPr id="6" name="Graphic 6">
            <a:hlinkClick r:id="rId4" action="ppaction://hlinksldjump"/>
            <a:extLst>
              <a:ext uri="{FF2B5EF4-FFF2-40B4-BE49-F238E27FC236}">
                <a16:creationId xmlns:a16="http://schemas.microsoft.com/office/drawing/2014/main" id="{0E64EF1F-E793-9457-C8A4-495F0C6928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71073" y="5468768"/>
            <a:ext cx="1968377" cy="392138"/>
          </a:xfrm>
          <a:prstGeom prst="rect">
            <a:avLst/>
          </a:prstGeom>
        </p:spPr>
      </p:pic>
    </p:spTree>
    <p:extLst>
      <p:ext uri="{BB962C8B-B14F-4D97-AF65-F5344CB8AC3E}">
        <p14:creationId xmlns:p14="http://schemas.microsoft.com/office/powerpoint/2010/main" val="378292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9" name="Zástupný symbol pro datum 8">
            <a:extLst>
              <a:ext uri="{FF2B5EF4-FFF2-40B4-BE49-F238E27FC236}">
                <a16:creationId xmlns:a16="http://schemas.microsoft.com/office/drawing/2014/main" id="{6AD1BD68-71DB-87B2-E75A-12878FB42C7E}"/>
              </a:ext>
            </a:extLst>
          </p:cNvPr>
          <p:cNvSpPr>
            <a:spLocks noGrp="1"/>
          </p:cNvSpPr>
          <p:nvPr>
            <p:ph type="dt" sz="half" idx="10"/>
          </p:nvPr>
        </p:nvSpPr>
        <p:spPr/>
        <p:txBody>
          <a:bodyPr/>
          <a:lstStyle/>
          <a:p>
            <a:r>
              <a:rPr lang="cs-CZ"/>
              <a:t>06.10.2024</a:t>
            </a:r>
            <a:endParaRPr lang="cs-CZ" dirty="0"/>
          </a:p>
        </p:txBody>
      </p:sp>
      <p:sp>
        <p:nvSpPr>
          <p:cNvPr id="10" name="Zástupný symbol pro zápatí 9">
            <a:extLst>
              <a:ext uri="{FF2B5EF4-FFF2-40B4-BE49-F238E27FC236}">
                <a16:creationId xmlns:a16="http://schemas.microsoft.com/office/drawing/2014/main" id="{A8A5B0FF-B787-2AEE-7C85-57CADFAAB1EC}"/>
              </a:ext>
            </a:extLst>
          </p:cNvPr>
          <p:cNvSpPr>
            <a:spLocks noGrp="1"/>
          </p:cNvSpPr>
          <p:nvPr>
            <p:ph type="ftr" sz="quarter" idx="11"/>
          </p:nvPr>
        </p:nvSpPr>
        <p:spPr/>
        <p:txBody>
          <a:bodyPr/>
          <a:lstStyle/>
          <a:p>
            <a:endParaRPr lang="cs-CZ" dirty="0"/>
          </a:p>
        </p:txBody>
      </p:sp>
      <p:sp>
        <p:nvSpPr>
          <p:cNvPr id="11" name="Zástupný symbol pro číslo snímku 10">
            <a:extLst>
              <a:ext uri="{FF2B5EF4-FFF2-40B4-BE49-F238E27FC236}">
                <a16:creationId xmlns:a16="http://schemas.microsoft.com/office/drawing/2014/main" id="{9E4DBE5C-B917-8448-3981-B8805D735FB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C3D61656-EB1C-A690-B13A-B59195CB6BE2}"/>
              </a:ext>
            </a:extLst>
          </p:cNvPr>
          <p:cNvSpPr>
            <a:spLocks noGrp="1"/>
          </p:cNvSpPr>
          <p:nvPr>
            <p:ph type="title" hasCustomPrompt="1"/>
          </p:nvPr>
        </p:nvSpPr>
        <p:spPr/>
        <p:txBody>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Tree>
    <p:extLst>
      <p:ext uri="{BB962C8B-B14F-4D97-AF65-F5344CB8AC3E}">
        <p14:creationId xmlns:p14="http://schemas.microsoft.com/office/powerpoint/2010/main" val="298743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AB5A5222-D23D-5C8C-8D7E-0905036AC1CB}"/>
              </a:ext>
            </a:extLst>
          </p:cNvPr>
          <p:cNvSpPr>
            <a:spLocks noGrp="1"/>
          </p:cNvSpPr>
          <p:nvPr>
            <p:ph type="dt" sz="half" idx="10"/>
          </p:nvPr>
        </p:nvSpPr>
        <p:spPr/>
        <p:txBody>
          <a:bodyPr/>
          <a:lstStyle/>
          <a:p>
            <a:r>
              <a:rPr lang="cs-CZ"/>
              <a:t>06.10.2024</a:t>
            </a:r>
            <a:endParaRPr lang="cs-CZ" dirty="0"/>
          </a:p>
        </p:txBody>
      </p:sp>
      <p:sp>
        <p:nvSpPr>
          <p:cNvPr id="9" name="Zástupný symbol pro zápatí 8">
            <a:extLst>
              <a:ext uri="{FF2B5EF4-FFF2-40B4-BE49-F238E27FC236}">
                <a16:creationId xmlns:a16="http://schemas.microsoft.com/office/drawing/2014/main" id="{F172D70B-9C2B-78BF-DC47-D8EC4D00CD98}"/>
              </a:ext>
            </a:extLst>
          </p:cNvPr>
          <p:cNvSpPr>
            <a:spLocks noGrp="1"/>
          </p:cNvSpPr>
          <p:nvPr>
            <p:ph type="ftr" sz="quarter" idx="11"/>
          </p:nvPr>
        </p:nvSpPr>
        <p:spPr/>
        <p:txBody>
          <a:bodyPr/>
          <a:lstStyle/>
          <a:p>
            <a:endParaRPr lang="cs-CZ" dirty="0"/>
          </a:p>
        </p:txBody>
      </p:sp>
      <p:sp>
        <p:nvSpPr>
          <p:cNvPr id="10" name="Zástupný symbol pro číslo snímku 9">
            <a:extLst>
              <a:ext uri="{FF2B5EF4-FFF2-40B4-BE49-F238E27FC236}">
                <a16:creationId xmlns:a16="http://schemas.microsoft.com/office/drawing/2014/main" id="{C675E202-95C3-3DB9-CDCD-5CAC3BEA5FD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Tree>
    <p:extLst>
      <p:ext uri="{BB962C8B-B14F-4D97-AF65-F5344CB8AC3E}">
        <p14:creationId xmlns:p14="http://schemas.microsoft.com/office/powerpoint/2010/main" val="307614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s pozadím">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07C3C0-6472-E03D-9591-8BF56D3E23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b="41124"/>
          <a:stretch/>
        </p:blipFill>
        <p:spPr>
          <a:xfrm>
            <a:off x="1284" y="0"/>
            <a:ext cx="12190716" cy="4939200"/>
          </a:xfrm>
          <a:prstGeom prst="rect">
            <a:avLst/>
          </a:prstGeom>
          <a:solidFill>
            <a:schemeClr val="tx2"/>
          </a:solidFill>
        </p:spPr>
      </p:pic>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3"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2" name="Obrázek 1" descr="Obsah obrázku snímek obrazovky, Elektricky modrá, Písmo, Výrazná modrá&#10;&#10;Popis byl vytvořen automaticky">
            <a:extLst>
              <a:ext uri="{FF2B5EF4-FFF2-40B4-BE49-F238E27FC236}">
                <a16:creationId xmlns:a16="http://schemas.microsoft.com/office/drawing/2014/main" id="{FAD4AC86-F71E-9A8F-9E11-E2057F05AC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4" name="Obrázek 3" descr="Obsah obrázku Písmo, text, logo, Grafika&#10;&#10;Popis byl vytvořen automaticky">
            <a:extLst>
              <a:ext uri="{FF2B5EF4-FFF2-40B4-BE49-F238E27FC236}">
                <a16:creationId xmlns:a16="http://schemas.microsoft.com/office/drawing/2014/main" id="{3972A5C3-0D31-D33E-D302-3816FF50B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5" name="Obrázek 4" descr="Obsah obrázku text, Písmo, logo, Grafika&#10;&#10;Popis byl vytvořen automaticky">
            <a:extLst>
              <a:ext uri="{FF2B5EF4-FFF2-40B4-BE49-F238E27FC236}">
                <a16:creationId xmlns:a16="http://schemas.microsoft.com/office/drawing/2014/main" id="{631DBE74-2E66-5CAA-408F-B2865124BE4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25608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detailní">
    <p:spTree>
      <p:nvGrpSpPr>
        <p:cNvPr id="1" name=""/>
        <p:cNvGrpSpPr/>
        <p:nvPr/>
      </p:nvGrpSpPr>
      <p:grpSpPr>
        <a:xfrm>
          <a:off x="0" y="0"/>
          <a:ext cx="0" cy="0"/>
          <a:chOff x="0" y="0"/>
          <a:chExt cx="0" cy="0"/>
        </a:xfrm>
      </p:grpSpPr>
      <p:sp>
        <p:nvSpPr>
          <p:cNvPr id="12" name="Zástupný symbol obrázku 10">
            <a:extLst>
              <a:ext uri="{FF2B5EF4-FFF2-40B4-BE49-F238E27FC236}">
                <a16:creationId xmlns:a16="http://schemas.microsoft.com/office/drawing/2014/main" id="{E679D543-9435-D1EB-C7A4-B81173A28C9B}"/>
              </a:ext>
            </a:extLst>
          </p:cNvPr>
          <p:cNvSpPr>
            <a:spLocks noGrp="1"/>
          </p:cNvSpPr>
          <p:nvPr>
            <p:ph type="pic" sz="quarter" idx="16"/>
          </p:nvPr>
        </p:nvSpPr>
        <p:spPr>
          <a:xfrm>
            <a:off x="6983153" y="0"/>
            <a:ext cx="5208847"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pic>
        <p:nvPicPr>
          <p:cNvPr id="34" name="object 5">
            <a:extLst>
              <a:ext uri="{FF2B5EF4-FFF2-40B4-BE49-F238E27FC236}">
                <a16:creationId xmlns:a16="http://schemas.microsoft.com/office/drawing/2014/main" id="{E2A84DE8-2E9A-AA09-CD09-69FE963B78BF}"/>
              </a:ext>
            </a:extLst>
          </p:cNvPr>
          <p:cNvPicPr>
            <a:picLocks noChangeAspect="1"/>
          </p:cNvPicPr>
          <p:nvPr userDrawn="1"/>
        </p:nvPicPr>
        <p:blipFill>
          <a:blip r:embed="rId2" cstate="print"/>
          <a:stretch>
            <a:fillRect/>
          </a:stretch>
        </p:blipFill>
        <p:spPr>
          <a:xfrm>
            <a:off x="0" y="2489769"/>
            <a:ext cx="851909" cy="2271505"/>
          </a:xfrm>
          <a:prstGeom prst="rect">
            <a:avLst/>
          </a:prstGeom>
        </p:spPr>
      </p:pic>
      <p:pic>
        <p:nvPicPr>
          <p:cNvPr id="35" name="object 5">
            <a:extLst>
              <a:ext uri="{FF2B5EF4-FFF2-40B4-BE49-F238E27FC236}">
                <a16:creationId xmlns:a16="http://schemas.microsoft.com/office/drawing/2014/main" id="{C389887F-833B-0C0C-3DB7-0987241132A7}"/>
              </a:ext>
            </a:extLst>
          </p:cNvPr>
          <p:cNvPicPr>
            <a:picLocks noChangeAspect="1"/>
          </p:cNvPicPr>
          <p:nvPr userDrawn="1"/>
        </p:nvPicPr>
        <p:blipFill>
          <a:blip r:embed="rId2" cstate="print"/>
          <a:stretch>
            <a:fillRect/>
          </a:stretch>
        </p:blipFill>
        <p:spPr>
          <a:xfrm>
            <a:off x="0" y="2489770"/>
            <a:ext cx="851909" cy="2271505"/>
          </a:xfrm>
          <a:prstGeom prst="rect">
            <a:avLst/>
          </a:prstGeom>
        </p:spPr>
      </p:pic>
      <p:sp>
        <p:nvSpPr>
          <p:cNvPr id="7" name="Zástupný text 2">
            <a:extLst>
              <a:ext uri="{FF2B5EF4-FFF2-40B4-BE49-F238E27FC236}">
                <a16:creationId xmlns:a16="http://schemas.microsoft.com/office/drawing/2014/main" id="{BA00DAD5-C5EC-EE9E-7DD7-587D3F17E03A}"/>
              </a:ext>
            </a:extLst>
          </p:cNvPr>
          <p:cNvSpPr>
            <a:spLocks noGrp="1"/>
          </p:cNvSpPr>
          <p:nvPr>
            <p:ph type="body" sz="quarter" idx="18" hasCustomPrompt="1"/>
          </p:nvPr>
        </p:nvSpPr>
        <p:spPr>
          <a:xfrm>
            <a:off x="1023663" y="2403764"/>
            <a:ext cx="5237437" cy="2452254"/>
          </a:xfrm>
          <a:prstGeom prst="rect">
            <a:avLst/>
          </a:prstGeom>
        </p:spPr>
        <p:txBody>
          <a:bodyPr lIns="90000" tIns="0" rIns="0" bIns="0" anchor="ctr">
            <a:noAutofit/>
          </a:bodyPr>
          <a:lstStyle>
            <a:lvl1pPr marL="0" indent="0">
              <a:lnSpc>
                <a:spcPct val="100000"/>
              </a:lnSpc>
              <a:spcBef>
                <a:spcPts val="0"/>
              </a:spcBef>
              <a:spcAft>
                <a:spcPts val="0"/>
              </a:spcAft>
              <a:buNone/>
              <a:defRPr sz="3600" b="1">
                <a:solidFill>
                  <a:schemeClr val="tx2"/>
                </a:solidFill>
              </a:defRPr>
            </a:lvl1pPr>
            <a:lvl2pPr marL="0" indent="0">
              <a:lnSpc>
                <a:spcPct val="100000"/>
              </a:lnSpc>
              <a:spcBef>
                <a:spcPts val="1200"/>
              </a:spcBef>
              <a:spcAft>
                <a:spcPts val="1800"/>
              </a:spcAft>
              <a:buNone/>
              <a:defRPr sz="1800" b="1">
                <a:solidFill>
                  <a:schemeClr val="accent1"/>
                </a:solidFill>
              </a:defRPr>
            </a:lvl2pPr>
            <a:lvl3pPr marL="0" indent="0">
              <a:lnSpc>
                <a:spcPct val="114000"/>
              </a:lnSpc>
              <a:spcBef>
                <a:spcPts val="0"/>
              </a:spcBef>
              <a:spcAft>
                <a:spcPts val="0"/>
              </a:spcAft>
              <a:buNone/>
              <a:defRPr sz="1600"/>
            </a:lvl3pPr>
          </a:lstStyle>
          <a:p>
            <a:pPr lvl="0"/>
            <a:r>
              <a:rPr lang="cs-CZ" dirty="0" err="1"/>
              <a:t>Title</a:t>
            </a:r>
            <a:endParaRPr lang="cs-CZ" dirty="0"/>
          </a:p>
          <a:p>
            <a:pPr lvl="1"/>
            <a:r>
              <a:rPr lang="cs-CZ" dirty="0"/>
              <a:t>Level 2 (</a:t>
            </a:r>
            <a:r>
              <a:rPr lang="cs-CZ" dirty="0" err="1"/>
              <a:t>subtitle</a:t>
            </a:r>
            <a:r>
              <a:rPr lang="cs-CZ" dirty="0"/>
              <a:t>)</a:t>
            </a:r>
          </a:p>
          <a:p>
            <a:pPr lvl="2"/>
            <a:r>
              <a:rPr lang="cs-CZ" dirty="0"/>
              <a:t>Level 3 (</a:t>
            </a:r>
            <a:r>
              <a:rPr lang="cs-CZ" dirty="0" err="1"/>
              <a:t>name</a:t>
            </a:r>
            <a:r>
              <a:rPr lang="cs-CZ" dirty="0"/>
              <a:t>/</a:t>
            </a:r>
            <a:r>
              <a:rPr lang="cs-CZ" dirty="0" err="1"/>
              <a:t>date</a:t>
            </a:r>
            <a:r>
              <a:rPr lang="cs-CZ" dirty="0"/>
              <a:t>)</a:t>
            </a:r>
          </a:p>
        </p:txBody>
      </p:sp>
      <p:pic>
        <p:nvPicPr>
          <p:cNvPr id="2" name="Grafický objekt 1">
            <a:extLst>
              <a:ext uri="{FF2B5EF4-FFF2-40B4-BE49-F238E27FC236}">
                <a16:creationId xmlns:a16="http://schemas.microsoft.com/office/drawing/2014/main" id="{EC76DD39-699B-695A-4B5D-7E0AAEDDC75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0432" y="282845"/>
            <a:ext cx="3404735" cy="1435102"/>
          </a:xfrm>
          <a:prstGeom prst="rect">
            <a:avLst/>
          </a:prstGeom>
        </p:spPr>
      </p:pic>
    </p:spTree>
    <p:extLst>
      <p:ext uri="{BB962C8B-B14F-4D97-AF65-F5344CB8AC3E}">
        <p14:creationId xmlns:p14="http://schemas.microsoft.com/office/powerpoint/2010/main" val="276311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10" name="Zástupný symbol pro datum 9">
            <a:extLst>
              <a:ext uri="{FF2B5EF4-FFF2-40B4-BE49-F238E27FC236}">
                <a16:creationId xmlns:a16="http://schemas.microsoft.com/office/drawing/2014/main" id="{CE508660-CE8B-661A-E165-C4FD3F9908EE}"/>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DC03DFB-550E-9950-D2A6-53E409BCF7B6}"/>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0C21FC6-5D7A-7AC6-CA4E-DED8018BD8BF}"/>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4A95A25F-F02F-8269-8142-EA5F6126AC35}"/>
              </a:ext>
            </a:extLst>
          </p:cNvPr>
          <p:cNvSpPr>
            <a:spLocks noGrp="1"/>
          </p:cNvSpPr>
          <p:nvPr>
            <p:ph type="title"/>
          </p:nvPr>
        </p:nvSpPr>
        <p:spPr/>
        <p:txBody>
          <a:bodyPr/>
          <a:lstStyle/>
          <a:p>
            <a:r>
              <a:rPr lang="cs-CZ"/>
              <a:t>Kliknutím lze upravit styl.</a:t>
            </a:r>
          </a:p>
        </p:txBody>
      </p:sp>
      <p:sp>
        <p:nvSpPr>
          <p:cNvPr id="14" name="Zástupný obsah 12">
            <a:extLst>
              <a:ext uri="{FF2B5EF4-FFF2-40B4-BE49-F238E27FC236}">
                <a16:creationId xmlns:a16="http://schemas.microsoft.com/office/drawing/2014/main" id="{D7161A02-876A-9505-3BBC-7C16D7C1AA5F}"/>
              </a:ext>
            </a:extLst>
          </p:cNvPr>
          <p:cNvSpPr>
            <a:spLocks noGrp="1"/>
          </p:cNvSpPr>
          <p:nvPr>
            <p:ph sz="quarter" idx="13"/>
          </p:nvPr>
        </p:nvSpPr>
        <p:spPr>
          <a:xfrm>
            <a:off x="838200" y="2212429"/>
            <a:ext cx="10515600"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2638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a obrázek">
    <p:spTree>
      <p:nvGrpSpPr>
        <p:cNvPr id="1" name=""/>
        <p:cNvGrpSpPr/>
        <p:nvPr/>
      </p:nvGrpSpPr>
      <p:grpSpPr>
        <a:xfrm>
          <a:off x="0" y="0"/>
          <a:ext cx="0" cy="0"/>
          <a:chOff x="0" y="0"/>
          <a:chExt cx="0" cy="0"/>
        </a:xfrm>
      </p:grpSpPr>
      <p:sp>
        <p:nvSpPr>
          <p:cNvPr id="7" name="Zástupný symbol obrázku 10">
            <a:extLst>
              <a:ext uri="{FF2B5EF4-FFF2-40B4-BE49-F238E27FC236}">
                <a16:creationId xmlns:a16="http://schemas.microsoft.com/office/drawing/2014/main" id="{52DD3B65-2E98-979E-257A-930671D9F466}"/>
              </a:ext>
            </a:extLst>
          </p:cNvPr>
          <p:cNvSpPr>
            <a:spLocks noGrp="1"/>
          </p:cNvSpPr>
          <p:nvPr>
            <p:ph type="pic" sz="quarter" idx="16"/>
          </p:nvPr>
        </p:nvSpPr>
        <p:spPr>
          <a:xfrm>
            <a:off x="-1" y="-1"/>
            <a:ext cx="4844955"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sp>
        <p:nvSpPr>
          <p:cNvPr id="10" name="Zástupný symbol pro datum 9">
            <a:extLst>
              <a:ext uri="{FF2B5EF4-FFF2-40B4-BE49-F238E27FC236}">
                <a16:creationId xmlns:a16="http://schemas.microsoft.com/office/drawing/2014/main" id="{9F0C2ABC-CC43-17AB-0104-6954B7A40C81}"/>
              </a:ext>
            </a:extLst>
          </p:cNvPr>
          <p:cNvSpPr>
            <a:spLocks noGrp="1"/>
          </p:cNvSpPr>
          <p:nvPr>
            <p:ph type="dt" sz="half" idx="17"/>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877017D7-CDF5-A943-CE98-B294DE548732}"/>
              </a:ext>
            </a:extLst>
          </p:cNvPr>
          <p:cNvSpPr>
            <a:spLocks noGrp="1"/>
          </p:cNvSpPr>
          <p:nvPr>
            <p:ph type="ftr" sz="quarter" idx="18"/>
          </p:nvPr>
        </p:nvSpPr>
        <p:spPr>
          <a:xfrm>
            <a:off x="5213446" y="6459484"/>
            <a:ext cx="4114800" cy="174660"/>
          </a:xfrm>
        </p:spPr>
        <p:txBody>
          <a:bodyPr/>
          <a:lstStyle/>
          <a:p>
            <a:endParaRPr lang="cs-CZ" dirty="0"/>
          </a:p>
        </p:txBody>
      </p:sp>
      <p:sp>
        <p:nvSpPr>
          <p:cNvPr id="13" name="Zástupný symbol pro číslo snímku 12">
            <a:extLst>
              <a:ext uri="{FF2B5EF4-FFF2-40B4-BE49-F238E27FC236}">
                <a16:creationId xmlns:a16="http://schemas.microsoft.com/office/drawing/2014/main" id="{EB20A5CB-336C-6312-4E22-E267FB9815E6}"/>
              </a:ext>
            </a:extLst>
          </p:cNvPr>
          <p:cNvSpPr>
            <a:spLocks noGrp="1"/>
          </p:cNvSpPr>
          <p:nvPr>
            <p:ph type="sldNum" sz="quarter" idx="19"/>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4BD12223-C07C-4A7F-57C6-8457BC9074D0}"/>
              </a:ext>
            </a:extLst>
          </p:cNvPr>
          <p:cNvSpPr>
            <a:spLocks noGrp="1"/>
          </p:cNvSpPr>
          <p:nvPr>
            <p:ph type="title"/>
          </p:nvPr>
        </p:nvSpPr>
        <p:spPr>
          <a:xfrm>
            <a:off x="5213444" y="1036717"/>
            <a:ext cx="6140355" cy="992057"/>
          </a:xfrm>
        </p:spPr>
        <p:txBody>
          <a:bodyPr/>
          <a:lstStyle/>
          <a:p>
            <a:r>
              <a:rPr lang="cs-CZ"/>
              <a:t>Kliknutím lze upravit styl.</a:t>
            </a:r>
            <a:endParaRPr lang="cs-CZ" dirty="0"/>
          </a:p>
        </p:txBody>
      </p:sp>
      <p:sp>
        <p:nvSpPr>
          <p:cNvPr id="6" name="Zástupný obsah 12">
            <a:extLst>
              <a:ext uri="{FF2B5EF4-FFF2-40B4-BE49-F238E27FC236}">
                <a16:creationId xmlns:a16="http://schemas.microsoft.com/office/drawing/2014/main" id="{B88CBFF7-77B9-8938-C427-DAFF49AFE8EF}"/>
              </a:ext>
            </a:extLst>
          </p:cNvPr>
          <p:cNvSpPr>
            <a:spLocks noGrp="1"/>
          </p:cNvSpPr>
          <p:nvPr>
            <p:ph sz="quarter" idx="13"/>
          </p:nvPr>
        </p:nvSpPr>
        <p:spPr>
          <a:xfrm>
            <a:off x="5213442" y="2212429"/>
            <a:ext cx="6140357"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192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obsah s pozadím">
    <p:spTree>
      <p:nvGrpSpPr>
        <p:cNvPr id="1" name=""/>
        <p:cNvGrpSpPr/>
        <p:nvPr/>
      </p:nvGrpSpPr>
      <p:grpSpPr>
        <a:xfrm>
          <a:off x="0" y="0"/>
          <a:ext cx="0" cy="0"/>
          <a:chOff x="0" y="0"/>
          <a:chExt cx="0" cy="0"/>
        </a:xfrm>
      </p:grpSpPr>
      <p:pic>
        <p:nvPicPr>
          <p:cNvPr id="7" name="Obrázek 6" descr="Obsah obrázku budova, venku, okno, kov&#10;&#10;Popis byl vytvořen automaticky">
            <a:extLst>
              <a:ext uri="{FF2B5EF4-FFF2-40B4-BE49-F238E27FC236}">
                <a16:creationId xmlns:a16="http://schemas.microsoft.com/office/drawing/2014/main" id="{6E7B9683-0DD8-D2D5-4CA2-33498A112F5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a:lstStyle>
            <a:lvl1pPr>
              <a:buClr>
                <a:schemeClr val="bg1"/>
              </a:buClr>
              <a:defRPr lang="cs-CZ" dirty="0">
                <a:solidFill>
                  <a:schemeClr val="bg1"/>
                </a:solidFill>
              </a:defRPr>
            </a:lvl1pPr>
            <a:lvl2pPr>
              <a:buClr>
                <a:schemeClr val="bg1"/>
              </a:buClr>
              <a:defRPr lang="cs-CZ" dirty="0">
                <a:solidFill>
                  <a:schemeClr val="bg1"/>
                </a:solidFill>
              </a:defRPr>
            </a:lvl2pPr>
            <a:lvl3pPr>
              <a:defRPr lang="cs-CZ" dirty="0">
                <a:solidFill>
                  <a:schemeClr val="bg1"/>
                </a:solidFill>
              </a:defRPr>
            </a:lvl3pPr>
            <a:lvl4pPr>
              <a:defRPr lang="cs-CZ" dirty="0">
                <a:solidFill>
                  <a:schemeClr val="bg1"/>
                </a:solidFill>
              </a:defRPr>
            </a:lvl4pPr>
            <a:lvl5pPr>
              <a:defRPr lang="cs-CZ" dirty="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datum 11">
            <a:extLst>
              <a:ext uri="{FF2B5EF4-FFF2-40B4-BE49-F238E27FC236}">
                <a16:creationId xmlns:a16="http://schemas.microsoft.com/office/drawing/2014/main" id="{DF13B1EA-6A1B-A69F-C5AD-FE5E74B30A7E}"/>
              </a:ext>
            </a:extLst>
          </p:cNvPr>
          <p:cNvSpPr>
            <a:spLocks noGrp="1"/>
          </p:cNvSpPr>
          <p:nvPr>
            <p:ph type="dt" sz="half" idx="10"/>
          </p:nvPr>
        </p:nvSpPr>
        <p:spPr/>
        <p:txBody>
          <a:bodyPr/>
          <a:lstStyle>
            <a:lvl1pPr>
              <a:defRPr>
                <a:solidFill>
                  <a:schemeClr val="bg1"/>
                </a:solidFill>
              </a:defRPr>
            </a:lvl1pPr>
          </a:lstStyle>
          <a:p>
            <a:r>
              <a:rPr lang="cs-CZ"/>
              <a:t>06.10.2024</a:t>
            </a:r>
            <a:endParaRPr lang="cs-CZ" dirty="0"/>
          </a:p>
        </p:txBody>
      </p:sp>
      <p:sp>
        <p:nvSpPr>
          <p:cNvPr id="13" name="Zástupný symbol pro zápatí 12">
            <a:extLst>
              <a:ext uri="{FF2B5EF4-FFF2-40B4-BE49-F238E27FC236}">
                <a16:creationId xmlns:a16="http://schemas.microsoft.com/office/drawing/2014/main" id="{9DBC1571-6985-29E1-22BA-D5FDCF54C027}"/>
              </a:ext>
            </a:extLst>
          </p:cNvPr>
          <p:cNvSpPr>
            <a:spLocks noGrp="1"/>
          </p:cNvSpPr>
          <p:nvPr>
            <p:ph type="ftr" sz="quarter" idx="11"/>
          </p:nvPr>
        </p:nvSpPr>
        <p:spPr/>
        <p:txBody>
          <a:bodyPr/>
          <a:lstStyle>
            <a:lvl1pPr>
              <a:defRPr>
                <a:solidFill>
                  <a:schemeClr val="bg1"/>
                </a:solidFill>
              </a:defRPr>
            </a:lvl1pPr>
          </a:lstStyle>
          <a:p>
            <a:endParaRPr lang="cs-CZ" dirty="0"/>
          </a:p>
        </p:txBody>
      </p:sp>
      <p:sp>
        <p:nvSpPr>
          <p:cNvPr id="14" name="Zástupný symbol pro číslo snímku 13">
            <a:extLst>
              <a:ext uri="{FF2B5EF4-FFF2-40B4-BE49-F238E27FC236}">
                <a16:creationId xmlns:a16="http://schemas.microsoft.com/office/drawing/2014/main" id="{62B0242F-09AF-4920-3955-22A7629F85B6}"/>
              </a:ext>
            </a:extLst>
          </p:cNvPr>
          <p:cNvSpPr>
            <a:spLocks noGrp="1"/>
          </p:cNvSpPr>
          <p:nvPr>
            <p:ph type="sldNum" sz="quarter" idx="12"/>
          </p:nvPr>
        </p:nvSpPr>
        <p:spPr/>
        <p:txBody>
          <a:bodyPr/>
          <a:lstStyle>
            <a:lvl1pPr>
              <a:defRPr>
                <a:solidFill>
                  <a:schemeClr val="bg1"/>
                </a:solidFill>
              </a:defRPr>
            </a:lvl1pPr>
          </a:lstStyle>
          <a:p>
            <a:fld id="{DD144762-C3B5-42E9-94DB-4A2AA3CF9556}" type="slidenum">
              <a:rPr lang="cs-CZ" smtClean="0"/>
              <a:pPr/>
              <a:t>‹#›</a:t>
            </a:fld>
            <a:endParaRPr lang="cs-CZ" dirty="0"/>
          </a:p>
        </p:txBody>
      </p:sp>
      <p:pic>
        <p:nvPicPr>
          <p:cNvPr id="4" name="Grafický objekt 3">
            <a:extLst>
              <a:ext uri="{FF2B5EF4-FFF2-40B4-BE49-F238E27FC236}">
                <a16:creationId xmlns:a16="http://schemas.microsoft.com/office/drawing/2014/main" id="{02791DE2-B3A3-499D-D0A3-89AF106B7CF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332209" y="142690"/>
            <a:ext cx="2182415" cy="919892"/>
          </a:xfrm>
          <a:prstGeom prst="rect">
            <a:avLst/>
          </a:prstGeom>
        </p:spPr>
      </p:pic>
      <p:sp>
        <p:nvSpPr>
          <p:cNvPr id="5" name="Nadpis 4">
            <a:extLst>
              <a:ext uri="{FF2B5EF4-FFF2-40B4-BE49-F238E27FC236}">
                <a16:creationId xmlns:a16="http://schemas.microsoft.com/office/drawing/2014/main" id="{34BFB616-19B4-4478-57BE-92FA61377057}"/>
              </a:ext>
            </a:extLst>
          </p:cNvPr>
          <p:cNvSpPr>
            <a:spLocks noGrp="1"/>
          </p:cNvSpPr>
          <p:nvPr>
            <p:ph type="title"/>
          </p:nvPr>
        </p:nvSpPr>
        <p:spPr/>
        <p:txBody>
          <a:bodyPr/>
          <a:lstStyle>
            <a:lvl1pPr>
              <a:defRPr>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17854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bg>
      <p:bgRef idx="1001">
        <a:schemeClr val="bg2"/>
      </p:bgRef>
    </p:bg>
    <p:spTree>
      <p:nvGrpSpPr>
        <p:cNvPr id="1" name=""/>
        <p:cNvGrpSpPr/>
        <p:nvPr/>
      </p:nvGrpSpPr>
      <p:grpSpPr>
        <a:xfrm>
          <a:off x="0" y="0"/>
          <a:ext cx="0" cy="0"/>
          <a:chOff x="0" y="0"/>
          <a:chExt cx="0" cy="0"/>
        </a:xfrm>
      </p:grpSpPr>
      <p:pic>
        <p:nvPicPr>
          <p:cNvPr id="11" name="object 5">
            <a:extLst>
              <a:ext uri="{FF2B5EF4-FFF2-40B4-BE49-F238E27FC236}">
                <a16:creationId xmlns:a16="http://schemas.microsoft.com/office/drawing/2014/main" id="{777E83E9-FBC3-41DB-D073-90CC8D29D110}"/>
              </a:ext>
            </a:extLst>
          </p:cNvPr>
          <p:cNvPicPr>
            <a:picLocks noChangeAspect="1"/>
          </p:cNvPicPr>
          <p:nvPr userDrawn="1"/>
        </p:nvPicPr>
        <p:blipFill>
          <a:blip r:embed="rId2" cstate="print"/>
          <a:stretch>
            <a:fillRect/>
          </a:stretch>
        </p:blipFill>
        <p:spPr>
          <a:xfrm>
            <a:off x="800710" y="2293248"/>
            <a:ext cx="851909" cy="2271505"/>
          </a:xfrm>
          <a:prstGeom prst="rect">
            <a:avLst/>
          </a:prstGeom>
        </p:spPr>
      </p:pic>
      <p:sp>
        <p:nvSpPr>
          <p:cNvPr id="14" name="Zástupný text 12">
            <a:extLst>
              <a:ext uri="{FF2B5EF4-FFF2-40B4-BE49-F238E27FC236}">
                <a16:creationId xmlns:a16="http://schemas.microsoft.com/office/drawing/2014/main" id="{1D52F6CD-9450-995B-7DC8-AC2D9DC47C98}"/>
              </a:ext>
            </a:extLst>
          </p:cNvPr>
          <p:cNvSpPr>
            <a:spLocks noGrp="1"/>
          </p:cNvSpPr>
          <p:nvPr>
            <p:ph type="body" sz="quarter" idx="13" hasCustomPrompt="1"/>
          </p:nvPr>
        </p:nvSpPr>
        <p:spPr>
          <a:xfrm>
            <a:off x="1866899" y="2293938"/>
            <a:ext cx="8856519" cy="2270125"/>
          </a:xfrm>
          <a:prstGeom prst="rect">
            <a:avLst/>
          </a:prstGeom>
        </p:spPr>
        <p:txBody>
          <a:bodyPr anchor="ctr"/>
          <a:lstStyle>
            <a:lvl1pPr marL="0" indent="0">
              <a:lnSpc>
                <a:spcPct val="100000"/>
              </a:lnSpc>
              <a:spcBef>
                <a:spcPts val="0"/>
              </a:spcBef>
              <a:buNone/>
              <a:defRPr sz="3600" b="1">
                <a:solidFill>
                  <a:schemeClr val="tx1"/>
                </a:solidFill>
                <a:latin typeface="+mj-lt"/>
              </a:defRPr>
            </a:lvl1pPr>
            <a:lvl2pPr marL="0" indent="0">
              <a:lnSpc>
                <a:spcPct val="100000"/>
              </a:lnSpc>
              <a:spcBef>
                <a:spcPts val="0"/>
              </a:spcBef>
              <a:spcAft>
                <a:spcPts val="1200"/>
              </a:spcAft>
              <a:buNone/>
              <a:defRPr sz="3200" b="1">
                <a:solidFill>
                  <a:schemeClr val="accent1"/>
                </a:solidFill>
              </a:defRPr>
            </a:lvl2pPr>
          </a:lstStyle>
          <a:p>
            <a:pPr lvl="0"/>
            <a:r>
              <a:rPr lang="cs-CZ" dirty="0" err="1"/>
              <a:t>Title</a:t>
            </a:r>
            <a:r>
              <a:rPr lang="cs-CZ" dirty="0"/>
              <a:t> </a:t>
            </a:r>
            <a:r>
              <a:rPr lang="cs-CZ" dirty="0" err="1"/>
              <a:t>of</a:t>
            </a:r>
            <a:r>
              <a:rPr lang="cs-CZ" dirty="0"/>
              <a:t> </a:t>
            </a:r>
            <a:r>
              <a:rPr lang="cs-CZ" dirty="0" err="1"/>
              <a:t>chapter</a:t>
            </a:r>
            <a:endParaRPr lang="cs-CZ" dirty="0"/>
          </a:p>
          <a:p>
            <a:pPr marL="0" marR="0" lvl="1"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cs-CZ" dirty="0"/>
              <a:t>#</a:t>
            </a:r>
          </a:p>
        </p:txBody>
      </p:sp>
    </p:spTree>
    <p:extLst>
      <p:ext uri="{BB962C8B-B14F-4D97-AF65-F5344CB8AC3E}">
        <p14:creationId xmlns:p14="http://schemas.microsoft.com/office/powerpoint/2010/main" val="324728687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ýrazný modrá">
    <p:bg>
      <p:bgRef idx="1001">
        <a:schemeClr val="bg2"/>
      </p:bgRef>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tx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0573343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ýrazný červená">
    <p:bg>
      <p:bgPr>
        <a:solidFill>
          <a:schemeClr val="accent1"/>
        </a:solidFill>
        <a:effectLst/>
      </p:bgPr>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421017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Zástupný text 13">
            <a:extLst>
              <a:ext uri="{FF2B5EF4-FFF2-40B4-BE49-F238E27FC236}">
                <a16:creationId xmlns:a16="http://schemas.microsoft.com/office/drawing/2014/main" id="{E7560C25-FF16-EA57-268C-2E6EC3A5E91A}"/>
              </a:ext>
            </a:extLst>
          </p:cNvPr>
          <p:cNvSpPr>
            <a:spLocks noGrp="1"/>
          </p:cNvSpPr>
          <p:nvPr>
            <p:ph type="body" idx="1"/>
          </p:nvPr>
        </p:nvSpPr>
        <p:spPr>
          <a:xfrm>
            <a:off x="838200" y="2212429"/>
            <a:ext cx="10515600" cy="3964534"/>
          </a:xfrm>
          <a:prstGeom prst="rect">
            <a:avLst/>
          </a:prstGeom>
        </p:spPr>
        <p:txBody>
          <a:bodyPr vert="horz" lIns="91440" tIns="45720" rIns="91440" bIns="45720" rtlCol="0">
            <a:normAutofit/>
          </a:bodyPr>
          <a:lstStyle/>
          <a:p>
            <a:pPr lvl="0"/>
            <a:r>
              <a:rPr lang="en-US" noProof="0"/>
              <a:t>Po </a:t>
            </a:r>
            <a:r>
              <a:rPr lang="en-US" noProof="0" dirty="0" err="1"/>
              <a:t>kliknutí</a:t>
            </a:r>
            <a:r>
              <a:rPr lang="en-US" noProof="0" dirty="0"/>
              <a:t> </a:t>
            </a:r>
            <a:r>
              <a:rPr lang="en-US" noProof="0" dirty="0" err="1"/>
              <a:t>můžete</a:t>
            </a:r>
            <a:r>
              <a:rPr lang="en-US" noProof="0" dirty="0"/>
              <a:t> </a:t>
            </a:r>
            <a:r>
              <a:rPr lang="en-US" noProof="0" dirty="0" err="1"/>
              <a:t>upravovat</a:t>
            </a:r>
            <a:r>
              <a:rPr lang="en-US" noProof="0" dirty="0"/>
              <a:t> </a:t>
            </a:r>
            <a:r>
              <a:rPr lang="en-US" noProof="0" dirty="0" err="1"/>
              <a:t>styly</a:t>
            </a:r>
            <a:r>
              <a:rPr lang="en-US" noProof="0" dirty="0"/>
              <a:t> </a:t>
            </a:r>
            <a:r>
              <a:rPr lang="en-US" noProof="0" dirty="0" err="1"/>
              <a:t>textu</a:t>
            </a:r>
            <a:r>
              <a:rPr lang="en-US" noProof="0" dirty="0"/>
              <a:t> v </a:t>
            </a:r>
            <a:r>
              <a:rPr lang="en-US" noProof="0" dirty="0" err="1"/>
              <a:t>předloze</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2" name="Zástupný nadpis 1">
            <a:extLst>
              <a:ext uri="{FF2B5EF4-FFF2-40B4-BE49-F238E27FC236}">
                <a16:creationId xmlns:a16="http://schemas.microsoft.com/office/drawing/2014/main" id="{FAA467EB-2D4A-28A5-CE3D-D26EBAD237BA}"/>
              </a:ext>
            </a:extLst>
          </p:cNvPr>
          <p:cNvSpPr>
            <a:spLocks noGrp="1"/>
          </p:cNvSpPr>
          <p:nvPr>
            <p:ph type="title"/>
          </p:nvPr>
        </p:nvSpPr>
        <p:spPr>
          <a:xfrm>
            <a:off x="838200" y="1036717"/>
            <a:ext cx="10515600" cy="992057"/>
          </a:xfrm>
          <a:prstGeom prst="rect">
            <a:avLst/>
          </a:prstGeom>
        </p:spPr>
        <p:txBody>
          <a:bodyPr vert="horz" lIns="91440" tIns="45720" rIns="91440" bIns="45720" rtlCol="0" anchor="b">
            <a:noAutofit/>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4" name="Zástupný symbol pro datum 3">
            <a:extLst>
              <a:ext uri="{FF2B5EF4-FFF2-40B4-BE49-F238E27FC236}">
                <a16:creationId xmlns:a16="http://schemas.microsoft.com/office/drawing/2014/main" id="{8BC2B9F5-70D3-A86C-2F85-E1E7ACBCD509}"/>
              </a:ext>
            </a:extLst>
          </p:cNvPr>
          <p:cNvSpPr>
            <a:spLocks noGrp="1"/>
          </p:cNvSpPr>
          <p:nvPr>
            <p:ph type="dt" sz="half" idx="2"/>
          </p:nvPr>
        </p:nvSpPr>
        <p:spPr>
          <a:xfrm>
            <a:off x="9499193" y="6459484"/>
            <a:ext cx="1558756" cy="174659"/>
          </a:xfrm>
          <a:custGeom>
            <a:avLst/>
            <a:gdLst>
              <a:gd name="csX0" fmla="*/ 0 w 1558756"/>
              <a:gd name="csY0" fmla="*/ 0 h 174659"/>
              <a:gd name="csX1" fmla="*/ 550760 w 1558756"/>
              <a:gd name="csY1" fmla="*/ 0 h 174659"/>
              <a:gd name="csX2" fmla="*/ 1085933 w 1558756"/>
              <a:gd name="csY2" fmla="*/ 0 h 174659"/>
              <a:gd name="csX3" fmla="*/ 1558756 w 1558756"/>
              <a:gd name="csY3" fmla="*/ 0 h 174659"/>
              <a:gd name="csX4" fmla="*/ 1558756 w 1558756"/>
              <a:gd name="csY4" fmla="*/ 174659 h 174659"/>
              <a:gd name="csX5" fmla="*/ 1070346 w 1558756"/>
              <a:gd name="csY5" fmla="*/ 174659 h 174659"/>
              <a:gd name="csX6" fmla="*/ 550760 w 1558756"/>
              <a:gd name="csY6" fmla="*/ 174659 h 174659"/>
              <a:gd name="csX7" fmla="*/ 0 w 1558756"/>
              <a:gd name="csY7" fmla="*/ 174659 h 174659"/>
              <a:gd name="csX8" fmla="*/ 0 w 1558756"/>
              <a:gd name="csY8" fmla="*/ 0 h 1746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8756" h="174659" fill="none" extrusionOk="0">
                <a:moveTo>
                  <a:pt x="0" y="0"/>
                </a:moveTo>
                <a:cubicBezTo>
                  <a:pt x="158379" y="-7461"/>
                  <a:pt x="307057" y="-39"/>
                  <a:pt x="550760" y="0"/>
                </a:cubicBezTo>
                <a:cubicBezTo>
                  <a:pt x="794463" y="39"/>
                  <a:pt x="908066" y="-23326"/>
                  <a:pt x="1085933" y="0"/>
                </a:cubicBezTo>
                <a:cubicBezTo>
                  <a:pt x="1263800" y="23326"/>
                  <a:pt x="1383637" y="20227"/>
                  <a:pt x="1558756" y="0"/>
                </a:cubicBezTo>
                <a:cubicBezTo>
                  <a:pt x="1562474" y="55725"/>
                  <a:pt x="1563918" y="91932"/>
                  <a:pt x="1558756" y="174659"/>
                </a:cubicBezTo>
                <a:cubicBezTo>
                  <a:pt x="1447545" y="187935"/>
                  <a:pt x="1213304" y="179498"/>
                  <a:pt x="1070346" y="174659"/>
                </a:cubicBezTo>
                <a:cubicBezTo>
                  <a:pt x="927388" y="169821"/>
                  <a:pt x="718659" y="179245"/>
                  <a:pt x="550760" y="174659"/>
                </a:cubicBezTo>
                <a:cubicBezTo>
                  <a:pt x="382861" y="170073"/>
                  <a:pt x="249841" y="201689"/>
                  <a:pt x="0" y="174659"/>
                </a:cubicBezTo>
                <a:cubicBezTo>
                  <a:pt x="-2573" y="109470"/>
                  <a:pt x="6316" y="64439"/>
                  <a:pt x="0" y="0"/>
                </a:cubicBezTo>
                <a:close/>
              </a:path>
              <a:path w="1558756" h="174659" stroke="0" extrusionOk="0">
                <a:moveTo>
                  <a:pt x="0" y="0"/>
                </a:moveTo>
                <a:cubicBezTo>
                  <a:pt x="143744" y="13055"/>
                  <a:pt x="300130" y="-6710"/>
                  <a:pt x="503998" y="0"/>
                </a:cubicBezTo>
                <a:cubicBezTo>
                  <a:pt x="707866" y="6710"/>
                  <a:pt x="812858" y="-17169"/>
                  <a:pt x="976820" y="0"/>
                </a:cubicBezTo>
                <a:cubicBezTo>
                  <a:pt x="1140782" y="17169"/>
                  <a:pt x="1424547" y="-25106"/>
                  <a:pt x="1558756" y="0"/>
                </a:cubicBezTo>
                <a:cubicBezTo>
                  <a:pt x="1566807" y="45952"/>
                  <a:pt x="1560869" y="93970"/>
                  <a:pt x="1558756" y="174659"/>
                </a:cubicBezTo>
                <a:cubicBezTo>
                  <a:pt x="1426223" y="192700"/>
                  <a:pt x="1308880" y="182251"/>
                  <a:pt x="1070346" y="174659"/>
                </a:cubicBezTo>
                <a:cubicBezTo>
                  <a:pt x="831812" y="167068"/>
                  <a:pt x="757869" y="165837"/>
                  <a:pt x="519585" y="174659"/>
                </a:cubicBezTo>
                <a:cubicBezTo>
                  <a:pt x="281301" y="183481"/>
                  <a:pt x="236045" y="193304"/>
                  <a:pt x="0" y="174659"/>
                </a:cubicBezTo>
                <a:cubicBezTo>
                  <a:pt x="198" y="109889"/>
                  <a:pt x="-2999" y="68040"/>
                  <a:pt x="0" y="0"/>
                </a:cubicBezTo>
                <a:close/>
              </a:path>
            </a:pathLst>
          </a:custGeom>
          <a:ln>
            <a:no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horz" lIns="0" tIns="0" rIns="0" bIns="0" rtlCol="0" anchor="ctr"/>
          <a:lstStyle>
            <a:lvl1pPr algn="r">
              <a:defRPr sz="1000">
                <a:solidFill>
                  <a:schemeClr val="tx2"/>
                </a:solidFill>
              </a:defRPr>
            </a:lvl1pPr>
          </a:lstStyle>
          <a:p>
            <a:r>
              <a:rPr lang="cs-CZ"/>
              <a:t>06.10.2024</a:t>
            </a:r>
            <a:endParaRPr lang="cs-CZ" dirty="0"/>
          </a:p>
        </p:txBody>
      </p:sp>
      <p:sp>
        <p:nvSpPr>
          <p:cNvPr id="5" name="Zástupný symbol pro zápatí 4">
            <a:extLst>
              <a:ext uri="{FF2B5EF4-FFF2-40B4-BE49-F238E27FC236}">
                <a16:creationId xmlns:a16="http://schemas.microsoft.com/office/drawing/2014/main" id="{916EC462-7E06-BE92-1FE5-AD9E9845E5D3}"/>
              </a:ext>
            </a:extLst>
          </p:cNvPr>
          <p:cNvSpPr>
            <a:spLocks noGrp="1"/>
          </p:cNvSpPr>
          <p:nvPr>
            <p:ph type="ftr" sz="quarter" idx="3"/>
          </p:nvPr>
        </p:nvSpPr>
        <p:spPr>
          <a:xfrm>
            <a:off x="838201" y="6459484"/>
            <a:ext cx="4114800" cy="174660"/>
          </a:xfrm>
          <a:prstGeom prst="rect">
            <a:avLst/>
          </a:prstGeom>
        </p:spPr>
        <p:txBody>
          <a:bodyPr vert="horz" lIns="0" tIns="0" rIns="0" bIns="0" rtlCol="0" anchor="ctr"/>
          <a:lstStyle>
            <a:lvl1pPr algn="l">
              <a:defRPr sz="1000">
                <a:solidFill>
                  <a:schemeClr val="tx2"/>
                </a:solidFill>
              </a:defRPr>
            </a:lvl1pPr>
          </a:lstStyle>
          <a:p>
            <a:endParaRPr lang="cs-CZ" dirty="0"/>
          </a:p>
        </p:txBody>
      </p:sp>
      <p:sp>
        <p:nvSpPr>
          <p:cNvPr id="6" name="Zástupný symbol pro číslo snímku 5">
            <a:extLst>
              <a:ext uri="{FF2B5EF4-FFF2-40B4-BE49-F238E27FC236}">
                <a16:creationId xmlns:a16="http://schemas.microsoft.com/office/drawing/2014/main" id="{7EC55B67-6AD2-82CA-4FD3-0D727D58B384}"/>
              </a:ext>
            </a:extLst>
          </p:cNvPr>
          <p:cNvSpPr>
            <a:spLocks noGrp="1"/>
          </p:cNvSpPr>
          <p:nvPr>
            <p:ph type="sldNum" sz="quarter" idx="4"/>
          </p:nvPr>
        </p:nvSpPr>
        <p:spPr>
          <a:xfrm>
            <a:off x="11177517" y="6459484"/>
            <a:ext cx="176283" cy="174659"/>
          </a:xfrm>
          <a:prstGeom prst="rect">
            <a:avLst/>
          </a:prstGeom>
        </p:spPr>
        <p:txBody>
          <a:bodyPr vert="horz" lIns="0" tIns="0" rIns="0" bIns="0" rtlCol="0" anchor="ctr"/>
          <a:lstStyle>
            <a:lvl1pPr algn="r">
              <a:defRPr sz="1000" b="1">
                <a:solidFill>
                  <a:schemeClr val="tx2"/>
                </a:solidFill>
              </a:defRPr>
            </a:lvl1pPr>
          </a:lstStyle>
          <a:p>
            <a:fld id="{DD144762-C3B5-42E9-94DB-4A2AA3CF9556}" type="slidenum">
              <a:rPr lang="cs-CZ" smtClean="0"/>
              <a:pPr/>
              <a:t>‹#›</a:t>
            </a:fld>
            <a:endParaRPr lang="cs-CZ" dirty="0"/>
          </a:p>
        </p:txBody>
      </p:sp>
      <p:pic>
        <p:nvPicPr>
          <p:cNvPr id="8" name="Grafický objekt 7">
            <a:extLst>
              <a:ext uri="{FF2B5EF4-FFF2-40B4-BE49-F238E27FC236}">
                <a16:creationId xmlns:a16="http://schemas.microsoft.com/office/drawing/2014/main" id="{8092BF7A-74B4-53CA-FBBF-7C92D5168956}"/>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332209" y="142690"/>
            <a:ext cx="2182415" cy="919892"/>
          </a:xfrm>
          <a:prstGeom prst="rect">
            <a:avLst/>
          </a:prstGeom>
        </p:spPr>
      </p:pic>
    </p:spTree>
    <p:extLst>
      <p:ext uri="{BB962C8B-B14F-4D97-AF65-F5344CB8AC3E}">
        <p14:creationId xmlns:p14="http://schemas.microsoft.com/office/powerpoint/2010/main" val="898421058"/>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7" r:id="rId3"/>
    <p:sldLayoutId id="2147483662" r:id="rId4"/>
    <p:sldLayoutId id="2147483675" r:id="rId5"/>
    <p:sldLayoutId id="2147483680" r:id="rId6"/>
    <p:sldLayoutId id="2147483663" r:id="rId7"/>
    <p:sldLayoutId id="2147483682" r:id="rId8"/>
    <p:sldLayoutId id="2147483674" r:id="rId9"/>
    <p:sldLayoutId id="2147483681" r:id="rId10"/>
    <p:sldLayoutId id="2147483664" r:id="rId11"/>
    <p:sldLayoutId id="2147483665" r:id="rId12"/>
    <p:sldLayoutId id="2147483679" r:id="rId13"/>
    <p:sldLayoutId id="2147483676" r:id="rId14"/>
    <p:sldLayoutId id="2147483666" r:id="rId15"/>
    <p:sldLayoutId id="2147483667" r:id="rId16"/>
  </p:sldLayoutIdLst>
  <p:hf sldNum="0" hdr="0" ft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www.prf.cuni.cz/" TargetMode="External"/><Relationship Id="rId1" Type="http://schemas.openxmlformats.org/officeDocument/2006/relationships/slideLayout" Target="../slideLayouts/slideLayout14.xml"/><Relationship Id="rId5" Type="http://schemas.openxmlformats.org/officeDocument/2006/relationships/hyperlink" Target="https://opjak.cz/en"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E2F728E-ABB4-769B-E4B6-F4C848FD3599}"/>
              </a:ext>
            </a:extLst>
          </p:cNvPr>
          <p:cNvSpPr>
            <a:spLocks noGrp="1"/>
          </p:cNvSpPr>
          <p:nvPr>
            <p:ph type="body" sz="quarter" idx="10"/>
          </p:nvPr>
        </p:nvSpPr>
        <p:spPr>
          <a:xfrm>
            <a:off x="1028699" y="762000"/>
            <a:ext cx="10905067" cy="3915833"/>
          </a:xfrm>
        </p:spPr>
        <p:txBody>
          <a:bodyPr/>
          <a:lstStyle/>
          <a:p>
            <a:pPr lvl="1"/>
            <a:r>
              <a:rPr lang="cs-CZ" dirty="0"/>
              <a:t>Ondřej Frinta</a:t>
            </a:r>
            <a:endParaRPr lang="en-US" dirty="0"/>
          </a:p>
          <a:p>
            <a:r>
              <a:rPr lang="en-US" dirty="0"/>
              <a:t>Law of Personal Status. Family Relationship. Marriage, Partnership and Cohabitation.</a:t>
            </a:r>
          </a:p>
        </p:txBody>
      </p:sp>
    </p:spTree>
    <p:extLst>
      <p:ext uri="{BB962C8B-B14F-4D97-AF65-F5344CB8AC3E}">
        <p14:creationId xmlns:p14="http://schemas.microsoft.com/office/powerpoint/2010/main" val="402303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E892C-C877-4955-74DF-FDD46DC0800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FC17E7A-F028-1093-B9DC-10A86F7B290A}"/>
              </a:ext>
            </a:extLst>
          </p:cNvPr>
          <p:cNvSpPr>
            <a:spLocks noGrp="1"/>
          </p:cNvSpPr>
          <p:nvPr>
            <p:ph type="title"/>
          </p:nvPr>
        </p:nvSpPr>
        <p:spPr>
          <a:xfrm>
            <a:off x="838200" y="1036717"/>
            <a:ext cx="10515600" cy="992057"/>
          </a:xfrm>
        </p:spPr>
        <p:txBody>
          <a:bodyPr/>
          <a:lstStyle/>
          <a:p>
            <a:r>
              <a:rPr lang="cs-CZ" dirty="0" err="1"/>
              <a:t>Law</a:t>
            </a:r>
            <a:r>
              <a:rPr lang="cs-CZ" dirty="0"/>
              <a:t> </a:t>
            </a:r>
            <a:r>
              <a:rPr lang="cs-CZ" dirty="0" err="1"/>
              <a:t>of</a:t>
            </a:r>
            <a:r>
              <a:rPr lang="cs-CZ" dirty="0"/>
              <a:t> </a:t>
            </a:r>
            <a:r>
              <a:rPr lang="cs-CZ" dirty="0" err="1"/>
              <a:t>Personal</a:t>
            </a:r>
            <a:r>
              <a:rPr lang="cs-CZ" dirty="0"/>
              <a:t> Status</a:t>
            </a:r>
          </a:p>
        </p:txBody>
      </p:sp>
      <p:sp>
        <p:nvSpPr>
          <p:cNvPr id="4" name="Zástupný text 3">
            <a:extLst>
              <a:ext uri="{FF2B5EF4-FFF2-40B4-BE49-F238E27FC236}">
                <a16:creationId xmlns:a16="http://schemas.microsoft.com/office/drawing/2014/main" id="{3D71CBE0-D622-2806-CDF0-E89547D6CCFB}"/>
              </a:ext>
            </a:extLst>
          </p:cNvPr>
          <p:cNvSpPr>
            <a:spLocks noGrp="1"/>
          </p:cNvSpPr>
          <p:nvPr>
            <p:ph sz="quarter" idx="13"/>
          </p:nvPr>
        </p:nvSpPr>
        <p:spPr>
          <a:xfrm>
            <a:off x="838200" y="2212429"/>
            <a:ext cx="10515600" cy="3964534"/>
          </a:xfrm>
        </p:spPr>
        <p:txBody>
          <a:bodyPr>
            <a:normAutofit lnSpcReduction="10000"/>
          </a:bodyPr>
          <a:lstStyle/>
          <a:p>
            <a:r>
              <a:rPr lang="cs-CZ" b="1" dirty="0"/>
              <a:t>Age </a:t>
            </a:r>
            <a:r>
              <a:rPr lang="cs-CZ" b="1" dirty="0" err="1"/>
              <a:t>of</a:t>
            </a:r>
            <a:r>
              <a:rPr lang="cs-CZ" b="1" dirty="0"/>
              <a:t> majority </a:t>
            </a:r>
            <a:r>
              <a:rPr lang="cs-CZ" b="1" dirty="0">
                <a:solidFill>
                  <a:srgbClr val="FF0000"/>
                </a:solidFill>
              </a:rPr>
              <a:t>X DISTINGUISH</a:t>
            </a:r>
            <a:endParaRPr lang="cs-CZ" dirty="0">
              <a:solidFill>
                <a:srgbClr val="FF0000"/>
              </a:solidFill>
            </a:endParaRPr>
          </a:p>
          <a:p>
            <a:endParaRPr lang="cs-CZ" dirty="0"/>
          </a:p>
          <a:p>
            <a:r>
              <a:rPr lang="cs-CZ" b="1" dirty="0">
                <a:solidFill>
                  <a:srgbClr val="FF0000"/>
                </a:solidFill>
              </a:rPr>
              <a:t>X</a:t>
            </a:r>
            <a:r>
              <a:rPr lang="cs-CZ" dirty="0"/>
              <a:t> </a:t>
            </a:r>
            <a:r>
              <a:rPr lang="cs-CZ" b="1" dirty="0" err="1">
                <a:solidFill>
                  <a:schemeClr val="accent1"/>
                </a:solidFill>
              </a:rPr>
              <a:t>juvenile</a:t>
            </a:r>
            <a:r>
              <a:rPr lang="cs-CZ" dirty="0"/>
              <a:t> = </a:t>
            </a:r>
            <a:r>
              <a:rPr lang="en-US" dirty="0"/>
              <a:t>who, at the time of committing the offense</a:t>
            </a:r>
            <a:r>
              <a:rPr lang="en-US" b="1" dirty="0"/>
              <a:t>, had reached the age of fifteen and had not exceeded the age of eighteen</a:t>
            </a:r>
            <a:r>
              <a:rPr lang="en-US" dirty="0"/>
              <a:t> [Section 2</a:t>
            </a:r>
            <a:r>
              <a:rPr lang="cs-CZ" dirty="0"/>
              <a:t> para </a:t>
            </a:r>
            <a:r>
              <a:rPr lang="en-US" dirty="0"/>
              <a:t>1</a:t>
            </a:r>
            <a:r>
              <a:rPr lang="cs-CZ" dirty="0"/>
              <a:t> </a:t>
            </a:r>
            <a:r>
              <a:rPr lang="cs-CZ" dirty="0" err="1"/>
              <a:t>letter</a:t>
            </a:r>
            <a:r>
              <a:rPr lang="cs-CZ" dirty="0"/>
              <a:t> </a:t>
            </a:r>
            <a:r>
              <a:rPr lang="en-US" dirty="0"/>
              <a:t>c) of Act No. 218/2003 Coll., on Juvenile Justice]</a:t>
            </a:r>
            <a:endParaRPr lang="cs-CZ" dirty="0"/>
          </a:p>
          <a:p>
            <a:endParaRPr lang="cs-CZ" dirty="0"/>
          </a:p>
          <a:p>
            <a:r>
              <a:rPr lang="cs-CZ" b="1" dirty="0">
                <a:solidFill>
                  <a:srgbClr val="FF0000"/>
                </a:solidFill>
              </a:rPr>
              <a:t>X </a:t>
            </a:r>
            <a:r>
              <a:rPr lang="en-US" dirty="0"/>
              <a:t>An adoptive parent is required to inform the adopted child of the adoption as soon as it seems appropriate, </a:t>
            </a:r>
            <a:r>
              <a:rPr lang="en-US" b="1" dirty="0">
                <a:solidFill>
                  <a:srgbClr val="FF0000"/>
                </a:solidFill>
              </a:rPr>
              <a:t>but no later than by the start of school attendance</a:t>
            </a:r>
            <a:r>
              <a:rPr lang="en-US" dirty="0"/>
              <a:t>. </a:t>
            </a:r>
            <a:r>
              <a:rPr lang="cs-CZ" dirty="0" err="1"/>
              <a:t>Sect</a:t>
            </a:r>
            <a:r>
              <a:rPr lang="cs-CZ" dirty="0"/>
              <a:t>. 836</a:t>
            </a:r>
          </a:p>
          <a:p>
            <a:r>
              <a:rPr lang="cs-CZ" dirty="0"/>
              <a:t>= </a:t>
            </a:r>
            <a:r>
              <a:rPr lang="cs-CZ" dirty="0" err="1"/>
              <a:t>usually</a:t>
            </a:r>
            <a:r>
              <a:rPr lang="cs-CZ" dirty="0"/>
              <a:t> </a:t>
            </a:r>
            <a:r>
              <a:rPr lang="cs-CZ" dirty="0" err="1"/>
              <a:t>at</a:t>
            </a:r>
            <a:r>
              <a:rPr lang="cs-CZ" dirty="0"/>
              <a:t> </a:t>
            </a:r>
            <a:r>
              <a:rPr lang="cs-CZ" b="1" dirty="0">
                <a:solidFill>
                  <a:srgbClr val="FF0000"/>
                </a:solidFill>
              </a:rPr>
              <a:t>6 </a:t>
            </a:r>
            <a:r>
              <a:rPr lang="cs-CZ" b="1" dirty="0" err="1">
                <a:solidFill>
                  <a:srgbClr val="FF0000"/>
                </a:solidFill>
              </a:rPr>
              <a:t>years</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life</a:t>
            </a:r>
            <a:r>
              <a:rPr lang="cs-CZ" dirty="0"/>
              <a:t> (</a:t>
            </a:r>
            <a:r>
              <a:rPr lang="cs-CZ" dirty="0" err="1"/>
              <a:t>time</a:t>
            </a:r>
            <a:r>
              <a:rPr lang="cs-CZ" dirty="0"/>
              <a:t> </a:t>
            </a:r>
            <a:r>
              <a:rPr lang="cs-CZ" dirty="0" err="1"/>
              <a:t>span</a:t>
            </a:r>
            <a:r>
              <a:rPr lang="cs-CZ" dirty="0"/>
              <a:t> </a:t>
            </a:r>
            <a:r>
              <a:rPr lang="cs-CZ" dirty="0" err="1"/>
              <a:t>from</a:t>
            </a:r>
            <a:r>
              <a:rPr lang="cs-CZ" dirty="0"/>
              <a:t> 5 to 7/8)</a:t>
            </a:r>
          </a:p>
          <a:p>
            <a:endParaRPr lang="cs-CZ" dirty="0"/>
          </a:p>
          <a:p>
            <a:r>
              <a:rPr lang="cs-CZ" b="1" dirty="0">
                <a:solidFill>
                  <a:srgbClr val="FF0000"/>
                </a:solidFill>
              </a:rPr>
              <a:t>X </a:t>
            </a:r>
            <a:r>
              <a:rPr lang="en-US" b="1" dirty="0">
                <a:solidFill>
                  <a:srgbClr val="FF0000"/>
                </a:solidFill>
              </a:rPr>
              <a:t>12 years</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life</a:t>
            </a:r>
            <a:r>
              <a:rPr lang="en-US" dirty="0">
                <a:solidFill>
                  <a:srgbClr val="FF0000"/>
                </a:solidFill>
              </a:rPr>
              <a:t>: </a:t>
            </a:r>
            <a:r>
              <a:rPr lang="en-US" dirty="0"/>
              <a:t>consent </a:t>
            </a:r>
            <a:r>
              <a:rPr lang="cs-CZ" dirty="0" err="1"/>
              <a:t>of</a:t>
            </a:r>
            <a:r>
              <a:rPr lang="cs-CZ" dirty="0"/>
              <a:t> a </a:t>
            </a:r>
            <a:r>
              <a:rPr lang="cs-CZ" dirty="0" err="1"/>
              <a:t>child</a:t>
            </a:r>
            <a:r>
              <a:rPr lang="cs-CZ" dirty="0"/>
              <a:t> </a:t>
            </a:r>
            <a:r>
              <a:rPr lang="cs-CZ" dirty="0" err="1"/>
              <a:t>with</a:t>
            </a:r>
            <a:r>
              <a:rPr lang="en-US" dirty="0"/>
              <a:t> adoption</a:t>
            </a:r>
            <a:r>
              <a:rPr lang="cs-CZ" dirty="0"/>
              <a:t> (</a:t>
            </a:r>
            <a:r>
              <a:rPr lang="en-US" dirty="0"/>
              <a:t>Sects</a:t>
            </a:r>
            <a:r>
              <a:rPr lang="cs-CZ" dirty="0"/>
              <a:t>.</a:t>
            </a:r>
            <a:r>
              <a:rPr lang="en-US" dirty="0"/>
              <a:t> 806, 807</a:t>
            </a:r>
            <a:r>
              <a:rPr lang="cs-CZ" dirty="0"/>
              <a:t>)</a:t>
            </a:r>
            <a:r>
              <a:rPr lang="en-US" dirty="0"/>
              <a:t>; right to information and to </a:t>
            </a:r>
            <a:r>
              <a:rPr lang="cs-CZ" dirty="0" err="1"/>
              <a:t>form</a:t>
            </a:r>
            <a:r>
              <a:rPr lang="cs-CZ" dirty="0"/>
              <a:t> and </a:t>
            </a:r>
            <a:r>
              <a:rPr lang="cs-CZ" dirty="0" err="1"/>
              <a:t>communicate</a:t>
            </a:r>
            <a:r>
              <a:rPr lang="en-US" dirty="0"/>
              <a:t> an opinion</a:t>
            </a:r>
            <a:r>
              <a:rPr lang="cs-CZ" dirty="0"/>
              <a:t> (</a:t>
            </a:r>
            <a:r>
              <a:rPr lang="en-US" dirty="0"/>
              <a:t>Sect</a:t>
            </a:r>
            <a:r>
              <a:rPr lang="cs-CZ" dirty="0"/>
              <a:t>.</a:t>
            </a:r>
            <a:r>
              <a:rPr lang="en-US" dirty="0"/>
              <a:t> 867</a:t>
            </a:r>
            <a:r>
              <a:rPr lang="cs-CZ" dirty="0"/>
              <a:t>)</a:t>
            </a:r>
          </a:p>
        </p:txBody>
      </p:sp>
    </p:spTree>
    <p:extLst>
      <p:ext uri="{BB962C8B-B14F-4D97-AF65-F5344CB8AC3E}">
        <p14:creationId xmlns:p14="http://schemas.microsoft.com/office/powerpoint/2010/main" val="257900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057E8-3800-F413-6225-D2894AC4FEF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55C3018-06B5-B808-B64A-B20A47AD5427}"/>
              </a:ext>
            </a:extLst>
          </p:cNvPr>
          <p:cNvSpPr>
            <a:spLocks noGrp="1"/>
          </p:cNvSpPr>
          <p:nvPr>
            <p:ph type="title"/>
          </p:nvPr>
        </p:nvSpPr>
        <p:spPr>
          <a:xfrm>
            <a:off x="838200" y="1036717"/>
            <a:ext cx="10515600" cy="992057"/>
          </a:xfrm>
        </p:spPr>
        <p:txBody>
          <a:bodyPr/>
          <a:lstStyle/>
          <a:p>
            <a:r>
              <a:rPr lang="cs-CZ" dirty="0" err="1"/>
              <a:t>Law</a:t>
            </a:r>
            <a:r>
              <a:rPr lang="cs-CZ" dirty="0"/>
              <a:t> </a:t>
            </a:r>
            <a:r>
              <a:rPr lang="cs-CZ" dirty="0" err="1"/>
              <a:t>of</a:t>
            </a:r>
            <a:r>
              <a:rPr lang="cs-CZ" dirty="0"/>
              <a:t> </a:t>
            </a:r>
            <a:r>
              <a:rPr lang="cs-CZ" dirty="0" err="1"/>
              <a:t>Personal</a:t>
            </a:r>
            <a:r>
              <a:rPr lang="cs-CZ" dirty="0"/>
              <a:t> Status</a:t>
            </a:r>
          </a:p>
        </p:txBody>
      </p:sp>
      <p:sp>
        <p:nvSpPr>
          <p:cNvPr id="4" name="Zástupný text 3">
            <a:extLst>
              <a:ext uri="{FF2B5EF4-FFF2-40B4-BE49-F238E27FC236}">
                <a16:creationId xmlns:a16="http://schemas.microsoft.com/office/drawing/2014/main" id="{7CAB8B5A-2D3C-FB1E-7D59-C1CF88FF5BF8}"/>
              </a:ext>
            </a:extLst>
          </p:cNvPr>
          <p:cNvSpPr>
            <a:spLocks noGrp="1"/>
          </p:cNvSpPr>
          <p:nvPr>
            <p:ph sz="quarter" idx="13"/>
          </p:nvPr>
        </p:nvSpPr>
        <p:spPr>
          <a:xfrm>
            <a:off x="838199" y="2212429"/>
            <a:ext cx="10697633" cy="3964534"/>
          </a:xfrm>
        </p:spPr>
        <p:txBody>
          <a:bodyPr>
            <a:normAutofit/>
          </a:bodyPr>
          <a:lstStyle/>
          <a:p>
            <a:r>
              <a:rPr lang="cs-CZ" b="1" dirty="0"/>
              <a:t>Age </a:t>
            </a:r>
            <a:r>
              <a:rPr lang="cs-CZ" b="1" dirty="0" err="1"/>
              <a:t>of</a:t>
            </a:r>
            <a:r>
              <a:rPr lang="cs-CZ" b="1" dirty="0"/>
              <a:t> majority </a:t>
            </a:r>
            <a:r>
              <a:rPr lang="cs-CZ" b="1" dirty="0">
                <a:solidFill>
                  <a:srgbClr val="FF0000"/>
                </a:solidFill>
              </a:rPr>
              <a:t>X DISTINGUISH</a:t>
            </a:r>
            <a:endParaRPr lang="cs-CZ" dirty="0"/>
          </a:p>
          <a:p>
            <a:endParaRPr lang="cs-CZ" dirty="0"/>
          </a:p>
          <a:p>
            <a:r>
              <a:rPr lang="cs-CZ" b="1" dirty="0">
                <a:solidFill>
                  <a:srgbClr val="FF0000"/>
                </a:solidFill>
              </a:rPr>
              <a:t>X </a:t>
            </a:r>
            <a:r>
              <a:rPr lang="en-US" b="1" dirty="0">
                <a:solidFill>
                  <a:srgbClr val="FF0000"/>
                </a:solidFill>
              </a:rPr>
              <a:t>13 years</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age</a:t>
            </a:r>
            <a:r>
              <a:rPr lang="en-US" b="1" dirty="0">
                <a:solidFill>
                  <a:srgbClr val="FF0000"/>
                </a:solidFill>
              </a:rPr>
              <a:t>:</a:t>
            </a:r>
            <a:r>
              <a:rPr lang="en-US" dirty="0"/>
              <a:t> damage caused by a person who is unable to assess the consequences of their actions</a:t>
            </a:r>
            <a:r>
              <a:rPr lang="cs-CZ" dirty="0"/>
              <a:t> (</a:t>
            </a:r>
            <a:r>
              <a:rPr lang="en-US" dirty="0"/>
              <a:t>Sect</a:t>
            </a:r>
            <a:r>
              <a:rPr lang="cs-CZ" dirty="0"/>
              <a:t>.</a:t>
            </a:r>
            <a:r>
              <a:rPr lang="en-US" dirty="0"/>
              <a:t> 2920</a:t>
            </a:r>
            <a:r>
              <a:rPr lang="cs-CZ" dirty="0"/>
              <a:t>)</a:t>
            </a:r>
            <a:r>
              <a:rPr lang="en-US" dirty="0"/>
              <a:t>; </a:t>
            </a:r>
            <a:r>
              <a:rPr lang="cs-CZ" b="1" dirty="0">
                <a:solidFill>
                  <a:srgbClr val="FF0000"/>
                </a:solidFill>
              </a:rPr>
              <a:t>= </a:t>
            </a:r>
            <a:r>
              <a:rPr lang="en-US" b="1" dirty="0">
                <a:solidFill>
                  <a:srgbClr val="FF0000"/>
                </a:solidFill>
              </a:rPr>
              <a:t>tort liability!</a:t>
            </a:r>
            <a:endParaRPr lang="cs-CZ" b="1" dirty="0">
              <a:solidFill>
                <a:srgbClr val="FF0000"/>
              </a:solidFill>
            </a:endParaRPr>
          </a:p>
          <a:p>
            <a:endParaRPr lang="cs-CZ" b="1" dirty="0"/>
          </a:p>
          <a:p>
            <a:r>
              <a:rPr lang="cs-CZ" b="1" dirty="0">
                <a:solidFill>
                  <a:srgbClr val="FF0000"/>
                </a:solidFill>
              </a:rPr>
              <a:t>X </a:t>
            </a:r>
            <a:r>
              <a:rPr lang="en-US" b="1" dirty="0">
                <a:solidFill>
                  <a:srgbClr val="FF0000"/>
                </a:solidFill>
              </a:rPr>
              <a:t>15 years</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age</a:t>
            </a:r>
            <a:r>
              <a:rPr lang="en-US" b="1" dirty="0">
                <a:solidFill>
                  <a:srgbClr val="FF0000"/>
                </a:solidFill>
              </a:rPr>
              <a:t>: </a:t>
            </a:r>
            <a:r>
              <a:rPr lang="en-US" i="1" dirty="0"/>
              <a:t>mortis causa</a:t>
            </a:r>
            <a:r>
              <a:rPr lang="en-US" dirty="0"/>
              <a:t> </a:t>
            </a:r>
            <a:r>
              <a:rPr lang="cs-CZ" dirty="0" err="1"/>
              <a:t>dispositions</a:t>
            </a:r>
            <a:r>
              <a:rPr lang="cs-CZ" dirty="0"/>
              <a:t> </a:t>
            </a:r>
            <a:r>
              <a:rPr lang="en-US" dirty="0"/>
              <a:t>by public deed</a:t>
            </a:r>
            <a:r>
              <a:rPr lang="cs-CZ" dirty="0"/>
              <a:t> (public instrument) (</a:t>
            </a:r>
            <a:r>
              <a:rPr lang="en-US" dirty="0"/>
              <a:t>Sect</a:t>
            </a:r>
            <a:r>
              <a:rPr lang="cs-CZ" dirty="0"/>
              <a:t>.</a:t>
            </a:r>
            <a:r>
              <a:rPr lang="en-US" dirty="0"/>
              <a:t> 1526</a:t>
            </a:r>
            <a:r>
              <a:rPr lang="cs-CZ" dirty="0"/>
              <a:t>) </a:t>
            </a:r>
          </a:p>
          <a:p>
            <a:endParaRPr lang="cs-CZ" b="1" dirty="0"/>
          </a:p>
          <a:p>
            <a:r>
              <a:rPr lang="cs-CZ" b="1" dirty="0">
                <a:solidFill>
                  <a:srgbClr val="FF0000"/>
                </a:solidFill>
              </a:rPr>
              <a:t>X </a:t>
            </a:r>
            <a:r>
              <a:rPr lang="en-US" b="1" dirty="0">
                <a:solidFill>
                  <a:srgbClr val="FF0000"/>
                </a:solidFill>
              </a:rPr>
              <a:t>16 years</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age</a:t>
            </a:r>
            <a:r>
              <a:rPr lang="en-US" b="1" dirty="0">
                <a:solidFill>
                  <a:srgbClr val="FF0000"/>
                </a:solidFill>
              </a:rPr>
              <a:t>:</a:t>
            </a:r>
            <a:r>
              <a:rPr lang="en-US" dirty="0"/>
              <a:t> marriage with the consent of the court, </a:t>
            </a:r>
            <a:r>
              <a:rPr lang="cs-CZ" dirty="0" err="1"/>
              <a:t>granting</a:t>
            </a:r>
            <a:r>
              <a:rPr lang="en-US" dirty="0"/>
              <a:t> legal capacity, inability to give consent to the adoption of a child</a:t>
            </a:r>
            <a:endParaRPr lang="cs-CZ" dirty="0"/>
          </a:p>
          <a:p>
            <a:r>
              <a:rPr lang="cs-CZ" b="1" dirty="0">
                <a:solidFill>
                  <a:srgbClr val="FF0000"/>
                </a:solidFill>
              </a:rPr>
              <a:t>X </a:t>
            </a:r>
            <a:r>
              <a:rPr lang="en-US" b="1" dirty="0">
                <a:solidFill>
                  <a:srgbClr val="FF0000"/>
                </a:solidFill>
              </a:rPr>
              <a:t>18, 20, and 70 years</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age</a:t>
            </a:r>
            <a:r>
              <a:rPr lang="en-US" b="1" dirty="0">
                <a:solidFill>
                  <a:srgbClr val="FF0000"/>
                </a:solidFill>
              </a:rPr>
              <a:t>: </a:t>
            </a:r>
            <a:r>
              <a:rPr lang="en-US" dirty="0"/>
              <a:t>transfer of lease</a:t>
            </a:r>
            <a:r>
              <a:rPr lang="cs-CZ" dirty="0"/>
              <a:t> (</a:t>
            </a:r>
            <a:r>
              <a:rPr lang="cs-CZ" dirty="0" err="1"/>
              <a:t>Sect</a:t>
            </a:r>
            <a:r>
              <a:rPr lang="cs-CZ" dirty="0"/>
              <a:t>.</a:t>
            </a:r>
            <a:r>
              <a:rPr lang="en-US" dirty="0"/>
              <a:t>  2279</a:t>
            </a:r>
            <a:r>
              <a:rPr lang="cs-CZ" dirty="0"/>
              <a:t>)</a:t>
            </a:r>
            <a:r>
              <a:rPr lang="en-US" dirty="0"/>
              <a:t>; 70 years: </a:t>
            </a:r>
            <a:r>
              <a:rPr lang="cs-CZ" dirty="0" err="1"/>
              <a:t>Sect</a:t>
            </a:r>
            <a:r>
              <a:rPr lang="cs-CZ" dirty="0"/>
              <a:t>.</a:t>
            </a:r>
            <a:r>
              <a:rPr lang="en-US" dirty="0"/>
              <a:t> 2301</a:t>
            </a:r>
            <a:endParaRPr lang="cs-CZ" dirty="0"/>
          </a:p>
          <a:p>
            <a:r>
              <a:rPr lang="cs-CZ" b="1" dirty="0">
                <a:solidFill>
                  <a:srgbClr val="FF0000"/>
                </a:solidFill>
              </a:rPr>
              <a:t>X </a:t>
            </a:r>
            <a:r>
              <a:rPr lang="en-US" b="1" dirty="0">
                <a:solidFill>
                  <a:srgbClr val="FF0000"/>
                </a:solidFill>
              </a:rPr>
              <a:t>25 years</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age</a:t>
            </a:r>
            <a:r>
              <a:rPr lang="en-US" b="1" dirty="0">
                <a:solidFill>
                  <a:srgbClr val="FF0000"/>
                </a:solidFill>
              </a:rPr>
              <a:t>: </a:t>
            </a:r>
            <a:r>
              <a:rPr lang="en-US" dirty="0"/>
              <a:t>declaration of death</a:t>
            </a:r>
            <a:r>
              <a:rPr lang="cs-CZ" dirty="0"/>
              <a:t> (</a:t>
            </a:r>
            <a:r>
              <a:rPr lang="cs-CZ" dirty="0" err="1"/>
              <a:t>Sect</a:t>
            </a:r>
            <a:r>
              <a:rPr lang="cs-CZ" dirty="0"/>
              <a:t>. 74 para 2)</a:t>
            </a:r>
          </a:p>
        </p:txBody>
      </p:sp>
    </p:spTree>
    <p:extLst>
      <p:ext uri="{BB962C8B-B14F-4D97-AF65-F5344CB8AC3E}">
        <p14:creationId xmlns:p14="http://schemas.microsoft.com/office/powerpoint/2010/main" val="414590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22C43-D530-DE0E-EAC8-5122DDF0373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CAEF524-222A-B8D1-ADA8-9AB8011B107C}"/>
              </a:ext>
            </a:extLst>
          </p:cNvPr>
          <p:cNvSpPr>
            <a:spLocks noGrp="1"/>
          </p:cNvSpPr>
          <p:nvPr>
            <p:ph type="title"/>
          </p:nvPr>
        </p:nvSpPr>
        <p:spPr>
          <a:xfrm>
            <a:off x="838200" y="1036717"/>
            <a:ext cx="10515600" cy="992057"/>
          </a:xfrm>
        </p:spPr>
        <p:txBody>
          <a:bodyPr/>
          <a:lstStyle/>
          <a:p>
            <a:r>
              <a:rPr lang="cs-CZ" dirty="0" err="1"/>
              <a:t>Law</a:t>
            </a:r>
            <a:r>
              <a:rPr lang="cs-CZ" dirty="0"/>
              <a:t> </a:t>
            </a:r>
            <a:r>
              <a:rPr lang="cs-CZ" dirty="0" err="1"/>
              <a:t>of</a:t>
            </a:r>
            <a:r>
              <a:rPr lang="cs-CZ" dirty="0"/>
              <a:t> </a:t>
            </a:r>
            <a:r>
              <a:rPr lang="cs-CZ" dirty="0" err="1"/>
              <a:t>Personal</a:t>
            </a:r>
            <a:r>
              <a:rPr lang="cs-CZ" dirty="0"/>
              <a:t> Status</a:t>
            </a:r>
          </a:p>
        </p:txBody>
      </p:sp>
      <p:sp>
        <p:nvSpPr>
          <p:cNvPr id="4" name="Zástupný text 3">
            <a:extLst>
              <a:ext uri="{FF2B5EF4-FFF2-40B4-BE49-F238E27FC236}">
                <a16:creationId xmlns:a16="http://schemas.microsoft.com/office/drawing/2014/main" id="{C3EFB878-E727-E395-40A6-0C6C76822190}"/>
              </a:ext>
            </a:extLst>
          </p:cNvPr>
          <p:cNvSpPr>
            <a:spLocks noGrp="1"/>
          </p:cNvSpPr>
          <p:nvPr>
            <p:ph sz="quarter" idx="13"/>
          </p:nvPr>
        </p:nvSpPr>
        <p:spPr>
          <a:xfrm>
            <a:off x="838200" y="2212429"/>
            <a:ext cx="10515600" cy="3964534"/>
          </a:xfrm>
        </p:spPr>
        <p:txBody>
          <a:bodyPr>
            <a:normAutofit lnSpcReduction="10000"/>
          </a:bodyPr>
          <a:lstStyle/>
          <a:p>
            <a:r>
              <a:rPr lang="en-US" b="1" dirty="0"/>
              <a:t>The law concerning the status of persons includes</a:t>
            </a:r>
            <a:r>
              <a:rPr lang="cs-CZ" b="1" dirty="0"/>
              <a:t> </a:t>
            </a:r>
            <a:r>
              <a:rPr lang="cs-CZ" b="1" dirty="0" err="1">
                <a:solidFill>
                  <a:srgbClr val="FF0000"/>
                </a:solidFill>
              </a:rPr>
              <a:t>family</a:t>
            </a:r>
            <a:r>
              <a:rPr lang="cs-CZ" b="1" dirty="0">
                <a:solidFill>
                  <a:srgbClr val="FF0000"/>
                </a:solidFill>
              </a:rPr>
              <a:t> </a:t>
            </a:r>
            <a:r>
              <a:rPr lang="cs-CZ" b="1" dirty="0" err="1">
                <a:solidFill>
                  <a:srgbClr val="FF0000"/>
                </a:solidFill>
              </a:rPr>
              <a:t>law</a:t>
            </a:r>
            <a:r>
              <a:rPr lang="cs-CZ" b="1" dirty="0"/>
              <a:t> </a:t>
            </a:r>
            <a:r>
              <a:rPr lang="cs-CZ" b="1" dirty="0" err="1"/>
              <a:t>provisions</a:t>
            </a:r>
            <a:r>
              <a:rPr lang="cs-CZ" b="1" dirty="0"/>
              <a:t> on</a:t>
            </a:r>
            <a:r>
              <a:rPr lang="en-US" b="1" dirty="0"/>
              <a:t>:</a:t>
            </a:r>
          </a:p>
          <a:p>
            <a:endParaRPr lang="cs-CZ" dirty="0"/>
          </a:p>
          <a:p>
            <a:r>
              <a:rPr lang="en-US" dirty="0"/>
              <a:t>►</a:t>
            </a:r>
            <a:r>
              <a:rPr lang="cs-CZ" dirty="0"/>
              <a:t> Sex</a:t>
            </a:r>
          </a:p>
          <a:p>
            <a:r>
              <a:rPr lang="en-US" dirty="0"/>
              <a:t>► Determination and denial of parenthood (maternity and paternity)</a:t>
            </a:r>
            <a:r>
              <a:rPr lang="cs-CZ" dirty="0"/>
              <a:t> </a:t>
            </a:r>
            <a:r>
              <a:rPr lang="cs-CZ" sz="1600" i="1" dirty="0"/>
              <a:t>(</a:t>
            </a:r>
            <a:r>
              <a:rPr lang="cs-CZ" sz="1600" i="1" dirty="0" err="1"/>
              <a:t>see</a:t>
            </a:r>
            <a:r>
              <a:rPr lang="cs-CZ" sz="1600" i="1" dirty="0"/>
              <a:t> </a:t>
            </a:r>
            <a:r>
              <a:rPr lang="cs-CZ" sz="1600" i="1" dirty="0" err="1"/>
              <a:t>lecture</a:t>
            </a:r>
            <a:r>
              <a:rPr lang="cs-CZ" sz="1600" i="1" dirty="0"/>
              <a:t> no 10: </a:t>
            </a:r>
            <a:r>
              <a:rPr lang="en-US" sz="1600" i="1" dirty="0"/>
              <a:t>Determination of Parenthood. Surrogacy. Adoption</a:t>
            </a:r>
            <a:r>
              <a:rPr lang="cs-CZ" sz="1600" i="1" dirty="0"/>
              <a:t>)</a:t>
            </a:r>
            <a:endParaRPr lang="en-US" sz="1600" dirty="0"/>
          </a:p>
          <a:p>
            <a:r>
              <a:rPr lang="en-US" dirty="0"/>
              <a:t>►</a:t>
            </a:r>
            <a:r>
              <a:rPr lang="cs-CZ" dirty="0"/>
              <a:t> </a:t>
            </a:r>
            <a:r>
              <a:rPr lang="cs-CZ" dirty="0" err="1"/>
              <a:t>Family</a:t>
            </a:r>
            <a:r>
              <a:rPr lang="cs-CZ" dirty="0"/>
              <a:t> </a:t>
            </a:r>
            <a:r>
              <a:rPr lang="cs-CZ" dirty="0" err="1"/>
              <a:t>Relationship</a:t>
            </a:r>
            <a:endParaRPr lang="cs-CZ" dirty="0"/>
          </a:p>
          <a:p>
            <a:r>
              <a:rPr lang="en-US" dirty="0"/>
              <a:t>► Marriage, (registered) partnership (especially </a:t>
            </a:r>
            <a:r>
              <a:rPr lang="cs-CZ" dirty="0" err="1"/>
              <a:t>provisions</a:t>
            </a:r>
            <a:r>
              <a:rPr lang="cs-CZ" dirty="0"/>
              <a:t> on </a:t>
            </a:r>
            <a:r>
              <a:rPr lang="en-US" dirty="0"/>
              <a:t>creation</a:t>
            </a:r>
            <a:r>
              <a:rPr lang="cs-CZ" dirty="0"/>
              <a:t> and </a:t>
            </a:r>
            <a:r>
              <a:rPr lang="cs-CZ" dirty="0" err="1"/>
              <a:t>termination</a:t>
            </a:r>
            <a:r>
              <a:rPr lang="en-US" dirty="0"/>
              <a:t>)</a:t>
            </a:r>
            <a:endParaRPr lang="cs-CZ" dirty="0"/>
          </a:p>
          <a:p>
            <a:r>
              <a:rPr lang="en-US" dirty="0"/>
              <a:t>►</a:t>
            </a:r>
            <a:r>
              <a:rPr lang="cs-CZ" dirty="0"/>
              <a:t> In-</a:t>
            </a:r>
            <a:r>
              <a:rPr lang="cs-CZ" dirty="0" err="1"/>
              <a:t>law</a:t>
            </a:r>
            <a:r>
              <a:rPr lang="cs-CZ" dirty="0"/>
              <a:t> </a:t>
            </a:r>
            <a:r>
              <a:rPr lang="cs-CZ" dirty="0" err="1"/>
              <a:t>Relationship</a:t>
            </a:r>
            <a:endParaRPr lang="cs-CZ" dirty="0"/>
          </a:p>
          <a:p>
            <a:r>
              <a:rPr lang="en-US" dirty="0"/>
              <a:t>► Adoption</a:t>
            </a:r>
            <a:r>
              <a:rPr lang="cs-CZ" dirty="0"/>
              <a:t> </a:t>
            </a:r>
            <a:r>
              <a:rPr lang="cs-CZ" sz="1600" i="1" dirty="0"/>
              <a:t>(</a:t>
            </a:r>
            <a:r>
              <a:rPr lang="cs-CZ" sz="1600" i="1" dirty="0" err="1"/>
              <a:t>see</a:t>
            </a:r>
            <a:r>
              <a:rPr lang="cs-CZ" sz="1600" i="1" dirty="0"/>
              <a:t> </a:t>
            </a:r>
            <a:r>
              <a:rPr lang="cs-CZ" sz="1600" i="1" dirty="0" err="1"/>
              <a:t>lecture</a:t>
            </a:r>
            <a:r>
              <a:rPr lang="cs-CZ" sz="1600" i="1" dirty="0"/>
              <a:t> no 10: </a:t>
            </a:r>
            <a:r>
              <a:rPr lang="en-US" sz="1600" i="1" dirty="0"/>
              <a:t>Determination of Parenthood. Surrogacy. Adoption</a:t>
            </a:r>
            <a:r>
              <a:rPr lang="cs-CZ" sz="1600" i="1" dirty="0"/>
              <a:t>.)</a:t>
            </a:r>
            <a:endParaRPr lang="en-US" sz="1600" i="1" dirty="0"/>
          </a:p>
          <a:p>
            <a:r>
              <a:rPr lang="en-US" dirty="0"/>
              <a:t>►</a:t>
            </a:r>
            <a:r>
              <a:rPr lang="cs-CZ" dirty="0"/>
              <a:t> </a:t>
            </a:r>
            <a:r>
              <a:rPr lang="en-US" dirty="0"/>
              <a:t>Guardianship</a:t>
            </a:r>
            <a:r>
              <a:rPr lang="cs-CZ" dirty="0"/>
              <a:t> </a:t>
            </a:r>
            <a:r>
              <a:rPr lang="cs-CZ" i="1" dirty="0"/>
              <a:t>(</a:t>
            </a:r>
            <a:r>
              <a:rPr lang="cs-CZ" sz="1600" i="1" dirty="0" err="1"/>
              <a:t>see</a:t>
            </a:r>
            <a:r>
              <a:rPr lang="cs-CZ" sz="1600" i="1" dirty="0"/>
              <a:t> </a:t>
            </a:r>
            <a:r>
              <a:rPr lang="cs-CZ" sz="1600" i="1" dirty="0" err="1"/>
              <a:t>lecture</a:t>
            </a:r>
            <a:r>
              <a:rPr lang="cs-CZ" sz="1600" i="1" dirty="0"/>
              <a:t> no 11: </a:t>
            </a:r>
            <a:r>
              <a:rPr lang="en-US" sz="1600" i="1" dirty="0"/>
              <a:t>Parents and Children. Parental responsibility. Maintenance and Support Duty. Foster Care.</a:t>
            </a:r>
            <a:r>
              <a:rPr lang="cs-CZ" sz="1600" i="1" dirty="0"/>
              <a:t>)</a:t>
            </a:r>
            <a:endParaRPr lang="cs-CZ" sz="1600" dirty="0"/>
          </a:p>
          <a:p>
            <a:r>
              <a:rPr lang="en-US" dirty="0"/>
              <a:t>► …</a:t>
            </a:r>
            <a:endParaRPr lang="cs-CZ" sz="1600" i="1" dirty="0"/>
          </a:p>
        </p:txBody>
      </p:sp>
    </p:spTree>
    <p:extLst>
      <p:ext uri="{BB962C8B-B14F-4D97-AF65-F5344CB8AC3E}">
        <p14:creationId xmlns:p14="http://schemas.microsoft.com/office/powerpoint/2010/main" val="2457969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63E95-62B3-DE88-5480-7AC74F46907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A7C6C8F-9B22-FB38-79C2-FBCEB329CBF8}"/>
              </a:ext>
            </a:extLst>
          </p:cNvPr>
          <p:cNvSpPr>
            <a:spLocks noGrp="1"/>
          </p:cNvSpPr>
          <p:nvPr>
            <p:ph type="title"/>
          </p:nvPr>
        </p:nvSpPr>
        <p:spPr>
          <a:xfrm>
            <a:off x="838200" y="1036717"/>
            <a:ext cx="10515600" cy="992057"/>
          </a:xfrm>
        </p:spPr>
        <p:txBody>
          <a:bodyPr/>
          <a:lstStyle/>
          <a:p>
            <a:r>
              <a:rPr lang="cs-CZ" dirty="0" err="1"/>
              <a:t>Law</a:t>
            </a:r>
            <a:r>
              <a:rPr lang="cs-CZ" dirty="0"/>
              <a:t> </a:t>
            </a:r>
            <a:r>
              <a:rPr lang="cs-CZ" dirty="0" err="1"/>
              <a:t>of</a:t>
            </a:r>
            <a:r>
              <a:rPr lang="cs-CZ" dirty="0"/>
              <a:t> </a:t>
            </a:r>
            <a:r>
              <a:rPr lang="cs-CZ" dirty="0" err="1"/>
              <a:t>Personal</a:t>
            </a:r>
            <a:r>
              <a:rPr lang="cs-CZ" dirty="0"/>
              <a:t> Status</a:t>
            </a:r>
          </a:p>
        </p:txBody>
      </p:sp>
      <p:sp>
        <p:nvSpPr>
          <p:cNvPr id="4" name="Zástupný text 3">
            <a:extLst>
              <a:ext uri="{FF2B5EF4-FFF2-40B4-BE49-F238E27FC236}">
                <a16:creationId xmlns:a16="http://schemas.microsoft.com/office/drawing/2014/main" id="{BB8E978C-AEBD-DD6B-91E6-9918AD021E9B}"/>
              </a:ext>
            </a:extLst>
          </p:cNvPr>
          <p:cNvSpPr>
            <a:spLocks noGrp="1"/>
          </p:cNvSpPr>
          <p:nvPr>
            <p:ph sz="quarter" idx="13"/>
          </p:nvPr>
        </p:nvSpPr>
        <p:spPr>
          <a:xfrm>
            <a:off x="838200" y="2212429"/>
            <a:ext cx="10909300" cy="3964534"/>
          </a:xfrm>
        </p:spPr>
        <p:txBody>
          <a:bodyPr>
            <a:normAutofit/>
          </a:bodyPr>
          <a:lstStyle/>
          <a:p>
            <a:r>
              <a:rPr lang="en-US" b="1" dirty="0"/>
              <a:t>The law concerning the status of persons includes</a:t>
            </a:r>
            <a:r>
              <a:rPr lang="cs-CZ" b="1" dirty="0"/>
              <a:t> </a:t>
            </a:r>
            <a:r>
              <a:rPr lang="cs-CZ" b="1" dirty="0" err="1">
                <a:solidFill>
                  <a:srgbClr val="FF0000"/>
                </a:solidFill>
              </a:rPr>
              <a:t>family</a:t>
            </a:r>
            <a:r>
              <a:rPr lang="cs-CZ" b="1" dirty="0">
                <a:solidFill>
                  <a:srgbClr val="FF0000"/>
                </a:solidFill>
              </a:rPr>
              <a:t> </a:t>
            </a:r>
            <a:r>
              <a:rPr lang="cs-CZ" b="1" dirty="0" err="1">
                <a:solidFill>
                  <a:srgbClr val="FF0000"/>
                </a:solidFill>
              </a:rPr>
              <a:t>law</a:t>
            </a:r>
            <a:r>
              <a:rPr lang="cs-CZ" b="1" dirty="0"/>
              <a:t> </a:t>
            </a:r>
            <a:r>
              <a:rPr lang="cs-CZ" b="1" dirty="0" err="1"/>
              <a:t>provisions</a:t>
            </a:r>
            <a:r>
              <a:rPr lang="cs-CZ" b="1" dirty="0"/>
              <a:t> on</a:t>
            </a:r>
            <a:r>
              <a:rPr lang="en-US" b="1" dirty="0"/>
              <a:t>:</a:t>
            </a:r>
            <a:r>
              <a:rPr lang="cs-CZ" b="1" dirty="0"/>
              <a:t> </a:t>
            </a:r>
            <a:r>
              <a:rPr lang="en-US" dirty="0"/>
              <a:t>►</a:t>
            </a:r>
            <a:r>
              <a:rPr lang="cs-CZ" dirty="0"/>
              <a:t> Sex</a:t>
            </a:r>
          </a:p>
          <a:p>
            <a:endParaRPr lang="cs-CZ" dirty="0"/>
          </a:p>
          <a:p>
            <a:r>
              <a:rPr lang="cs-CZ" dirty="0" err="1"/>
              <a:t>Sect</a:t>
            </a:r>
            <a:r>
              <a:rPr lang="cs-CZ" dirty="0"/>
              <a:t>. 29 para </a:t>
            </a:r>
            <a:r>
              <a:rPr lang="en-US" dirty="0"/>
              <a:t>1</a:t>
            </a:r>
            <a:r>
              <a:rPr lang="cs-CZ" dirty="0"/>
              <a:t>:</a:t>
            </a:r>
          </a:p>
          <a:p>
            <a:endParaRPr lang="cs-CZ" dirty="0"/>
          </a:p>
          <a:p>
            <a:r>
              <a:rPr lang="en-US" dirty="0">
                <a:solidFill>
                  <a:srgbClr val="FF0000"/>
                </a:solidFill>
              </a:rPr>
              <a:t>Sex change of an individual takes place by surgery while simultaneously disabling the reproductive function and transforming the genitalia. </a:t>
            </a:r>
            <a:r>
              <a:rPr lang="en-US" dirty="0"/>
              <a:t>The date of the sex change is presumed to be the date indicated in the certificate issued by the health care provider. </a:t>
            </a:r>
            <a:endParaRPr lang="cs-CZ" dirty="0"/>
          </a:p>
          <a:p>
            <a:endParaRPr lang="cs-CZ" dirty="0"/>
          </a:p>
          <a:p>
            <a:r>
              <a:rPr lang="cs-CZ" dirty="0"/>
              <a:t>CC Case No </a:t>
            </a:r>
            <a:r>
              <a:rPr lang="cs-CZ" dirty="0" err="1"/>
              <a:t>Pl</a:t>
            </a:r>
            <a:r>
              <a:rPr lang="cs-CZ" dirty="0"/>
              <a:t>. ÚS 52/23: </a:t>
            </a:r>
            <a:r>
              <a:rPr lang="cs-CZ" dirty="0" err="1"/>
              <a:t>first</a:t>
            </a:r>
            <a:r>
              <a:rPr lang="cs-CZ" dirty="0"/>
              <a:t> sentence </a:t>
            </a:r>
            <a:r>
              <a:rPr lang="cs-CZ" dirty="0" err="1"/>
              <a:t>repealed</a:t>
            </a:r>
            <a:r>
              <a:rPr lang="cs-CZ" dirty="0"/>
              <a:t> as </a:t>
            </a:r>
            <a:r>
              <a:rPr lang="cs-CZ" dirty="0" err="1"/>
              <a:t>of</a:t>
            </a:r>
            <a:r>
              <a:rPr lang="cs-CZ" dirty="0"/>
              <a:t> June 30, 2025</a:t>
            </a:r>
            <a:endParaRPr lang="en-US" dirty="0"/>
          </a:p>
        </p:txBody>
      </p:sp>
    </p:spTree>
    <p:extLst>
      <p:ext uri="{BB962C8B-B14F-4D97-AF65-F5344CB8AC3E}">
        <p14:creationId xmlns:p14="http://schemas.microsoft.com/office/powerpoint/2010/main" val="1102792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38446-4A08-76BA-54AA-D6A727CA8FE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8FCF389-7440-C6E7-2610-EA9EA8888A3D}"/>
              </a:ext>
            </a:extLst>
          </p:cNvPr>
          <p:cNvSpPr>
            <a:spLocks noGrp="1"/>
          </p:cNvSpPr>
          <p:nvPr>
            <p:ph type="title"/>
          </p:nvPr>
        </p:nvSpPr>
        <p:spPr>
          <a:xfrm>
            <a:off x="838200" y="1036717"/>
            <a:ext cx="10515600" cy="992057"/>
          </a:xfrm>
        </p:spPr>
        <p:txBody>
          <a:bodyPr/>
          <a:lstStyle/>
          <a:p>
            <a:r>
              <a:rPr lang="cs-CZ" dirty="0" err="1"/>
              <a:t>Law</a:t>
            </a:r>
            <a:r>
              <a:rPr lang="cs-CZ" dirty="0"/>
              <a:t> </a:t>
            </a:r>
            <a:r>
              <a:rPr lang="cs-CZ" dirty="0" err="1"/>
              <a:t>of</a:t>
            </a:r>
            <a:r>
              <a:rPr lang="cs-CZ" dirty="0"/>
              <a:t> </a:t>
            </a:r>
            <a:r>
              <a:rPr lang="cs-CZ" dirty="0" err="1"/>
              <a:t>Personal</a:t>
            </a:r>
            <a:r>
              <a:rPr lang="cs-CZ" dirty="0"/>
              <a:t> Status</a:t>
            </a:r>
          </a:p>
        </p:txBody>
      </p:sp>
      <p:sp>
        <p:nvSpPr>
          <p:cNvPr id="4" name="Zástupný text 3">
            <a:extLst>
              <a:ext uri="{FF2B5EF4-FFF2-40B4-BE49-F238E27FC236}">
                <a16:creationId xmlns:a16="http://schemas.microsoft.com/office/drawing/2014/main" id="{145013CB-DEBC-B7FC-31D7-8B192873BEA1}"/>
              </a:ext>
            </a:extLst>
          </p:cNvPr>
          <p:cNvSpPr>
            <a:spLocks noGrp="1"/>
          </p:cNvSpPr>
          <p:nvPr>
            <p:ph sz="quarter" idx="13"/>
          </p:nvPr>
        </p:nvSpPr>
        <p:spPr>
          <a:xfrm>
            <a:off x="838200" y="2212429"/>
            <a:ext cx="10909300" cy="3964534"/>
          </a:xfrm>
        </p:spPr>
        <p:txBody>
          <a:bodyPr>
            <a:normAutofit/>
          </a:bodyPr>
          <a:lstStyle/>
          <a:p>
            <a:r>
              <a:rPr lang="en-US" b="1" dirty="0"/>
              <a:t>The law concerning the status of persons includes</a:t>
            </a:r>
            <a:r>
              <a:rPr lang="cs-CZ" b="1" dirty="0"/>
              <a:t> </a:t>
            </a:r>
            <a:r>
              <a:rPr lang="cs-CZ" b="1" dirty="0" err="1">
                <a:solidFill>
                  <a:srgbClr val="FF0000"/>
                </a:solidFill>
              </a:rPr>
              <a:t>family</a:t>
            </a:r>
            <a:r>
              <a:rPr lang="cs-CZ" b="1" dirty="0">
                <a:solidFill>
                  <a:srgbClr val="FF0000"/>
                </a:solidFill>
              </a:rPr>
              <a:t> </a:t>
            </a:r>
            <a:r>
              <a:rPr lang="cs-CZ" b="1" dirty="0" err="1">
                <a:solidFill>
                  <a:srgbClr val="FF0000"/>
                </a:solidFill>
              </a:rPr>
              <a:t>law</a:t>
            </a:r>
            <a:r>
              <a:rPr lang="cs-CZ" b="1" dirty="0"/>
              <a:t> </a:t>
            </a:r>
            <a:r>
              <a:rPr lang="cs-CZ" b="1" dirty="0" err="1"/>
              <a:t>provisions</a:t>
            </a:r>
            <a:r>
              <a:rPr lang="cs-CZ" b="1" dirty="0"/>
              <a:t> on</a:t>
            </a:r>
            <a:r>
              <a:rPr lang="en-US" b="1" dirty="0"/>
              <a:t>:</a:t>
            </a:r>
            <a:r>
              <a:rPr lang="cs-CZ" b="1" dirty="0"/>
              <a:t> </a:t>
            </a:r>
            <a:r>
              <a:rPr lang="en-US" dirty="0"/>
              <a:t>►</a:t>
            </a:r>
            <a:r>
              <a:rPr lang="cs-CZ" dirty="0"/>
              <a:t> Sex</a:t>
            </a:r>
          </a:p>
          <a:p>
            <a:endParaRPr lang="cs-CZ" dirty="0"/>
          </a:p>
          <a:p>
            <a:r>
              <a:rPr lang="cs-CZ" dirty="0" err="1"/>
              <a:t>Sect</a:t>
            </a:r>
            <a:r>
              <a:rPr lang="cs-CZ" dirty="0"/>
              <a:t>. 29 para 2:</a:t>
            </a:r>
          </a:p>
          <a:p>
            <a:pPr algn="just"/>
            <a:r>
              <a:rPr lang="en-US" b="1" dirty="0">
                <a:solidFill>
                  <a:srgbClr val="FF0000"/>
                </a:solidFill>
              </a:rPr>
              <a:t>Sex change does not affect the personal status of an individual </a:t>
            </a:r>
            <a:r>
              <a:rPr lang="en-US" dirty="0"/>
              <a:t>or his personal and property situation; </a:t>
            </a:r>
            <a:r>
              <a:rPr lang="en-US" b="1" dirty="0">
                <a:solidFill>
                  <a:srgbClr val="FF0000"/>
                </a:solidFill>
              </a:rPr>
              <a:t>however, marriage or registered partnership terminate</a:t>
            </a:r>
            <a:r>
              <a:rPr lang="en-US" dirty="0"/>
              <a:t>. The rights and duties of a man and woman whose marriage terminated to their common child and their property rights and duties at the period following the termination of marriage are governed, by analogy, by the provisions on the rights and duties of divorced spouses to their common child and on their property rights and duties at the period following the divorce; a court shall decide, even of its own motion, on the care each of the parents will take of their common child thereafter. </a:t>
            </a:r>
            <a:endParaRPr lang="cs-CZ" b="1" dirty="0">
              <a:solidFill>
                <a:srgbClr val="FF0000"/>
              </a:solidFill>
            </a:endParaRPr>
          </a:p>
        </p:txBody>
      </p:sp>
    </p:spTree>
    <p:extLst>
      <p:ext uri="{BB962C8B-B14F-4D97-AF65-F5344CB8AC3E}">
        <p14:creationId xmlns:p14="http://schemas.microsoft.com/office/powerpoint/2010/main" val="172187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5FA6-5ED7-1A5E-39B3-F3DB6D71B34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BBBC0C3B-414B-AFF5-0552-CEBFA99FE2C7}"/>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2</a:t>
            </a:r>
            <a:endParaRPr lang="en-US" dirty="0"/>
          </a:p>
          <a:p>
            <a:r>
              <a:rPr lang="cs-CZ" dirty="0" err="1"/>
              <a:t>Family</a:t>
            </a:r>
            <a:r>
              <a:rPr lang="cs-CZ" dirty="0"/>
              <a:t> </a:t>
            </a:r>
            <a:r>
              <a:rPr lang="cs-CZ" dirty="0" err="1"/>
              <a:t>Relationship</a:t>
            </a:r>
            <a:endParaRPr lang="cs-CZ" dirty="0"/>
          </a:p>
        </p:txBody>
      </p:sp>
    </p:spTree>
    <p:extLst>
      <p:ext uri="{BB962C8B-B14F-4D97-AF65-F5344CB8AC3E}">
        <p14:creationId xmlns:p14="http://schemas.microsoft.com/office/powerpoint/2010/main" val="2828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40B13-245A-1592-CB09-07C89BF4D1A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848CA1F-64BA-79CF-F0E3-72AA8D31C4B9}"/>
              </a:ext>
            </a:extLst>
          </p:cNvPr>
          <p:cNvSpPr>
            <a:spLocks noGrp="1"/>
          </p:cNvSpPr>
          <p:nvPr>
            <p:ph type="title"/>
          </p:nvPr>
        </p:nvSpPr>
        <p:spPr>
          <a:xfrm>
            <a:off x="838200" y="1036717"/>
            <a:ext cx="10515600" cy="992057"/>
          </a:xfrm>
        </p:spPr>
        <p:txBody>
          <a:bodyPr/>
          <a:lstStyle/>
          <a:p>
            <a:r>
              <a:rPr lang="cs-CZ" dirty="0" err="1"/>
              <a:t>Family</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90747321-C54A-A4D4-256F-F01B9D34AA73}"/>
              </a:ext>
            </a:extLst>
          </p:cNvPr>
          <p:cNvSpPr>
            <a:spLocks noGrp="1"/>
          </p:cNvSpPr>
          <p:nvPr>
            <p:ph sz="quarter" idx="13"/>
          </p:nvPr>
        </p:nvSpPr>
        <p:spPr>
          <a:xfrm>
            <a:off x="838200" y="2212429"/>
            <a:ext cx="10515600" cy="3964534"/>
          </a:xfrm>
        </p:spPr>
        <p:txBody>
          <a:bodyPr>
            <a:normAutofit/>
          </a:bodyPr>
          <a:lstStyle/>
          <a:p>
            <a:r>
              <a:rPr lang="cs-CZ" dirty="0" err="1"/>
              <a:t>Sect</a:t>
            </a:r>
            <a:r>
              <a:rPr lang="cs-CZ" dirty="0"/>
              <a:t>. 771:</a:t>
            </a:r>
          </a:p>
          <a:p>
            <a:endParaRPr lang="cs-CZ" dirty="0"/>
          </a:p>
          <a:p>
            <a:r>
              <a:rPr lang="en-US" b="1" dirty="0"/>
              <a:t>Family relationship is </a:t>
            </a:r>
            <a:r>
              <a:rPr lang="en-US" b="1" dirty="0">
                <a:solidFill>
                  <a:srgbClr val="FF0000"/>
                </a:solidFill>
              </a:rPr>
              <a:t>a </a:t>
            </a:r>
            <a:r>
              <a:rPr lang="cs-CZ" b="1" dirty="0">
                <a:solidFill>
                  <a:srgbClr val="FF0000"/>
                </a:solidFill>
              </a:rPr>
              <a:t>(</a:t>
            </a:r>
            <a:r>
              <a:rPr lang="cs-CZ" b="1" dirty="0" err="1">
                <a:solidFill>
                  <a:srgbClr val="FF0000"/>
                </a:solidFill>
              </a:rPr>
              <a:t>note</a:t>
            </a:r>
            <a:r>
              <a:rPr lang="cs-CZ" b="1" dirty="0">
                <a:solidFill>
                  <a:srgbClr val="FF0000"/>
                </a:solidFill>
              </a:rPr>
              <a:t>: </a:t>
            </a:r>
            <a:r>
              <a:rPr lang="cs-CZ" b="1" dirty="0" err="1">
                <a:solidFill>
                  <a:srgbClr val="FF0000"/>
                </a:solidFill>
              </a:rPr>
              <a:t>legal</a:t>
            </a:r>
            <a:r>
              <a:rPr lang="cs-CZ" b="1" dirty="0">
                <a:solidFill>
                  <a:srgbClr val="FF0000"/>
                </a:solidFill>
              </a:rPr>
              <a:t>) </a:t>
            </a:r>
            <a:r>
              <a:rPr lang="en-US" b="1" dirty="0">
                <a:solidFill>
                  <a:srgbClr val="FF0000"/>
                </a:solidFill>
              </a:rPr>
              <a:t>relationship between persons based on consanguinity or adoption</a:t>
            </a:r>
            <a:r>
              <a:rPr lang="en-US" b="1" dirty="0"/>
              <a:t>.</a:t>
            </a:r>
            <a:endParaRPr lang="cs-CZ" b="1" dirty="0"/>
          </a:p>
          <a:p>
            <a:endParaRPr lang="cs-CZ" b="1" i="1" dirty="0"/>
          </a:p>
          <a:p>
            <a:pPr marL="457200" indent="-457200">
              <a:buAutoNum type="arabicParenR"/>
            </a:pPr>
            <a:r>
              <a:rPr lang="cs-CZ" b="1" dirty="0" err="1"/>
              <a:t>Consanguinity</a:t>
            </a:r>
            <a:r>
              <a:rPr lang="cs-CZ" b="1" dirty="0"/>
              <a:t> </a:t>
            </a:r>
            <a:r>
              <a:rPr lang="cs-CZ" dirty="0"/>
              <a:t>=</a:t>
            </a:r>
            <a:r>
              <a:rPr lang="cs-CZ" b="1" dirty="0"/>
              <a:t> </a:t>
            </a:r>
            <a:r>
              <a:rPr lang="cs-CZ" dirty="0" err="1"/>
              <a:t>relationship</a:t>
            </a:r>
            <a:r>
              <a:rPr lang="cs-CZ" dirty="0"/>
              <a:t> </a:t>
            </a:r>
            <a:r>
              <a:rPr lang="en-US" dirty="0"/>
              <a:t>based on the biological </a:t>
            </a:r>
            <a:r>
              <a:rPr lang="cs-CZ" dirty="0"/>
              <a:t>(natural) </a:t>
            </a:r>
            <a:r>
              <a:rPr lang="en-US" dirty="0"/>
              <a:t>rules of human reproduction</a:t>
            </a:r>
            <a:endParaRPr lang="cs-CZ" dirty="0"/>
          </a:p>
          <a:p>
            <a:pPr marL="457200" indent="-457200">
              <a:buAutoNum type="arabicParenR"/>
            </a:pPr>
            <a:endParaRPr lang="cs-CZ" dirty="0"/>
          </a:p>
          <a:p>
            <a:pPr marL="457200" indent="-457200">
              <a:buAutoNum type="arabicParenR"/>
            </a:pPr>
            <a:r>
              <a:rPr lang="cs-CZ" b="1" dirty="0" err="1"/>
              <a:t>Adoption</a:t>
            </a:r>
            <a:r>
              <a:rPr lang="cs-CZ" dirty="0"/>
              <a:t> = </a:t>
            </a:r>
            <a:r>
              <a:rPr lang="cs-CZ" dirty="0" err="1"/>
              <a:t>relationship</a:t>
            </a:r>
            <a:r>
              <a:rPr lang="cs-CZ" dirty="0"/>
              <a:t> </a:t>
            </a:r>
            <a:r>
              <a:rPr lang="cs-CZ" dirty="0" err="1"/>
              <a:t>based</a:t>
            </a:r>
            <a:r>
              <a:rPr lang="cs-CZ" dirty="0"/>
              <a:t> on </a:t>
            </a:r>
            <a:r>
              <a:rPr lang="cs-CZ" dirty="0" err="1"/>
              <a:t>social</a:t>
            </a:r>
            <a:r>
              <a:rPr lang="cs-CZ" dirty="0"/>
              <a:t> </a:t>
            </a:r>
            <a:r>
              <a:rPr lang="cs-CZ" dirty="0" err="1"/>
              <a:t>facts</a:t>
            </a:r>
            <a:r>
              <a:rPr lang="cs-CZ" dirty="0"/>
              <a:t>, </a:t>
            </a:r>
            <a:r>
              <a:rPr lang="cs-CZ" dirty="0" err="1"/>
              <a:t>replacing</a:t>
            </a:r>
            <a:r>
              <a:rPr lang="cs-CZ" dirty="0"/>
              <a:t> </a:t>
            </a:r>
            <a:r>
              <a:rPr lang="cs-CZ" dirty="0" err="1"/>
              <a:t>missing</a:t>
            </a:r>
            <a:r>
              <a:rPr lang="cs-CZ" dirty="0"/>
              <a:t> </a:t>
            </a:r>
            <a:r>
              <a:rPr lang="cs-CZ" dirty="0" err="1"/>
              <a:t>biological</a:t>
            </a:r>
            <a:r>
              <a:rPr lang="cs-CZ" dirty="0"/>
              <a:t> (natural) </a:t>
            </a:r>
            <a:r>
              <a:rPr lang="cs-CZ" dirty="0" err="1"/>
              <a:t>relationship</a:t>
            </a:r>
            <a:r>
              <a:rPr lang="cs-CZ" dirty="0"/>
              <a:t> (= </a:t>
            </a:r>
            <a:r>
              <a:rPr lang="cs-CZ" i="1" dirty="0" err="1"/>
              <a:t>adoptio</a:t>
            </a:r>
            <a:r>
              <a:rPr lang="cs-CZ" i="1" dirty="0"/>
              <a:t> </a:t>
            </a:r>
            <a:r>
              <a:rPr lang="cs-CZ" i="1" dirty="0" err="1"/>
              <a:t>naturam</a:t>
            </a:r>
            <a:r>
              <a:rPr lang="cs-CZ" i="1" dirty="0"/>
              <a:t> </a:t>
            </a:r>
            <a:r>
              <a:rPr lang="cs-CZ" i="1" dirty="0" err="1"/>
              <a:t>imitatur</a:t>
            </a:r>
            <a:r>
              <a:rPr lang="cs-CZ" i="1" dirty="0"/>
              <a:t>)</a:t>
            </a:r>
          </a:p>
        </p:txBody>
      </p:sp>
    </p:spTree>
    <p:extLst>
      <p:ext uri="{BB962C8B-B14F-4D97-AF65-F5344CB8AC3E}">
        <p14:creationId xmlns:p14="http://schemas.microsoft.com/office/powerpoint/2010/main" val="335851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A2A86-AF4F-842A-A5DF-2BE8275E6DD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4611C5B-230C-5D11-ED2E-DC73CEB9F5A6}"/>
              </a:ext>
            </a:extLst>
          </p:cNvPr>
          <p:cNvSpPr>
            <a:spLocks noGrp="1"/>
          </p:cNvSpPr>
          <p:nvPr>
            <p:ph type="title"/>
          </p:nvPr>
        </p:nvSpPr>
        <p:spPr>
          <a:xfrm>
            <a:off x="838200" y="1036717"/>
            <a:ext cx="10515600" cy="992057"/>
          </a:xfrm>
        </p:spPr>
        <p:txBody>
          <a:bodyPr/>
          <a:lstStyle/>
          <a:p>
            <a:r>
              <a:rPr lang="cs-CZ" dirty="0" err="1"/>
              <a:t>Family</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699455EC-9113-2BC8-0B61-AF45B30EDFB9}"/>
              </a:ext>
            </a:extLst>
          </p:cNvPr>
          <p:cNvSpPr>
            <a:spLocks noGrp="1"/>
          </p:cNvSpPr>
          <p:nvPr>
            <p:ph sz="quarter" idx="13"/>
          </p:nvPr>
        </p:nvSpPr>
        <p:spPr>
          <a:xfrm>
            <a:off x="838200" y="2212429"/>
            <a:ext cx="10515600" cy="3964534"/>
          </a:xfrm>
        </p:spPr>
        <p:txBody>
          <a:bodyPr>
            <a:normAutofit/>
          </a:bodyPr>
          <a:lstStyle/>
          <a:p>
            <a:r>
              <a:rPr lang="cs-CZ" dirty="0" err="1"/>
              <a:t>Sect</a:t>
            </a:r>
            <a:r>
              <a:rPr lang="cs-CZ" dirty="0"/>
              <a:t>. 772:</a:t>
            </a:r>
          </a:p>
          <a:p>
            <a:endParaRPr lang="cs-CZ" dirty="0"/>
          </a:p>
          <a:p>
            <a:r>
              <a:rPr lang="en-US" dirty="0"/>
              <a:t>(1) Persons are </a:t>
            </a:r>
            <a:r>
              <a:rPr lang="en-US" b="1" dirty="0"/>
              <a:t>relatives in </a:t>
            </a:r>
            <a:r>
              <a:rPr lang="en-US" b="1" dirty="0">
                <a:solidFill>
                  <a:srgbClr val="FF0000"/>
                </a:solidFill>
              </a:rPr>
              <a:t>direct line </a:t>
            </a:r>
            <a:r>
              <a:rPr lang="cs-CZ" i="1" dirty="0">
                <a:solidFill>
                  <a:srgbClr val="FF0000"/>
                </a:solidFill>
              </a:rPr>
              <a:t>(</a:t>
            </a:r>
            <a:r>
              <a:rPr lang="cs-CZ" i="1" dirty="0" err="1">
                <a:solidFill>
                  <a:srgbClr val="FF0000"/>
                </a:solidFill>
              </a:rPr>
              <a:t>note</a:t>
            </a:r>
            <a:r>
              <a:rPr lang="cs-CZ" i="1" dirty="0">
                <a:solidFill>
                  <a:srgbClr val="FF0000"/>
                </a:solidFill>
              </a:rPr>
              <a:t>: linea </a:t>
            </a:r>
            <a:r>
              <a:rPr lang="cs-CZ" i="1" dirty="0" err="1">
                <a:solidFill>
                  <a:srgbClr val="FF0000"/>
                </a:solidFill>
              </a:rPr>
              <a:t>recta</a:t>
            </a:r>
            <a:r>
              <a:rPr lang="cs-CZ" i="1" dirty="0">
                <a:solidFill>
                  <a:srgbClr val="FF0000"/>
                </a:solidFill>
              </a:rPr>
              <a:t>)</a:t>
            </a:r>
            <a:r>
              <a:rPr lang="cs-CZ" b="1" dirty="0">
                <a:solidFill>
                  <a:srgbClr val="FF0000"/>
                </a:solidFill>
              </a:rPr>
              <a:t> </a:t>
            </a:r>
            <a:r>
              <a:rPr lang="en-US" dirty="0"/>
              <a:t>if one is a descendant of the other. </a:t>
            </a:r>
          </a:p>
          <a:p>
            <a:endParaRPr lang="cs-CZ" dirty="0"/>
          </a:p>
          <a:p>
            <a:r>
              <a:rPr lang="en-US" dirty="0"/>
              <a:t>(2) Persons are </a:t>
            </a:r>
            <a:r>
              <a:rPr lang="en-US" b="1" dirty="0"/>
              <a:t>relatives in </a:t>
            </a:r>
            <a:r>
              <a:rPr lang="en-US" b="1" dirty="0">
                <a:solidFill>
                  <a:srgbClr val="FF0000"/>
                </a:solidFill>
              </a:rPr>
              <a:t>collateral line </a:t>
            </a:r>
            <a:r>
              <a:rPr lang="cs-CZ" i="1" dirty="0">
                <a:solidFill>
                  <a:srgbClr val="FF0000"/>
                </a:solidFill>
              </a:rPr>
              <a:t>(</a:t>
            </a:r>
            <a:r>
              <a:rPr lang="cs-CZ" i="1" dirty="0" err="1">
                <a:solidFill>
                  <a:srgbClr val="FF0000"/>
                </a:solidFill>
              </a:rPr>
              <a:t>note</a:t>
            </a:r>
            <a:r>
              <a:rPr lang="cs-CZ" i="1" dirty="0">
                <a:solidFill>
                  <a:srgbClr val="FF0000"/>
                </a:solidFill>
              </a:rPr>
              <a:t>: linea </a:t>
            </a:r>
            <a:r>
              <a:rPr lang="cs-CZ" i="1" dirty="0" err="1">
                <a:solidFill>
                  <a:srgbClr val="FF0000"/>
                </a:solidFill>
              </a:rPr>
              <a:t>collateralis</a:t>
            </a:r>
            <a:r>
              <a:rPr lang="cs-CZ" i="1" dirty="0">
                <a:solidFill>
                  <a:srgbClr val="FF0000"/>
                </a:solidFill>
              </a:rPr>
              <a:t>)</a:t>
            </a:r>
            <a:r>
              <a:rPr lang="cs-CZ" b="1" dirty="0">
                <a:solidFill>
                  <a:srgbClr val="FF0000"/>
                </a:solidFill>
              </a:rPr>
              <a:t> </a:t>
            </a:r>
            <a:r>
              <a:rPr lang="en-US" dirty="0"/>
              <a:t>if they have a common ancestor, but one is not a descendant of the other.</a:t>
            </a:r>
            <a:endParaRPr lang="cs-CZ" dirty="0"/>
          </a:p>
          <a:p>
            <a:endParaRPr lang="cs-CZ" dirty="0"/>
          </a:p>
          <a:p>
            <a:r>
              <a:rPr lang="cs-CZ" i="1" dirty="0">
                <a:solidFill>
                  <a:srgbClr val="FF0000"/>
                </a:solidFill>
              </a:rPr>
              <a:t>Q: </a:t>
            </a:r>
            <a:r>
              <a:rPr lang="cs-CZ" i="1" dirty="0" err="1">
                <a:solidFill>
                  <a:srgbClr val="FF0000"/>
                </a:solidFill>
              </a:rPr>
              <a:t>explain</a:t>
            </a:r>
            <a:r>
              <a:rPr lang="cs-CZ" i="1" dirty="0">
                <a:solidFill>
                  <a:srgbClr val="FF0000"/>
                </a:solidFill>
              </a:rPr>
              <a:t> latin </a:t>
            </a:r>
            <a:r>
              <a:rPr lang="cs-CZ" i="1" dirty="0" err="1">
                <a:solidFill>
                  <a:srgbClr val="FF0000"/>
                </a:solidFill>
              </a:rPr>
              <a:t>notions</a:t>
            </a:r>
            <a:r>
              <a:rPr lang="cs-CZ" i="1" dirty="0">
                <a:solidFill>
                  <a:srgbClr val="FF0000"/>
                </a:solidFill>
              </a:rPr>
              <a:t>: „linea </a:t>
            </a:r>
            <a:r>
              <a:rPr lang="cs-CZ" i="1" dirty="0" err="1">
                <a:solidFill>
                  <a:srgbClr val="FF0000"/>
                </a:solidFill>
              </a:rPr>
              <a:t>descendens</a:t>
            </a:r>
            <a:r>
              <a:rPr lang="cs-CZ" i="1" dirty="0">
                <a:solidFill>
                  <a:srgbClr val="FF0000"/>
                </a:solidFill>
              </a:rPr>
              <a:t>“ and „linea </a:t>
            </a:r>
            <a:r>
              <a:rPr lang="cs-CZ" i="1" dirty="0" err="1">
                <a:solidFill>
                  <a:srgbClr val="FF0000"/>
                </a:solidFill>
              </a:rPr>
              <a:t>ascendens</a:t>
            </a:r>
            <a:r>
              <a:rPr lang="cs-CZ" i="1" dirty="0">
                <a:solidFill>
                  <a:srgbClr val="FF0000"/>
                </a:solidFill>
              </a:rPr>
              <a:t>“</a:t>
            </a:r>
          </a:p>
        </p:txBody>
      </p:sp>
    </p:spTree>
    <p:extLst>
      <p:ext uri="{BB962C8B-B14F-4D97-AF65-F5344CB8AC3E}">
        <p14:creationId xmlns:p14="http://schemas.microsoft.com/office/powerpoint/2010/main" val="68580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0A633-7CFA-A907-40A7-A6D3B2B15DC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E97032D-F2FD-9838-EE0B-A99A46ABC9D1}"/>
              </a:ext>
            </a:extLst>
          </p:cNvPr>
          <p:cNvSpPr>
            <a:spLocks noGrp="1"/>
          </p:cNvSpPr>
          <p:nvPr>
            <p:ph type="title"/>
          </p:nvPr>
        </p:nvSpPr>
        <p:spPr>
          <a:xfrm>
            <a:off x="838200" y="1036717"/>
            <a:ext cx="10515600" cy="992057"/>
          </a:xfrm>
        </p:spPr>
        <p:txBody>
          <a:bodyPr/>
          <a:lstStyle/>
          <a:p>
            <a:r>
              <a:rPr lang="cs-CZ" dirty="0" err="1"/>
              <a:t>Family</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A0F68850-D796-5D8B-2A0F-24034DDD7D6C}"/>
              </a:ext>
            </a:extLst>
          </p:cNvPr>
          <p:cNvSpPr>
            <a:spLocks noGrp="1"/>
          </p:cNvSpPr>
          <p:nvPr>
            <p:ph sz="quarter" idx="13"/>
          </p:nvPr>
        </p:nvSpPr>
        <p:spPr>
          <a:xfrm>
            <a:off x="838200" y="2212429"/>
            <a:ext cx="10515600" cy="3964534"/>
          </a:xfrm>
        </p:spPr>
        <p:txBody>
          <a:bodyPr>
            <a:normAutofit/>
          </a:bodyPr>
          <a:lstStyle/>
          <a:p>
            <a:endParaRPr lang="cs-CZ" dirty="0"/>
          </a:p>
          <a:p>
            <a:r>
              <a:rPr lang="cs-CZ" i="1" dirty="0">
                <a:solidFill>
                  <a:srgbClr val="FF0000"/>
                </a:solidFill>
              </a:rPr>
              <a:t>Q: </a:t>
            </a:r>
            <a:r>
              <a:rPr lang="cs-CZ" i="1" dirty="0" err="1">
                <a:solidFill>
                  <a:srgbClr val="FF0000"/>
                </a:solidFill>
              </a:rPr>
              <a:t>explain</a:t>
            </a:r>
            <a:r>
              <a:rPr lang="cs-CZ" i="1" dirty="0">
                <a:solidFill>
                  <a:srgbClr val="FF0000"/>
                </a:solidFill>
              </a:rPr>
              <a:t> latin </a:t>
            </a:r>
            <a:r>
              <a:rPr lang="cs-CZ" i="1" dirty="0" err="1">
                <a:solidFill>
                  <a:srgbClr val="FF0000"/>
                </a:solidFill>
              </a:rPr>
              <a:t>notions</a:t>
            </a:r>
            <a:r>
              <a:rPr lang="cs-CZ" i="1" dirty="0">
                <a:solidFill>
                  <a:srgbClr val="FF0000"/>
                </a:solidFill>
              </a:rPr>
              <a:t>: „linea </a:t>
            </a:r>
            <a:r>
              <a:rPr lang="cs-CZ" i="1" dirty="0" err="1">
                <a:solidFill>
                  <a:srgbClr val="FF0000"/>
                </a:solidFill>
              </a:rPr>
              <a:t>descendens</a:t>
            </a:r>
            <a:r>
              <a:rPr lang="cs-CZ" i="1" dirty="0">
                <a:solidFill>
                  <a:srgbClr val="FF0000"/>
                </a:solidFill>
              </a:rPr>
              <a:t>“ and „linea </a:t>
            </a:r>
            <a:r>
              <a:rPr lang="cs-CZ" i="1" dirty="0" err="1">
                <a:solidFill>
                  <a:srgbClr val="FF0000"/>
                </a:solidFill>
              </a:rPr>
              <a:t>ascendens</a:t>
            </a:r>
            <a:r>
              <a:rPr lang="cs-CZ" i="1" dirty="0">
                <a:solidFill>
                  <a:srgbClr val="FF0000"/>
                </a:solidFill>
              </a:rPr>
              <a:t>“</a:t>
            </a:r>
          </a:p>
          <a:p>
            <a:endParaRPr lang="cs-CZ" i="1" dirty="0">
              <a:solidFill>
                <a:srgbClr val="FF0000"/>
              </a:solidFill>
            </a:endParaRPr>
          </a:p>
          <a:p>
            <a:r>
              <a:rPr lang="cs-CZ" i="1" dirty="0">
                <a:solidFill>
                  <a:srgbClr val="FF0000"/>
                </a:solidFill>
              </a:rPr>
              <a:t>linea </a:t>
            </a:r>
            <a:r>
              <a:rPr lang="cs-CZ" i="1" dirty="0" err="1">
                <a:solidFill>
                  <a:srgbClr val="FF0000"/>
                </a:solidFill>
              </a:rPr>
              <a:t>descendens</a:t>
            </a:r>
            <a:r>
              <a:rPr lang="cs-CZ" i="1" dirty="0">
                <a:solidFill>
                  <a:srgbClr val="FF0000"/>
                </a:solidFill>
              </a:rPr>
              <a:t> </a:t>
            </a:r>
            <a:r>
              <a:rPr lang="cs-CZ" dirty="0"/>
              <a:t>= </a:t>
            </a:r>
            <a:r>
              <a:rPr lang="en-US" dirty="0"/>
              <a:t> from the ancestor to his descendants </a:t>
            </a:r>
            <a:endParaRPr lang="cs-CZ" dirty="0"/>
          </a:p>
          <a:p>
            <a:r>
              <a:rPr lang="cs-CZ" dirty="0"/>
              <a:t>= </a:t>
            </a:r>
            <a:r>
              <a:rPr lang="en-US" dirty="0"/>
              <a:t> </a:t>
            </a:r>
            <a:r>
              <a:rPr lang="cs-CZ" dirty="0"/>
              <a:t>p</a:t>
            </a:r>
            <a:r>
              <a:rPr lang="en-US" dirty="0" err="1"/>
              <a:t>ersons</a:t>
            </a:r>
            <a:r>
              <a:rPr lang="en-US" dirty="0"/>
              <a:t> born </a:t>
            </a:r>
            <a:r>
              <a:rPr lang="en-US" b="1" dirty="0">
                <a:solidFill>
                  <a:srgbClr val="FF0000"/>
                </a:solidFill>
              </a:rPr>
              <a:t>after</a:t>
            </a:r>
            <a:r>
              <a:rPr lang="en-US" dirty="0"/>
              <a:t> the person from whom they are viewed are </a:t>
            </a:r>
            <a:r>
              <a:rPr lang="cs-CZ" dirty="0"/>
              <a:t>his</a:t>
            </a:r>
            <a:r>
              <a:rPr lang="en-US" dirty="0"/>
              <a:t> descendants in the descending line</a:t>
            </a:r>
            <a:endParaRPr lang="cs-CZ" dirty="0"/>
          </a:p>
          <a:p>
            <a:endParaRPr lang="cs-CZ" i="1" dirty="0">
              <a:solidFill>
                <a:srgbClr val="FF0000"/>
              </a:solidFill>
            </a:endParaRPr>
          </a:p>
          <a:p>
            <a:r>
              <a:rPr lang="cs-CZ" i="1" dirty="0">
                <a:solidFill>
                  <a:srgbClr val="FF0000"/>
                </a:solidFill>
              </a:rPr>
              <a:t>linea </a:t>
            </a:r>
            <a:r>
              <a:rPr lang="cs-CZ" i="1" dirty="0" err="1">
                <a:solidFill>
                  <a:srgbClr val="FF0000"/>
                </a:solidFill>
              </a:rPr>
              <a:t>ascendens</a:t>
            </a:r>
            <a:r>
              <a:rPr lang="cs-CZ" i="1" dirty="0">
                <a:solidFill>
                  <a:srgbClr val="FF0000"/>
                </a:solidFill>
              </a:rPr>
              <a:t> </a:t>
            </a:r>
            <a:r>
              <a:rPr lang="cs-CZ" dirty="0"/>
              <a:t>= </a:t>
            </a:r>
            <a:r>
              <a:rPr lang="cs-CZ" dirty="0" err="1"/>
              <a:t>from</a:t>
            </a:r>
            <a:r>
              <a:rPr lang="cs-CZ" dirty="0"/>
              <a:t> </a:t>
            </a:r>
            <a:r>
              <a:rPr lang="cs-CZ" dirty="0" err="1"/>
              <a:t>the</a:t>
            </a:r>
            <a:r>
              <a:rPr lang="cs-CZ" dirty="0"/>
              <a:t> </a:t>
            </a:r>
            <a:r>
              <a:rPr lang="cs-CZ" dirty="0" err="1"/>
              <a:t>descendant</a:t>
            </a:r>
            <a:r>
              <a:rPr lang="cs-CZ" dirty="0"/>
              <a:t> to his </a:t>
            </a:r>
            <a:r>
              <a:rPr lang="cs-CZ" dirty="0" err="1"/>
              <a:t>ancestors</a:t>
            </a:r>
            <a:endParaRPr lang="cs-CZ" dirty="0"/>
          </a:p>
          <a:p>
            <a:r>
              <a:rPr lang="cs-CZ" dirty="0"/>
              <a:t>= </a:t>
            </a:r>
            <a:r>
              <a:rPr lang="en-US" dirty="0"/>
              <a:t> </a:t>
            </a:r>
            <a:r>
              <a:rPr lang="cs-CZ" dirty="0"/>
              <a:t>p</a:t>
            </a:r>
            <a:r>
              <a:rPr lang="en-US" dirty="0" err="1"/>
              <a:t>ersons</a:t>
            </a:r>
            <a:r>
              <a:rPr lang="en-US" dirty="0"/>
              <a:t> born </a:t>
            </a:r>
            <a:r>
              <a:rPr lang="cs-CZ" b="1" dirty="0" err="1">
                <a:solidFill>
                  <a:srgbClr val="FF0000"/>
                </a:solidFill>
              </a:rPr>
              <a:t>before</a:t>
            </a:r>
            <a:r>
              <a:rPr lang="en-US" dirty="0"/>
              <a:t> the person from whom they are viewed are </a:t>
            </a:r>
            <a:r>
              <a:rPr lang="cs-CZ" dirty="0"/>
              <a:t>his</a:t>
            </a:r>
            <a:r>
              <a:rPr lang="en-US" dirty="0"/>
              <a:t> </a:t>
            </a:r>
            <a:r>
              <a:rPr lang="cs-CZ" dirty="0" err="1"/>
              <a:t>ancestors</a:t>
            </a:r>
            <a:r>
              <a:rPr lang="cs-CZ" dirty="0"/>
              <a:t> </a:t>
            </a:r>
            <a:r>
              <a:rPr lang="en-US" dirty="0"/>
              <a:t>in the </a:t>
            </a:r>
            <a:r>
              <a:rPr lang="cs-CZ" dirty="0" err="1"/>
              <a:t>ascending</a:t>
            </a:r>
            <a:r>
              <a:rPr lang="en-US" dirty="0"/>
              <a:t> line</a:t>
            </a:r>
            <a:endParaRPr lang="cs-CZ" i="1" dirty="0">
              <a:solidFill>
                <a:srgbClr val="FF0000"/>
              </a:solidFill>
            </a:endParaRPr>
          </a:p>
          <a:p>
            <a:endParaRPr lang="cs-CZ" i="1" dirty="0">
              <a:solidFill>
                <a:srgbClr val="FF0000"/>
              </a:solidFill>
            </a:endParaRPr>
          </a:p>
        </p:txBody>
      </p:sp>
    </p:spTree>
    <p:extLst>
      <p:ext uri="{BB962C8B-B14F-4D97-AF65-F5344CB8AC3E}">
        <p14:creationId xmlns:p14="http://schemas.microsoft.com/office/powerpoint/2010/main" val="1216393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5642A-1D43-9160-7016-950DA10B35F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38108C0-69B8-D6C7-D9BC-147539C7C8DC}"/>
              </a:ext>
            </a:extLst>
          </p:cNvPr>
          <p:cNvSpPr>
            <a:spLocks noGrp="1"/>
          </p:cNvSpPr>
          <p:nvPr>
            <p:ph type="title"/>
          </p:nvPr>
        </p:nvSpPr>
        <p:spPr>
          <a:xfrm>
            <a:off x="838200" y="1036717"/>
            <a:ext cx="10515600" cy="992057"/>
          </a:xfrm>
        </p:spPr>
        <p:txBody>
          <a:bodyPr/>
          <a:lstStyle/>
          <a:p>
            <a:r>
              <a:rPr lang="cs-CZ" dirty="0" err="1"/>
              <a:t>Family</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11BC2FC8-9486-0BDA-B63C-DA71D7F8026B}"/>
              </a:ext>
            </a:extLst>
          </p:cNvPr>
          <p:cNvSpPr>
            <a:spLocks noGrp="1"/>
          </p:cNvSpPr>
          <p:nvPr>
            <p:ph sz="quarter" idx="13"/>
          </p:nvPr>
        </p:nvSpPr>
        <p:spPr>
          <a:xfrm>
            <a:off x="838200" y="2212429"/>
            <a:ext cx="10515600" cy="3964534"/>
          </a:xfrm>
        </p:spPr>
        <p:txBody>
          <a:bodyPr>
            <a:normAutofit/>
          </a:bodyPr>
          <a:lstStyle/>
          <a:p>
            <a:endParaRPr lang="cs-CZ" dirty="0"/>
          </a:p>
          <a:p>
            <a:r>
              <a:rPr lang="cs-CZ" dirty="0" err="1"/>
              <a:t>Sect</a:t>
            </a:r>
            <a:r>
              <a:rPr lang="cs-CZ" dirty="0"/>
              <a:t>. 773:</a:t>
            </a:r>
          </a:p>
          <a:p>
            <a:endParaRPr lang="cs-CZ" dirty="0"/>
          </a:p>
          <a:p>
            <a:r>
              <a:rPr lang="en-US" b="1" dirty="0">
                <a:solidFill>
                  <a:schemeClr val="accent1"/>
                </a:solidFill>
              </a:rPr>
              <a:t>The degree of relationship </a:t>
            </a:r>
            <a:r>
              <a:rPr lang="en-US" dirty="0"/>
              <a:t>between two persons is determined by </a:t>
            </a:r>
            <a:r>
              <a:rPr lang="en-US" b="1" dirty="0"/>
              <a:t>the number of births </a:t>
            </a:r>
            <a:endParaRPr lang="cs-CZ" b="1" dirty="0"/>
          </a:p>
          <a:p>
            <a:endParaRPr lang="cs-CZ" b="1" dirty="0"/>
          </a:p>
          <a:p>
            <a:r>
              <a:rPr lang="en-US" dirty="0"/>
              <a:t>which are between them if one is a descendant of the other in a </a:t>
            </a:r>
            <a:r>
              <a:rPr lang="en-US" b="1" dirty="0">
                <a:solidFill>
                  <a:srgbClr val="FF0000"/>
                </a:solidFill>
              </a:rPr>
              <a:t>direct line</a:t>
            </a:r>
            <a:r>
              <a:rPr lang="en-US" dirty="0"/>
              <a:t>, </a:t>
            </a:r>
            <a:endParaRPr lang="cs-CZ" dirty="0"/>
          </a:p>
          <a:p>
            <a:endParaRPr lang="cs-CZ" dirty="0"/>
          </a:p>
          <a:p>
            <a:r>
              <a:rPr lang="en-US" dirty="0"/>
              <a:t>and </a:t>
            </a:r>
            <a:endParaRPr lang="cs-CZ" dirty="0"/>
          </a:p>
          <a:p>
            <a:endParaRPr lang="cs-CZ" dirty="0"/>
          </a:p>
          <a:p>
            <a:r>
              <a:rPr lang="en-US" dirty="0"/>
              <a:t>which are between both persons and their closest common ancestor in </a:t>
            </a:r>
            <a:r>
              <a:rPr lang="en-US" b="1" dirty="0">
                <a:solidFill>
                  <a:srgbClr val="FF0000"/>
                </a:solidFill>
              </a:rPr>
              <a:t>collateral line</a:t>
            </a:r>
            <a:r>
              <a:rPr lang="en-US" dirty="0"/>
              <a:t>. </a:t>
            </a:r>
            <a:endParaRPr lang="cs-CZ" i="1" dirty="0">
              <a:solidFill>
                <a:srgbClr val="FF0000"/>
              </a:solidFill>
            </a:endParaRPr>
          </a:p>
        </p:txBody>
      </p:sp>
    </p:spTree>
    <p:extLst>
      <p:ext uri="{BB962C8B-B14F-4D97-AF65-F5344CB8AC3E}">
        <p14:creationId xmlns:p14="http://schemas.microsoft.com/office/powerpoint/2010/main" val="395480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2D5DBB5-23C2-0C34-5DBD-52D4CDAA1833}"/>
              </a:ext>
            </a:extLst>
          </p:cNvPr>
          <p:cNvSpPr>
            <a:spLocks noGrp="1"/>
          </p:cNvSpPr>
          <p:nvPr>
            <p:ph idx="1"/>
          </p:nvPr>
        </p:nvSpPr>
        <p:spPr/>
        <p:txBody>
          <a:bodyPr/>
          <a:lstStyle/>
          <a:p>
            <a:r>
              <a:rPr lang="cs-CZ" dirty="0" err="1"/>
              <a:t>Law</a:t>
            </a:r>
            <a:r>
              <a:rPr lang="cs-CZ" dirty="0"/>
              <a:t> </a:t>
            </a:r>
            <a:r>
              <a:rPr lang="cs-CZ" dirty="0" err="1"/>
              <a:t>of</a:t>
            </a:r>
            <a:r>
              <a:rPr lang="cs-CZ" dirty="0"/>
              <a:t> </a:t>
            </a:r>
            <a:r>
              <a:rPr lang="cs-CZ" dirty="0" err="1"/>
              <a:t>Personal</a:t>
            </a:r>
            <a:r>
              <a:rPr lang="cs-CZ" dirty="0"/>
              <a:t> Status</a:t>
            </a:r>
          </a:p>
          <a:p>
            <a:r>
              <a:rPr lang="cs-CZ" dirty="0" err="1"/>
              <a:t>Family</a:t>
            </a:r>
            <a:r>
              <a:rPr lang="cs-CZ" dirty="0"/>
              <a:t> </a:t>
            </a:r>
            <a:r>
              <a:rPr lang="cs-CZ" dirty="0" err="1"/>
              <a:t>Relationship</a:t>
            </a:r>
            <a:endParaRPr lang="cs-CZ" dirty="0"/>
          </a:p>
          <a:p>
            <a:r>
              <a:rPr lang="cs-CZ" dirty="0"/>
              <a:t>In-</a:t>
            </a:r>
            <a:r>
              <a:rPr lang="cs-CZ" dirty="0" err="1"/>
              <a:t>Law</a:t>
            </a:r>
            <a:r>
              <a:rPr lang="cs-CZ" dirty="0"/>
              <a:t> </a:t>
            </a:r>
            <a:r>
              <a:rPr lang="cs-CZ" dirty="0" err="1"/>
              <a:t>Relationship</a:t>
            </a:r>
            <a:endParaRPr lang="cs-CZ" dirty="0"/>
          </a:p>
          <a:p>
            <a:r>
              <a:rPr lang="cs-CZ" dirty="0" err="1"/>
              <a:t>Marriage</a:t>
            </a:r>
            <a:endParaRPr lang="cs-CZ" dirty="0"/>
          </a:p>
          <a:p>
            <a:r>
              <a:rPr lang="cs-CZ" dirty="0" err="1"/>
              <a:t>Partnership</a:t>
            </a:r>
            <a:endParaRPr lang="cs-CZ" dirty="0"/>
          </a:p>
          <a:p>
            <a:r>
              <a:rPr lang="cs-CZ" dirty="0" err="1"/>
              <a:t>Household</a:t>
            </a:r>
            <a:endParaRPr lang="cs-CZ" dirty="0"/>
          </a:p>
          <a:p>
            <a:r>
              <a:rPr lang="cs-CZ" dirty="0" err="1"/>
              <a:t>Cohabitation</a:t>
            </a:r>
            <a:endParaRPr lang="cs-CZ" dirty="0"/>
          </a:p>
        </p:txBody>
      </p:sp>
      <p:sp>
        <p:nvSpPr>
          <p:cNvPr id="3" name="Nadpis 2">
            <a:extLst>
              <a:ext uri="{FF2B5EF4-FFF2-40B4-BE49-F238E27FC236}">
                <a16:creationId xmlns:a16="http://schemas.microsoft.com/office/drawing/2014/main" id="{1C2B747D-2E77-F253-1A60-69C56A5A39B7}"/>
              </a:ext>
            </a:extLst>
          </p:cNvPr>
          <p:cNvSpPr>
            <a:spLocks noGrp="1"/>
          </p:cNvSpPr>
          <p:nvPr>
            <p:ph type="title"/>
          </p:nvPr>
        </p:nvSpPr>
        <p:spPr/>
        <p:txBody>
          <a:bodyPr/>
          <a:lstStyle/>
          <a:p>
            <a:r>
              <a:rPr lang="en-US"/>
              <a:t>Content</a:t>
            </a:r>
          </a:p>
        </p:txBody>
      </p:sp>
    </p:spTree>
    <p:extLst>
      <p:ext uri="{BB962C8B-B14F-4D97-AF65-F5344CB8AC3E}">
        <p14:creationId xmlns:p14="http://schemas.microsoft.com/office/powerpoint/2010/main" val="364005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FC367-03ED-C30C-9DB8-7FC02B98C68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6789B9F-6901-8C0D-CCA8-89D31372BF3D}"/>
              </a:ext>
            </a:extLst>
          </p:cNvPr>
          <p:cNvSpPr>
            <a:spLocks noGrp="1"/>
          </p:cNvSpPr>
          <p:nvPr>
            <p:ph type="title"/>
          </p:nvPr>
        </p:nvSpPr>
        <p:spPr>
          <a:xfrm>
            <a:off x="838200" y="1036717"/>
            <a:ext cx="10515600" cy="992057"/>
          </a:xfrm>
        </p:spPr>
        <p:txBody>
          <a:bodyPr/>
          <a:lstStyle/>
          <a:p>
            <a:r>
              <a:rPr lang="cs-CZ" dirty="0" err="1"/>
              <a:t>Family</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2FA4CB40-093C-95C7-2EC0-1394F2E5DDD5}"/>
              </a:ext>
            </a:extLst>
          </p:cNvPr>
          <p:cNvSpPr>
            <a:spLocks noGrp="1"/>
          </p:cNvSpPr>
          <p:nvPr>
            <p:ph sz="quarter" idx="13"/>
          </p:nvPr>
        </p:nvSpPr>
        <p:spPr>
          <a:xfrm>
            <a:off x="838200" y="2212429"/>
            <a:ext cx="10515600" cy="3964534"/>
          </a:xfrm>
        </p:spPr>
        <p:txBody>
          <a:bodyPr>
            <a:normAutofit/>
          </a:bodyPr>
          <a:lstStyle/>
          <a:p>
            <a:r>
              <a:rPr lang="en-US" dirty="0"/>
              <a:t>► </a:t>
            </a:r>
            <a:r>
              <a:rPr lang="cs-CZ" i="1" dirty="0" err="1"/>
              <a:t>tot</a:t>
            </a:r>
            <a:r>
              <a:rPr lang="cs-CZ" i="1" dirty="0"/>
              <a:t> (</a:t>
            </a:r>
            <a:r>
              <a:rPr lang="cs-CZ" i="1" dirty="0" err="1"/>
              <a:t>sunt</a:t>
            </a:r>
            <a:r>
              <a:rPr lang="cs-CZ" i="1" dirty="0"/>
              <a:t>) gradus, </a:t>
            </a:r>
            <a:r>
              <a:rPr lang="cs-CZ" i="1" dirty="0" err="1"/>
              <a:t>quod</a:t>
            </a:r>
            <a:r>
              <a:rPr lang="cs-CZ" i="1" dirty="0"/>
              <a:t> (</a:t>
            </a:r>
            <a:r>
              <a:rPr lang="cs-CZ" i="1" dirty="0" err="1"/>
              <a:t>sunt</a:t>
            </a:r>
            <a:r>
              <a:rPr lang="cs-CZ" i="1" dirty="0"/>
              <a:t>) </a:t>
            </a:r>
            <a:r>
              <a:rPr lang="cs-CZ" i="1" dirty="0" err="1"/>
              <a:t>generationes</a:t>
            </a:r>
            <a:endParaRPr lang="cs-CZ" i="1" dirty="0"/>
          </a:p>
          <a:p>
            <a:r>
              <a:rPr lang="en-US" dirty="0"/>
              <a:t>► </a:t>
            </a:r>
            <a:r>
              <a:rPr lang="cs-CZ" i="1" dirty="0" err="1"/>
              <a:t>tot</a:t>
            </a:r>
            <a:r>
              <a:rPr lang="cs-CZ" i="1" dirty="0"/>
              <a:t> (</a:t>
            </a:r>
            <a:r>
              <a:rPr lang="cs-CZ" i="1" dirty="0" err="1"/>
              <a:t>sunt</a:t>
            </a:r>
            <a:r>
              <a:rPr lang="cs-CZ" i="1" dirty="0"/>
              <a:t>) gradus, </a:t>
            </a:r>
            <a:r>
              <a:rPr lang="cs-CZ" i="1" dirty="0" err="1"/>
              <a:t>quod</a:t>
            </a:r>
            <a:r>
              <a:rPr lang="cs-CZ" i="1" dirty="0"/>
              <a:t> (</a:t>
            </a:r>
            <a:r>
              <a:rPr lang="cs-CZ" i="1" dirty="0" err="1"/>
              <a:t>sunt</a:t>
            </a:r>
            <a:r>
              <a:rPr lang="cs-CZ" i="1" dirty="0"/>
              <a:t>) </a:t>
            </a:r>
            <a:r>
              <a:rPr lang="cs-CZ" i="1" dirty="0" err="1"/>
              <a:t>personae</a:t>
            </a:r>
            <a:r>
              <a:rPr lang="cs-CZ" i="1" dirty="0"/>
              <a:t> </a:t>
            </a:r>
            <a:r>
              <a:rPr lang="cs-CZ" i="1" dirty="0" err="1"/>
              <a:t>deemta</a:t>
            </a:r>
            <a:r>
              <a:rPr lang="cs-CZ" i="1" dirty="0"/>
              <a:t> una</a:t>
            </a:r>
          </a:p>
          <a:p>
            <a:endParaRPr lang="cs-CZ" i="1" dirty="0"/>
          </a:p>
          <a:p>
            <a:r>
              <a:rPr lang="cs-CZ" b="1" i="1" dirty="0">
                <a:solidFill>
                  <a:schemeClr val="accent1"/>
                </a:solidFill>
              </a:rPr>
              <a:t>Gradus</a:t>
            </a:r>
            <a:r>
              <a:rPr lang="cs-CZ" i="1" dirty="0"/>
              <a:t> autem </a:t>
            </a:r>
            <a:r>
              <a:rPr lang="cs-CZ" i="1" dirty="0" err="1"/>
              <a:t>dicti</a:t>
            </a:r>
            <a:r>
              <a:rPr lang="cs-CZ" i="1" dirty="0"/>
              <a:t> </a:t>
            </a:r>
            <a:r>
              <a:rPr lang="cs-CZ" i="1" dirty="0" err="1"/>
              <a:t>sunt</a:t>
            </a:r>
            <a:r>
              <a:rPr lang="cs-CZ" i="1" dirty="0"/>
              <a:t> a </a:t>
            </a:r>
            <a:r>
              <a:rPr lang="cs-CZ" i="1" dirty="0" err="1"/>
              <a:t>similitudine</a:t>
            </a:r>
            <a:r>
              <a:rPr lang="cs-CZ" i="1" dirty="0"/>
              <a:t> </a:t>
            </a:r>
            <a:r>
              <a:rPr lang="cs-CZ" i="1" dirty="0" err="1"/>
              <a:t>scalarum</a:t>
            </a:r>
            <a:r>
              <a:rPr lang="cs-CZ" i="1" dirty="0"/>
              <a:t> </a:t>
            </a:r>
            <a:r>
              <a:rPr lang="cs-CZ" i="1" dirty="0" err="1"/>
              <a:t>locorumve</a:t>
            </a:r>
            <a:r>
              <a:rPr lang="cs-CZ" i="1" dirty="0"/>
              <a:t> </a:t>
            </a:r>
            <a:r>
              <a:rPr lang="cs-CZ" i="1" dirty="0" err="1"/>
              <a:t>proclivium</a:t>
            </a:r>
            <a:r>
              <a:rPr lang="cs-CZ" i="1" dirty="0"/>
              <a:t>, </a:t>
            </a:r>
            <a:r>
              <a:rPr lang="cs-CZ" i="1" dirty="0" err="1"/>
              <a:t>quos</a:t>
            </a:r>
            <a:r>
              <a:rPr lang="cs-CZ" i="1" dirty="0"/>
              <a:t> </a:t>
            </a:r>
            <a:r>
              <a:rPr lang="cs-CZ" i="1" dirty="0" err="1"/>
              <a:t>ita</a:t>
            </a:r>
            <a:r>
              <a:rPr lang="cs-CZ" i="1" dirty="0"/>
              <a:t> </a:t>
            </a:r>
            <a:r>
              <a:rPr lang="cs-CZ" i="1" dirty="0" err="1"/>
              <a:t>ingredimur</a:t>
            </a:r>
            <a:r>
              <a:rPr lang="cs-CZ" i="1" dirty="0"/>
              <a:t>, </a:t>
            </a:r>
            <a:r>
              <a:rPr lang="cs-CZ" i="1" dirty="0" err="1"/>
              <a:t>ut</a:t>
            </a:r>
            <a:r>
              <a:rPr lang="cs-CZ" i="1" dirty="0"/>
              <a:t> a </a:t>
            </a:r>
            <a:r>
              <a:rPr lang="cs-CZ" i="1" dirty="0" err="1"/>
              <a:t>proximo</a:t>
            </a:r>
            <a:r>
              <a:rPr lang="cs-CZ" i="1" dirty="0"/>
              <a:t> in proximum, id </a:t>
            </a:r>
            <a:r>
              <a:rPr lang="cs-CZ" i="1" dirty="0" err="1"/>
              <a:t>est</a:t>
            </a:r>
            <a:r>
              <a:rPr lang="cs-CZ" i="1" dirty="0"/>
              <a:t> in </a:t>
            </a:r>
            <a:r>
              <a:rPr lang="cs-CZ" i="1" dirty="0" err="1"/>
              <a:t>eum</a:t>
            </a:r>
            <a:r>
              <a:rPr lang="cs-CZ" i="1" dirty="0"/>
              <a:t>, qui quasi ex </a:t>
            </a:r>
            <a:r>
              <a:rPr lang="cs-CZ" i="1" dirty="0" err="1"/>
              <a:t>eo</a:t>
            </a:r>
            <a:r>
              <a:rPr lang="cs-CZ" i="1" dirty="0"/>
              <a:t> </a:t>
            </a:r>
            <a:r>
              <a:rPr lang="cs-CZ" i="1" dirty="0" err="1"/>
              <a:t>nascitur</a:t>
            </a:r>
            <a:r>
              <a:rPr lang="cs-CZ" i="1" dirty="0"/>
              <a:t>, </a:t>
            </a:r>
            <a:r>
              <a:rPr lang="cs-CZ" i="1" dirty="0" err="1"/>
              <a:t>transeamus</a:t>
            </a:r>
            <a:r>
              <a:rPr lang="cs-CZ" i="1" dirty="0"/>
              <a:t>.</a:t>
            </a:r>
          </a:p>
          <a:p>
            <a:endParaRPr lang="cs-CZ" b="1" i="1" dirty="0">
              <a:solidFill>
                <a:schemeClr val="accent1"/>
              </a:solidFill>
            </a:endParaRPr>
          </a:p>
          <a:p>
            <a:r>
              <a:rPr lang="en-US" b="1" i="1" dirty="0">
                <a:solidFill>
                  <a:schemeClr val="accent1"/>
                </a:solidFill>
              </a:rPr>
              <a:t>Degrees</a:t>
            </a:r>
            <a:r>
              <a:rPr lang="en-US" b="1" i="1" dirty="0"/>
              <a:t> </a:t>
            </a:r>
            <a:r>
              <a:rPr lang="en-US" i="1" dirty="0"/>
              <a:t>are so called from their resemblance to ladders, or places which are sloping, so that we ascend by passing from one to the next, that is, we proceed to one who, as it were, originates from another.</a:t>
            </a:r>
            <a:endParaRPr lang="cs-CZ" i="1" dirty="0"/>
          </a:p>
          <a:p>
            <a:endParaRPr lang="cs-CZ" i="1" dirty="0"/>
          </a:p>
          <a:p>
            <a:pPr algn="r"/>
            <a:r>
              <a:rPr lang="cs-CZ" i="1" dirty="0"/>
              <a:t>D 38.10.10.10 (Paulus </a:t>
            </a:r>
            <a:r>
              <a:rPr lang="cs-CZ" i="1" dirty="0" err="1"/>
              <a:t>l.S</a:t>
            </a:r>
            <a:r>
              <a:rPr lang="cs-CZ" i="1" dirty="0"/>
              <a:t>. de grad. et </a:t>
            </a:r>
            <a:r>
              <a:rPr lang="cs-CZ" i="1" dirty="0" err="1"/>
              <a:t>adfin</a:t>
            </a:r>
            <a:r>
              <a:rPr lang="cs-CZ" i="1" dirty="0"/>
              <a:t>.)</a:t>
            </a:r>
          </a:p>
        </p:txBody>
      </p:sp>
    </p:spTree>
    <p:extLst>
      <p:ext uri="{BB962C8B-B14F-4D97-AF65-F5344CB8AC3E}">
        <p14:creationId xmlns:p14="http://schemas.microsoft.com/office/powerpoint/2010/main" val="4160853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A3A1-211C-2825-3774-84BC8D5B355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9114686-9849-53D5-21DB-4F76C9083412}"/>
              </a:ext>
            </a:extLst>
          </p:cNvPr>
          <p:cNvSpPr>
            <a:spLocks noGrp="1"/>
          </p:cNvSpPr>
          <p:nvPr>
            <p:ph type="title"/>
          </p:nvPr>
        </p:nvSpPr>
        <p:spPr>
          <a:xfrm>
            <a:off x="838200" y="1036717"/>
            <a:ext cx="10515600" cy="992057"/>
          </a:xfrm>
        </p:spPr>
        <p:txBody>
          <a:bodyPr/>
          <a:lstStyle/>
          <a:p>
            <a:r>
              <a:rPr lang="cs-CZ" dirty="0" err="1"/>
              <a:t>Family</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77BE354F-223C-B0D9-054D-BBB74096C703}"/>
              </a:ext>
            </a:extLst>
          </p:cNvPr>
          <p:cNvSpPr>
            <a:spLocks noGrp="1"/>
          </p:cNvSpPr>
          <p:nvPr>
            <p:ph sz="quarter" idx="13"/>
          </p:nvPr>
        </p:nvSpPr>
        <p:spPr>
          <a:xfrm>
            <a:off x="838200" y="2212429"/>
            <a:ext cx="10515600" cy="3964534"/>
          </a:xfrm>
        </p:spPr>
        <p:txBody>
          <a:bodyPr>
            <a:normAutofit/>
          </a:bodyPr>
          <a:lstStyle/>
          <a:p>
            <a:r>
              <a:rPr lang="en-US" dirty="0"/>
              <a:t>► </a:t>
            </a:r>
            <a:r>
              <a:rPr lang="cs-CZ" i="1" dirty="0" err="1"/>
              <a:t>tot</a:t>
            </a:r>
            <a:r>
              <a:rPr lang="cs-CZ" i="1" dirty="0"/>
              <a:t> (</a:t>
            </a:r>
            <a:r>
              <a:rPr lang="cs-CZ" i="1" dirty="0" err="1"/>
              <a:t>sunt</a:t>
            </a:r>
            <a:r>
              <a:rPr lang="cs-CZ" i="1" dirty="0"/>
              <a:t>) gradus, </a:t>
            </a:r>
            <a:r>
              <a:rPr lang="cs-CZ" i="1" dirty="0" err="1"/>
              <a:t>quod</a:t>
            </a:r>
            <a:r>
              <a:rPr lang="cs-CZ" i="1" dirty="0"/>
              <a:t> (</a:t>
            </a:r>
            <a:r>
              <a:rPr lang="cs-CZ" i="1" dirty="0" err="1"/>
              <a:t>sunt</a:t>
            </a:r>
            <a:r>
              <a:rPr lang="cs-CZ" i="1" dirty="0"/>
              <a:t>) </a:t>
            </a:r>
            <a:r>
              <a:rPr lang="cs-CZ" i="1" dirty="0" err="1"/>
              <a:t>generationes</a:t>
            </a:r>
            <a:endParaRPr lang="cs-CZ" i="1" dirty="0"/>
          </a:p>
          <a:p>
            <a:r>
              <a:rPr lang="en-US" dirty="0"/>
              <a:t>► </a:t>
            </a:r>
            <a:r>
              <a:rPr lang="cs-CZ" i="1" dirty="0" err="1"/>
              <a:t>tot</a:t>
            </a:r>
            <a:r>
              <a:rPr lang="cs-CZ" i="1" dirty="0"/>
              <a:t> (</a:t>
            </a:r>
            <a:r>
              <a:rPr lang="cs-CZ" i="1" dirty="0" err="1"/>
              <a:t>sunt</a:t>
            </a:r>
            <a:r>
              <a:rPr lang="cs-CZ" i="1" dirty="0"/>
              <a:t>) gradus, </a:t>
            </a:r>
            <a:r>
              <a:rPr lang="cs-CZ" i="1" dirty="0" err="1"/>
              <a:t>quod</a:t>
            </a:r>
            <a:r>
              <a:rPr lang="cs-CZ" i="1" dirty="0"/>
              <a:t> (</a:t>
            </a:r>
            <a:r>
              <a:rPr lang="cs-CZ" i="1" dirty="0" err="1"/>
              <a:t>sunt</a:t>
            </a:r>
            <a:r>
              <a:rPr lang="cs-CZ" i="1" dirty="0"/>
              <a:t>) </a:t>
            </a:r>
            <a:r>
              <a:rPr lang="cs-CZ" i="1" dirty="0" err="1"/>
              <a:t>personae</a:t>
            </a:r>
            <a:r>
              <a:rPr lang="cs-CZ" i="1" dirty="0"/>
              <a:t> </a:t>
            </a:r>
            <a:r>
              <a:rPr lang="cs-CZ" i="1" dirty="0" err="1"/>
              <a:t>deemta</a:t>
            </a:r>
            <a:r>
              <a:rPr lang="cs-CZ" i="1" dirty="0"/>
              <a:t> una</a:t>
            </a:r>
          </a:p>
          <a:p>
            <a:r>
              <a:rPr lang="cs-CZ" i="1" dirty="0"/>
              <a:t>= </a:t>
            </a:r>
            <a:r>
              <a:rPr lang="cs-CZ" i="1" dirty="0" err="1"/>
              <a:t>roman</a:t>
            </a:r>
            <a:r>
              <a:rPr lang="cs-CZ" i="1" dirty="0"/>
              <a:t> </a:t>
            </a:r>
            <a:r>
              <a:rPr lang="cs-CZ" i="1" dirty="0" err="1"/>
              <a:t>way</a:t>
            </a:r>
            <a:r>
              <a:rPr lang="cs-CZ" i="1" dirty="0"/>
              <a:t> </a:t>
            </a:r>
            <a:r>
              <a:rPr lang="cs-CZ" i="1" dirty="0" err="1"/>
              <a:t>of</a:t>
            </a:r>
            <a:r>
              <a:rPr lang="cs-CZ" i="1" dirty="0"/>
              <a:t> </a:t>
            </a:r>
            <a:r>
              <a:rPr lang="cs-CZ" i="1" dirty="0" err="1"/>
              <a:t>computation</a:t>
            </a:r>
            <a:endParaRPr lang="cs-CZ" i="1" dirty="0"/>
          </a:p>
          <a:p>
            <a:endParaRPr lang="cs-CZ" i="1" dirty="0"/>
          </a:p>
          <a:p>
            <a:r>
              <a:rPr lang="cs-CZ" b="1" i="1" dirty="0">
                <a:solidFill>
                  <a:srgbClr val="FF0000"/>
                </a:solidFill>
              </a:rPr>
              <a:t>X</a:t>
            </a:r>
          </a:p>
          <a:p>
            <a:endParaRPr lang="cs-CZ" i="1" dirty="0"/>
          </a:p>
          <a:p>
            <a:r>
              <a:rPr lang="cs-CZ" i="1" dirty="0" err="1"/>
              <a:t>old</a:t>
            </a:r>
            <a:r>
              <a:rPr lang="cs-CZ" i="1" dirty="0"/>
              <a:t> </a:t>
            </a:r>
            <a:r>
              <a:rPr lang="cs-CZ" i="1" dirty="0" err="1"/>
              <a:t>german</a:t>
            </a:r>
            <a:r>
              <a:rPr lang="cs-CZ" i="1" dirty="0"/>
              <a:t> </a:t>
            </a:r>
            <a:r>
              <a:rPr lang="cs-CZ" i="1" dirty="0" err="1"/>
              <a:t>law</a:t>
            </a:r>
            <a:r>
              <a:rPr lang="cs-CZ" i="1" dirty="0"/>
              <a:t> </a:t>
            </a:r>
            <a:r>
              <a:rPr lang="cs-CZ" i="1" dirty="0" err="1"/>
              <a:t>way</a:t>
            </a:r>
            <a:r>
              <a:rPr lang="cs-CZ" i="1" dirty="0"/>
              <a:t> </a:t>
            </a:r>
            <a:r>
              <a:rPr lang="cs-CZ" i="1" dirty="0" err="1"/>
              <a:t>of</a:t>
            </a:r>
            <a:r>
              <a:rPr lang="cs-CZ" i="1" dirty="0"/>
              <a:t> </a:t>
            </a:r>
            <a:r>
              <a:rPr lang="cs-CZ" i="1" dirty="0" err="1"/>
              <a:t>computation</a:t>
            </a:r>
            <a:endParaRPr lang="cs-CZ" i="1" dirty="0"/>
          </a:p>
          <a:p>
            <a:r>
              <a:rPr lang="cs-CZ" i="1" dirty="0"/>
              <a:t>= </a:t>
            </a:r>
            <a:r>
              <a:rPr lang="en-US" i="1" dirty="0"/>
              <a:t>defines degrees of kinship according to the number of generations (</a:t>
            </a:r>
            <a:r>
              <a:rPr lang="en-US" i="1" dirty="0" err="1"/>
              <a:t>generatio</a:t>
            </a:r>
            <a:r>
              <a:rPr lang="en-US" i="1" dirty="0"/>
              <a:t>, parentela, </a:t>
            </a:r>
            <a:r>
              <a:rPr lang="en-US" i="1" dirty="0" err="1"/>
              <a:t>Parentel</a:t>
            </a:r>
            <a:r>
              <a:rPr lang="en-US" i="1" dirty="0"/>
              <a:t>), combining all relatives of the same lineage who are equally distant in kinship into one group and treating them as a single entity.</a:t>
            </a:r>
            <a:r>
              <a:rPr lang="cs-CZ" i="1" dirty="0"/>
              <a:t> </a:t>
            </a:r>
          </a:p>
          <a:p>
            <a:r>
              <a:rPr lang="cs-CZ" i="1" dirty="0"/>
              <a:t>= </a:t>
            </a:r>
            <a:r>
              <a:rPr lang="cs-CZ" i="1" dirty="0" err="1"/>
              <a:t>siblings</a:t>
            </a:r>
            <a:r>
              <a:rPr lang="cs-CZ" i="1" dirty="0"/>
              <a:t> are in 1st </a:t>
            </a:r>
            <a:r>
              <a:rPr lang="cs-CZ" i="1" dirty="0" err="1"/>
              <a:t>degree</a:t>
            </a:r>
            <a:r>
              <a:rPr lang="cs-CZ" i="1" dirty="0"/>
              <a:t>, </a:t>
            </a:r>
            <a:r>
              <a:rPr lang="cs-CZ" i="1" dirty="0" err="1"/>
              <a:t>cousins</a:t>
            </a:r>
            <a:r>
              <a:rPr lang="cs-CZ" i="1" dirty="0"/>
              <a:t> are in 2nd </a:t>
            </a:r>
            <a:r>
              <a:rPr lang="cs-CZ" i="1" dirty="0" err="1"/>
              <a:t>degree</a:t>
            </a:r>
            <a:r>
              <a:rPr lang="cs-CZ" i="1" dirty="0"/>
              <a:t>, </a:t>
            </a:r>
            <a:r>
              <a:rPr lang="cs-CZ" i="1" dirty="0" err="1"/>
              <a:t>their</a:t>
            </a:r>
            <a:r>
              <a:rPr lang="cs-CZ" i="1" dirty="0"/>
              <a:t> </a:t>
            </a:r>
            <a:r>
              <a:rPr lang="cs-CZ" i="1" dirty="0" err="1"/>
              <a:t>children</a:t>
            </a:r>
            <a:r>
              <a:rPr lang="cs-CZ" i="1" dirty="0"/>
              <a:t> are in 3rd </a:t>
            </a:r>
            <a:r>
              <a:rPr lang="cs-CZ" i="1" dirty="0" err="1"/>
              <a:t>degree</a:t>
            </a:r>
            <a:r>
              <a:rPr lang="cs-CZ" i="1" dirty="0"/>
              <a:t> </a:t>
            </a:r>
            <a:r>
              <a:rPr lang="cs-CZ" i="1" dirty="0" err="1"/>
              <a:t>etc</a:t>
            </a:r>
            <a:r>
              <a:rPr lang="cs-CZ" i="1" dirty="0"/>
              <a:t>.</a:t>
            </a:r>
          </a:p>
        </p:txBody>
      </p:sp>
    </p:spTree>
    <p:extLst>
      <p:ext uri="{BB962C8B-B14F-4D97-AF65-F5344CB8AC3E}">
        <p14:creationId xmlns:p14="http://schemas.microsoft.com/office/powerpoint/2010/main" val="159592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D380C-259B-46ED-1002-3D1A4128F46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5268AAC-42C2-B36B-97E3-38AC65FDC577}"/>
              </a:ext>
            </a:extLst>
          </p:cNvPr>
          <p:cNvSpPr>
            <a:spLocks noGrp="1"/>
          </p:cNvSpPr>
          <p:nvPr>
            <p:ph type="title"/>
          </p:nvPr>
        </p:nvSpPr>
        <p:spPr>
          <a:xfrm>
            <a:off x="838200" y="1036717"/>
            <a:ext cx="10515600" cy="992057"/>
          </a:xfrm>
        </p:spPr>
        <p:txBody>
          <a:bodyPr/>
          <a:lstStyle/>
          <a:p>
            <a:r>
              <a:rPr lang="cs-CZ" dirty="0" err="1"/>
              <a:t>Family</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27E23EA1-5236-3913-8504-7B50A806299C}"/>
              </a:ext>
            </a:extLst>
          </p:cNvPr>
          <p:cNvSpPr>
            <a:spLocks noGrp="1"/>
          </p:cNvSpPr>
          <p:nvPr>
            <p:ph sz="quarter" idx="13"/>
          </p:nvPr>
        </p:nvSpPr>
        <p:spPr>
          <a:xfrm>
            <a:off x="838200" y="2212429"/>
            <a:ext cx="10515600" cy="3964534"/>
          </a:xfrm>
        </p:spPr>
        <p:txBody>
          <a:bodyPr>
            <a:normAutofit/>
          </a:bodyPr>
          <a:lstStyle/>
          <a:p>
            <a:r>
              <a:rPr lang="cs-CZ" i="1" dirty="0">
                <a:solidFill>
                  <a:srgbClr val="FF0000"/>
                </a:solidFill>
              </a:rPr>
              <a:t>Q.: </a:t>
            </a:r>
            <a:r>
              <a:rPr lang="cs-CZ" i="1" dirty="0" err="1">
                <a:solidFill>
                  <a:srgbClr val="FF0000"/>
                </a:solidFill>
              </a:rPr>
              <a:t>Determine</a:t>
            </a:r>
            <a:r>
              <a:rPr lang="cs-CZ" i="1" dirty="0">
                <a:solidFill>
                  <a:srgbClr val="FF0000"/>
                </a:solidFill>
              </a:rPr>
              <a:t> </a:t>
            </a:r>
            <a:r>
              <a:rPr lang="cs-CZ" i="1" dirty="0" err="1">
                <a:solidFill>
                  <a:srgbClr val="FF0000"/>
                </a:solidFill>
              </a:rPr>
              <a:t>the</a:t>
            </a:r>
            <a:r>
              <a:rPr lang="cs-CZ" i="1" dirty="0">
                <a:solidFill>
                  <a:srgbClr val="FF0000"/>
                </a:solidFill>
              </a:rPr>
              <a:t> line and </a:t>
            </a:r>
            <a:r>
              <a:rPr lang="cs-CZ" i="1" dirty="0" err="1">
                <a:solidFill>
                  <a:srgbClr val="FF0000"/>
                </a:solidFill>
              </a:rPr>
              <a:t>degree</a:t>
            </a:r>
            <a:r>
              <a:rPr lang="cs-CZ" i="1" dirty="0">
                <a:solidFill>
                  <a:srgbClr val="FF0000"/>
                </a:solidFill>
              </a:rPr>
              <a:t> </a:t>
            </a:r>
            <a:r>
              <a:rPr lang="cs-CZ" i="1" dirty="0" err="1">
                <a:solidFill>
                  <a:srgbClr val="FF0000"/>
                </a:solidFill>
              </a:rPr>
              <a:t>of</a:t>
            </a:r>
            <a:r>
              <a:rPr lang="cs-CZ" i="1" dirty="0">
                <a:solidFill>
                  <a:srgbClr val="FF0000"/>
                </a:solidFill>
              </a:rPr>
              <a:t> (</a:t>
            </a:r>
            <a:r>
              <a:rPr lang="cs-CZ" i="1" dirty="0" err="1">
                <a:solidFill>
                  <a:srgbClr val="FF0000"/>
                </a:solidFill>
              </a:rPr>
              <a:t>roman</a:t>
            </a:r>
            <a:r>
              <a:rPr lang="cs-CZ" i="1" dirty="0">
                <a:solidFill>
                  <a:srgbClr val="FF0000"/>
                </a:solidFill>
              </a:rPr>
              <a:t> </a:t>
            </a:r>
            <a:r>
              <a:rPr lang="cs-CZ" i="1" dirty="0" err="1">
                <a:solidFill>
                  <a:srgbClr val="FF0000"/>
                </a:solidFill>
              </a:rPr>
              <a:t>law</a:t>
            </a:r>
            <a:r>
              <a:rPr lang="cs-CZ" i="1" dirty="0">
                <a:solidFill>
                  <a:srgbClr val="FF0000"/>
                </a:solidFill>
              </a:rPr>
              <a:t> </a:t>
            </a:r>
            <a:r>
              <a:rPr lang="cs-CZ" i="1" dirty="0" err="1">
                <a:solidFill>
                  <a:srgbClr val="FF0000"/>
                </a:solidFill>
              </a:rPr>
              <a:t>way</a:t>
            </a:r>
            <a:r>
              <a:rPr lang="cs-CZ" i="1" dirty="0">
                <a:solidFill>
                  <a:srgbClr val="FF0000"/>
                </a:solidFill>
              </a:rPr>
              <a:t> </a:t>
            </a:r>
            <a:r>
              <a:rPr lang="cs-CZ" i="1" dirty="0" err="1">
                <a:solidFill>
                  <a:srgbClr val="FF0000"/>
                </a:solidFill>
              </a:rPr>
              <a:t>of</a:t>
            </a:r>
            <a:r>
              <a:rPr lang="cs-CZ" i="1" dirty="0">
                <a:solidFill>
                  <a:srgbClr val="FF0000"/>
                </a:solidFill>
              </a:rPr>
              <a:t> </a:t>
            </a:r>
            <a:r>
              <a:rPr lang="cs-CZ" i="1" dirty="0" err="1">
                <a:solidFill>
                  <a:srgbClr val="FF0000"/>
                </a:solidFill>
              </a:rPr>
              <a:t>computing</a:t>
            </a:r>
            <a:r>
              <a:rPr lang="cs-CZ" i="1" dirty="0">
                <a:solidFill>
                  <a:srgbClr val="FF0000"/>
                </a:solidFill>
              </a:rPr>
              <a:t>):</a:t>
            </a:r>
          </a:p>
          <a:p>
            <a:endParaRPr lang="cs-CZ" i="1" dirty="0">
              <a:solidFill>
                <a:srgbClr val="FF0000"/>
              </a:solidFill>
            </a:endParaRPr>
          </a:p>
          <a:p>
            <a:r>
              <a:rPr lang="cs-CZ" i="1" dirty="0">
                <a:solidFill>
                  <a:srgbClr val="FF0000"/>
                </a:solidFill>
              </a:rPr>
              <a:t>a) </a:t>
            </a:r>
            <a:r>
              <a:rPr lang="cs-CZ" i="1" dirty="0" err="1">
                <a:solidFill>
                  <a:srgbClr val="FF0000"/>
                </a:solidFill>
              </a:rPr>
              <a:t>brother</a:t>
            </a:r>
            <a:r>
              <a:rPr lang="cs-CZ" i="1" dirty="0">
                <a:solidFill>
                  <a:srgbClr val="FF0000"/>
                </a:solidFill>
              </a:rPr>
              <a:t> and </a:t>
            </a:r>
            <a:r>
              <a:rPr lang="cs-CZ" i="1" dirty="0" err="1">
                <a:solidFill>
                  <a:srgbClr val="FF0000"/>
                </a:solidFill>
              </a:rPr>
              <a:t>sister</a:t>
            </a:r>
            <a:endParaRPr lang="cs-CZ" i="1" dirty="0">
              <a:solidFill>
                <a:srgbClr val="FF0000"/>
              </a:solidFill>
            </a:endParaRPr>
          </a:p>
          <a:p>
            <a:endParaRPr lang="cs-CZ" i="1" dirty="0">
              <a:solidFill>
                <a:srgbClr val="FF0000"/>
              </a:solidFill>
            </a:endParaRPr>
          </a:p>
          <a:p>
            <a:r>
              <a:rPr lang="cs-CZ" i="1" dirty="0">
                <a:solidFill>
                  <a:srgbClr val="FF0000"/>
                </a:solidFill>
              </a:rPr>
              <a:t>b) </a:t>
            </a:r>
            <a:r>
              <a:rPr lang="cs-CZ" i="1" dirty="0" err="1">
                <a:solidFill>
                  <a:srgbClr val="FF0000"/>
                </a:solidFill>
              </a:rPr>
              <a:t>uncle</a:t>
            </a:r>
            <a:r>
              <a:rPr lang="cs-CZ" i="1" dirty="0">
                <a:solidFill>
                  <a:srgbClr val="FF0000"/>
                </a:solidFill>
              </a:rPr>
              <a:t> and </a:t>
            </a:r>
            <a:r>
              <a:rPr lang="cs-CZ" i="1" dirty="0" err="1">
                <a:solidFill>
                  <a:srgbClr val="FF0000"/>
                </a:solidFill>
              </a:rPr>
              <a:t>niece</a:t>
            </a:r>
            <a:endParaRPr lang="cs-CZ" i="1" dirty="0">
              <a:solidFill>
                <a:srgbClr val="FF0000"/>
              </a:solidFill>
            </a:endParaRPr>
          </a:p>
          <a:p>
            <a:endParaRPr lang="cs-CZ" i="1" dirty="0">
              <a:solidFill>
                <a:srgbClr val="FF0000"/>
              </a:solidFill>
            </a:endParaRPr>
          </a:p>
          <a:p>
            <a:r>
              <a:rPr lang="cs-CZ" i="1" dirty="0">
                <a:solidFill>
                  <a:srgbClr val="FF0000"/>
                </a:solidFill>
              </a:rPr>
              <a:t>c) </a:t>
            </a:r>
            <a:r>
              <a:rPr lang="cs-CZ" i="1" dirty="0" err="1">
                <a:solidFill>
                  <a:srgbClr val="FF0000"/>
                </a:solidFill>
              </a:rPr>
              <a:t>you</a:t>
            </a:r>
            <a:r>
              <a:rPr lang="cs-CZ" i="1" dirty="0">
                <a:solidFill>
                  <a:srgbClr val="FF0000"/>
                </a:solidFill>
              </a:rPr>
              <a:t> and </a:t>
            </a:r>
            <a:r>
              <a:rPr lang="cs-CZ" i="1" dirty="0" err="1">
                <a:solidFill>
                  <a:srgbClr val="FF0000"/>
                </a:solidFill>
              </a:rPr>
              <a:t>your</a:t>
            </a:r>
            <a:r>
              <a:rPr lang="cs-CZ" i="1" dirty="0">
                <a:solidFill>
                  <a:srgbClr val="FF0000"/>
                </a:solidFill>
              </a:rPr>
              <a:t> </a:t>
            </a:r>
            <a:r>
              <a:rPr lang="cs-CZ" i="1" dirty="0" err="1">
                <a:solidFill>
                  <a:srgbClr val="FF0000"/>
                </a:solidFill>
              </a:rPr>
              <a:t>great-grandparent</a:t>
            </a:r>
            <a:endParaRPr lang="cs-CZ" i="1" dirty="0">
              <a:solidFill>
                <a:srgbClr val="FF0000"/>
              </a:solidFill>
            </a:endParaRPr>
          </a:p>
          <a:p>
            <a:endParaRPr lang="cs-CZ" i="1" dirty="0">
              <a:solidFill>
                <a:srgbClr val="FF0000"/>
              </a:solidFill>
            </a:endParaRPr>
          </a:p>
          <a:p>
            <a:r>
              <a:rPr lang="cs-CZ" i="1" dirty="0">
                <a:solidFill>
                  <a:srgbClr val="FF0000"/>
                </a:solidFill>
              </a:rPr>
              <a:t>d) </a:t>
            </a:r>
            <a:r>
              <a:rPr lang="cs-CZ" i="1" dirty="0" err="1">
                <a:solidFill>
                  <a:srgbClr val="FF0000"/>
                </a:solidFill>
              </a:rPr>
              <a:t>cousins</a:t>
            </a:r>
            <a:endParaRPr lang="cs-CZ" i="1" dirty="0">
              <a:solidFill>
                <a:srgbClr val="FF0000"/>
              </a:solidFill>
            </a:endParaRPr>
          </a:p>
          <a:p>
            <a:endParaRPr lang="cs-CZ" i="1" dirty="0">
              <a:solidFill>
                <a:srgbClr val="FF0000"/>
              </a:solidFill>
            </a:endParaRPr>
          </a:p>
          <a:p>
            <a:r>
              <a:rPr lang="cs-CZ" i="1" dirty="0">
                <a:solidFill>
                  <a:srgbClr val="FF0000"/>
                </a:solidFill>
              </a:rPr>
              <a:t>e) </a:t>
            </a:r>
            <a:r>
              <a:rPr lang="cs-CZ" i="1" dirty="0" err="1">
                <a:solidFill>
                  <a:srgbClr val="FF0000"/>
                </a:solidFill>
              </a:rPr>
              <a:t>you</a:t>
            </a:r>
            <a:r>
              <a:rPr lang="cs-CZ" i="1" dirty="0">
                <a:solidFill>
                  <a:srgbClr val="FF0000"/>
                </a:solidFill>
              </a:rPr>
              <a:t> and a </a:t>
            </a:r>
            <a:r>
              <a:rPr lang="cs-CZ" i="1" dirty="0" err="1">
                <a:solidFill>
                  <a:srgbClr val="FF0000"/>
                </a:solidFill>
              </a:rPr>
              <a:t>child</a:t>
            </a:r>
            <a:r>
              <a:rPr lang="cs-CZ" i="1" dirty="0">
                <a:solidFill>
                  <a:srgbClr val="FF0000"/>
                </a:solidFill>
              </a:rPr>
              <a:t> </a:t>
            </a:r>
            <a:r>
              <a:rPr lang="cs-CZ" i="1" dirty="0" err="1">
                <a:solidFill>
                  <a:srgbClr val="FF0000"/>
                </a:solidFill>
              </a:rPr>
              <a:t>of</a:t>
            </a:r>
            <a:r>
              <a:rPr lang="cs-CZ" i="1" dirty="0">
                <a:solidFill>
                  <a:srgbClr val="FF0000"/>
                </a:solidFill>
              </a:rPr>
              <a:t> </a:t>
            </a:r>
            <a:r>
              <a:rPr lang="cs-CZ" i="1" dirty="0" err="1">
                <a:solidFill>
                  <a:srgbClr val="FF0000"/>
                </a:solidFill>
              </a:rPr>
              <a:t>your</a:t>
            </a:r>
            <a:r>
              <a:rPr lang="cs-CZ" i="1" dirty="0">
                <a:solidFill>
                  <a:srgbClr val="FF0000"/>
                </a:solidFill>
              </a:rPr>
              <a:t> </a:t>
            </a:r>
            <a:r>
              <a:rPr lang="cs-CZ" i="1" dirty="0" err="1">
                <a:solidFill>
                  <a:srgbClr val="FF0000"/>
                </a:solidFill>
              </a:rPr>
              <a:t>cousin</a:t>
            </a:r>
            <a:endParaRPr lang="cs-CZ" i="1" dirty="0">
              <a:solidFill>
                <a:srgbClr val="FF0000"/>
              </a:solidFill>
            </a:endParaRPr>
          </a:p>
          <a:p>
            <a:endParaRPr lang="cs-CZ" i="1" dirty="0"/>
          </a:p>
        </p:txBody>
      </p:sp>
    </p:spTree>
    <p:extLst>
      <p:ext uri="{BB962C8B-B14F-4D97-AF65-F5344CB8AC3E}">
        <p14:creationId xmlns:p14="http://schemas.microsoft.com/office/powerpoint/2010/main" val="404235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E5859-15A7-FE1A-C83E-EDE5E25C951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48B386C-6B8B-1325-1EC0-BB802D6F208B}"/>
              </a:ext>
            </a:extLst>
          </p:cNvPr>
          <p:cNvSpPr>
            <a:spLocks noGrp="1"/>
          </p:cNvSpPr>
          <p:nvPr>
            <p:ph type="title"/>
          </p:nvPr>
        </p:nvSpPr>
        <p:spPr>
          <a:xfrm>
            <a:off x="838200" y="1036717"/>
            <a:ext cx="10515600" cy="992057"/>
          </a:xfrm>
        </p:spPr>
        <p:txBody>
          <a:bodyPr/>
          <a:lstStyle/>
          <a:p>
            <a:r>
              <a:rPr lang="cs-CZ" dirty="0" err="1"/>
              <a:t>Family</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04C03235-347B-97CF-FE16-144EF4E7454C}"/>
              </a:ext>
            </a:extLst>
          </p:cNvPr>
          <p:cNvSpPr>
            <a:spLocks noGrp="1"/>
          </p:cNvSpPr>
          <p:nvPr>
            <p:ph sz="quarter" idx="13"/>
          </p:nvPr>
        </p:nvSpPr>
        <p:spPr>
          <a:xfrm>
            <a:off x="838200" y="2212429"/>
            <a:ext cx="10515600" cy="3964534"/>
          </a:xfrm>
        </p:spPr>
        <p:txBody>
          <a:bodyPr>
            <a:normAutofit/>
          </a:bodyPr>
          <a:lstStyle/>
          <a:p>
            <a:r>
              <a:rPr lang="cs-CZ" i="1" dirty="0">
                <a:solidFill>
                  <a:srgbClr val="FF0000"/>
                </a:solidFill>
              </a:rPr>
              <a:t>Q.: </a:t>
            </a:r>
            <a:r>
              <a:rPr lang="cs-CZ" i="1" dirty="0" err="1">
                <a:solidFill>
                  <a:srgbClr val="FF0000"/>
                </a:solidFill>
              </a:rPr>
              <a:t>Determine</a:t>
            </a:r>
            <a:r>
              <a:rPr lang="cs-CZ" i="1" dirty="0">
                <a:solidFill>
                  <a:srgbClr val="FF0000"/>
                </a:solidFill>
              </a:rPr>
              <a:t> </a:t>
            </a:r>
            <a:r>
              <a:rPr lang="cs-CZ" i="1" dirty="0" err="1">
                <a:solidFill>
                  <a:srgbClr val="FF0000"/>
                </a:solidFill>
              </a:rPr>
              <a:t>the</a:t>
            </a:r>
            <a:r>
              <a:rPr lang="cs-CZ" i="1" dirty="0">
                <a:solidFill>
                  <a:srgbClr val="FF0000"/>
                </a:solidFill>
              </a:rPr>
              <a:t> line and </a:t>
            </a:r>
            <a:r>
              <a:rPr lang="cs-CZ" i="1" dirty="0" err="1">
                <a:solidFill>
                  <a:srgbClr val="FF0000"/>
                </a:solidFill>
              </a:rPr>
              <a:t>degree</a:t>
            </a:r>
            <a:r>
              <a:rPr lang="cs-CZ" i="1" dirty="0">
                <a:solidFill>
                  <a:srgbClr val="FF0000"/>
                </a:solidFill>
              </a:rPr>
              <a:t> </a:t>
            </a:r>
            <a:r>
              <a:rPr lang="cs-CZ" i="1" dirty="0" err="1">
                <a:solidFill>
                  <a:srgbClr val="FF0000"/>
                </a:solidFill>
              </a:rPr>
              <a:t>of</a:t>
            </a:r>
            <a:r>
              <a:rPr lang="cs-CZ" i="1" dirty="0">
                <a:solidFill>
                  <a:srgbClr val="FF0000"/>
                </a:solidFill>
              </a:rPr>
              <a:t> (</a:t>
            </a:r>
            <a:r>
              <a:rPr lang="cs-CZ" i="1" dirty="0" err="1">
                <a:solidFill>
                  <a:srgbClr val="FF0000"/>
                </a:solidFill>
              </a:rPr>
              <a:t>roman</a:t>
            </a:r>
            <a:r>
              <a:rPr lang="cs-CZ" i="1" dirty="0">
                <a:solidFill>
                  <a:srgbClr val="FF0000"/>
                </a:solidFill>
              </a:rPr>
              <a:t> </a:t>
            </a:r>
            <a:r>
              <a:rPr lang="cs-CZ" i="1" dirty="0" err="1">
                <a:solidFill>
                  <a:srgbClr val="FF0000"/>
                </a:solidFill>
              </a:rPr>
              <a:t>law</a:t>
            </a:r>
            <a:r>
              <a:rPr lang="cs-CZ" i="1" dirty="0">
                <a:solidFill>
                  <a:srgbClr val="FF0000"/>
                </a:solidFill>
              </a:rPr>
              <a:t> </a:t>
            </a:r>
            <a:r>
              <a:rPr lang="cs-CZ" i="1" dirty="0" err="1">
                <a:solidFill>
                  <a:srgbClr val="FF0000"/>
                </a:solidFill>
              </a:rPr>
              <a:t>way</a:t>
            </a:r>
            <a:r>
              <a:rPr lang="cs-CZ" i="1" dirty="0">
                <a:solidFill>
                  <a:srgbClr val="FF0000"/>
                </a:solidFill>
              </a:rPr>
              <a:t> </a:t>
            </a:r>
            <a:r>
              <a:rPr lang="cs-CZ" i="1" dirty="0" err="1">
                <a:solidFill>
                  <a:srgbClr val="FF0000"/>
                </a:solidFill>
              </a:rPr>
              <a:t>of</a:t>
            </a:r>
            <a:r>
              <a:rPr lang="cs-CZ" i="1" dirty="0">
                <a:solidFill>
                  <a:srgbClr val="FF0000"/>
                </a:solidFill>
              </a:rPr>
              <a:t> </a:t>
            </a:r>
            <a:r>
              <a:rPr lang="cs-CZ" i="1" dirty="0" err="1">
                <a:solidFill>
                  <a:srgbClr val="FF0000"/>
                </a:solidFill>
              </a:rPr>
              <a:t>computing</a:t>
            </a:r>
            <a:r>
              <a:rPr lang="cs-CZ" i="1" dirty="0">
                <a:solidFill>
                  <a:srgbClr val="FF0000"/>
                </a:solidFill>
              </a:rPr>
              <a:t>):</a:t>
            </a:r>
          </a:p>
          <a:p>
            <a:endParaRPr lang="cs-CZ" i="1" dirty="0">
              <a:solidFill>
                <a:srgbClr val="FF0000"/>
              </a:solidFill>
            </a:endParaRPr>
          </a:p>
          <a:p>
            <a:r>
              <a:rPr lang="cs-CZ" i="1" dirty="0">
                <a:solidFill>
                  <a:srgbClr val="FF0000"/>
                </a:solidFill>
              </a:rPr>
              <a:t>a) </a:t>
            </a:r>
            <a:r>
              <a:rPr lang="cs-CZ" i="1" dirty="0" err="1">
                <a:solidFill>
                  <a:srgbClr val="FF0000"/>
                </a:solidFill>
              </a:rPr>
              <a:t>brother</a:t>
            </a:r>
            <a:r>
              <a:rPr lang="cs-CZ" i="1" dirty="0">
                <a:solidFill>
                  <a:srgbClr val="FF0000"/>
                </a:solidFill>
              </a:rPr>
              <a:t> and </a:t>
            </a:r>
            <a:r>
              <a:rPr lang="cs-CZ" i="1" dirty="0" err="1">
                <a:solidFill>
                  <a:srgbClr val="FF0000"/>
                </a:solidFill>
              </a:rPr>
              <a:t>sister</a:t>
            </a:r>
            <a:r>
              <a:rPr lang="cs-CZ" i="1" dirty="0">
                <a:solidFill>
                  <a:srgbClr val="FF0000"/>
                </a:solidFill>
              </a:rPr>
              <a:t> = </a:t>
            </a:r>
            <a:r>
              <a:rPr lang="cs-CZ" i="1" dirty="0" err="1">
                <a:solidFill>
                  <a:srgbClr val="FF0000"/>
                </a:solidFill>
              </a:rPr>
              <a:t>collateral</a:t>
            </a:r>
            <a:r>
              <a:rPr lang="cs-CZ" i="1" dirty="0">
                <a:solidFill>
                  <a:srgbClr val="FF0000"/>
                </a:solidFill>
              </a:rPr>
              <a:t> line, 2nd </a:t>
            </a:r>
            <a:r>
              <a:rPr lang="cs-CZ" i="1" dirty="0" err="1">
                <a:solidFill>
                  <a:srgbClr val="FF0000"/>
                </a:solidFill>
              </a:rPr>
              <a:t>degree</a:t>
            </a:r>
            <a:endParaRPr lang="cs-CZ" i="1" dirty="0">
              <a:solidFill>
                <a:srgbClr val="FF0000"/>
              </a:solidFill>
            </a:endParaRPr>
          </a:p>
          <a:p>
            <a:endParaRPr lang="cs-CZ" i="1" dirty="0">
              <a:solidFill>
                <a:srgbClr val="FF0000"/>
              </a:solidFill>
            </a:endParaRPr>
          </a:p>
          <a:p>
            <a:r>
              <a:rPr lang="cs-CZ" i="1" dirty="0">
                <a:solidFill>
                  <a:srgbClr val="FF0000"/>
                </a:solidFill>
              </a:rPr>
              <a:t>b) </a:t>
            </a:r>
            <a:r>
              <a:rPr lang="cs-CZ" i="1" dirty="0" err="1">
                <a:solidFill>
                  <a:srgbClr val="FF0000"/>
                </a:solidFill>
              </a:rPr>
              <a:t>uncle</a:t>
            </a:r>
            <a:r>
              <a:rPr lang="cs-CZ" i="1" dirty="0">
                <a:solidFill>
                  <a:srgbClr val="FF0000"/>
                </a:solidFill>
              </a:rPr>
              <a:t> and </a:t>
            </a:r>
            <a:r>
              <a:rPr lang="cs-CZ" i="1" dirty="0" err="1">
                <a:solidFill>
                  <a:srgbClr val="FF0000"/>
                </a:solidFill>
              </a:rPr>
              <a:t>niece</a:t>
            </a:r>
            <a:r>
              <a:rPr lang="cs-CZ" i="1" dirty="0">
                <a:solidFill>
                  <a:srgbClr val="FF0000"/>
                </a:solidFill>
              </a:rPr>
              <a:t> = </a:t>
            </a:r>
            <a:r>
              <a:rPr lang="cs-CZ" i="1" dirty="0" err="1">
                <a:solidFill>
                  <a:srgbClr val="FF0000"/>
                </a:solidFill>
              </a:rPr>
              <a:t>collateral</a:t>
            </a:r>
            <a:r>
              <a:rPr lang="cs-CZ" i="1" dirty="0">
                <a:solidFill>
                  <a:srgbClr val="FF0000"/>
                </a:solidFill>
              </a:rPr>
              <a:t> line, 3rd </a:t>
            </a:r>
            <a:r>
              <a:rPr lang="cs-CZ" i="1" dirty="0" err="1">
                <a:solidFill>
                  <a:srgbClr val="FF0000"/>
                </a:solidFill>
              </a:rPr>
              <a:t>degree</a:t>
            </a:r>
            <a:endParaRPr lang="cs-CZ" i="1" dirty="0">
              <a:solidFill>
                <a:srgbClr val="FF0000"/>
              </a:solidFill>
            </a:endParaRPr>
          </a:p>
          <a:p>
            <a:endParaRPr lang="cs-CZ" i="1" dirty="0">
              <a:solidFill>
                <a:srgbClr val="FF0000"/>
              </a:solidFill>
            </a:endParaRPr>
          </a:p>
          <a:p>
            <a:r>
              <a:rPr lang="cs-CZ" i="1" dirty="0">
                <a:solidFill>
                  <a:srgbClr val="FF0000"/>
                </a:solidFill>
              </a:rPr>
              <a:t>c) </a:t>
            </a:r>
            <a:r>
              <a:rPr lang="cs-CZ" i="1" dirty="0" err="1">
                <a:solidFill>
                  <a:srgbClr val="FF0000"/>
                </a:solidFill>
              </a:rPr>
              <a:t>you</a:t>
            </a:r>
            <a:r>
              <a:rPr lang="cs-CZ" i="1" dirty="0">
                <a:solidFill>
                  <a:srgbClr val="FF0000"/>
                </a:solidFill>
              </a:rPr>
              <a:t> and </a:t>
            </a:r>
            <a:r>
              <a:rPr lang="cs-CZ" i="1" dirty="0" err="1">
                <a:solidFill>
                  <a:srgbClr val="FF0000"/>
                </a:solidFill>
              </a:rPr>
              <a:t>your</a:t>
            </a:r>
            <a:r>
              <a:rPr lang="cs-CZ" i="1" dirty="0">
                <a:solidFill>
                  <a:srgbClr val="FF0000"/>
                </a:solidFill>
              </a:rPr>
              <a:t> </a:t>
            </a:r>
            <a:r>
              <a:rPr lang="cs-CZ" i="1" dirty="0" err="1">
                <a:solidFill>
                  <a:srgbClr val="FF0000"/>
                </a:solidFill>
              </a:rPr>
              <a:t>great-grandparent</a:t>
            </a:r>
            <a:r>
              <a:rPr lang="cs-CZ" i="1" dirty="0">
                <a:solidFill>
                  <a:srgbClr val="FF0000"/>
                </a:solidFill>
              </a:rPr>
              <a:t> = direct line, 3rd </a:t>
            </a:r>
            <a:r>
              <a:rPr lang="cs-CZ" i="1" dirty="0" err="1">
                <a:solidFill>
                  <a:srgbClr val="FF0000"/>
                </a:solidFill>
              </a:rPr>
              <a:t>degree</a:t>
            </a:r>
            <a:endParaRPr lang="cs-CZ" i="1" dirty="0">
              <a:solidFill>
                <a:srgbClr val="FF0000"/>
              </a:solidFill>
            </a:endParaRPr>
          </a:p>
          <a:p>
            <a:endParaRPr lang="cs-CZ" i="1" dirty="0">
              <a:solidFill>
                <a:srgbClr val="FF0000"/>
              </a:solidFill>
            </a:endParaRPr>
          </a:p>
          <a:p>
            <a:r>
              <a:rPr lang="cs-CZ" i="1" dirty="0">
                <a:solidFill>
                  <a:srgbClr val="FF0000"/>
                </a:solidFill>
              </a:rPr>
              <a:t>d) </a:t>
            </a:r>
            <a:r>
              <a:rPr lang="cs-CZ" i="1" dirty="0" err="1">
                <a:solidFill>
                  <a:srgbClr val="FF0000"/>
                </a:solidFill>
              </a:rPr>
              <a:t>cousins</a:t>
            </a:r>
            <a:r>
              <a:rPr lang="cs-CZ" i="1" dirty="0">
                <a:solidFill>
                  <a:srgbClr val="FF0000"/>
                </a:solidFill>
              </a:rPr>
              <a:t> = </a:t>
            </a:r>
            <a:r>
              <a:rPr lang="cs-CZ" i="1" dirty="0" err="1">
                <a:solidFill>
                  <a:srgbClr val="FF0000"/>
                </a:solidFill>
              </a:rPr>
              <a:t>collateral</a:t>
            </a:r>
            <a:r>
              <a:rPr lang="cs-CZ" i="1" dirty="0">
                <a:solidFill>
                  <a:srgbClr val="FF0000"/>
                </a:solidFill>
              </a:rPr>
              <a:t> line, 4th </a:t>
            </a:r>
            <a:r>
              <a:rPr lang="cs-CZ" i="1" dirty="0" err="1">
                <a:solidFill>
                  <a:srgbClr val="FF0000"/>
                </a:solidFill>
              </a:rPr>
              <a:t>degree</a:t>
            </a:r>
            <a:endParaRPr lang="cs-CZ" i="1" dirty="0">
              <a:solidFill>
                <a:srgbClr val="FF0000"/>
              </a:solidFill>
            </a:endParaRPr>
          </a:p>
          <a:p>
            <a:endParaRPr lang="cs-CZ" i="1" dirty="0">
              <a:solidFill>
                <a:srgbClr val="FF0000"/>
              </a:solidFill>
            </a:endParaRPr>
          </a:p>
          <a:p>
            <a:r>
              <a:rPr lang="cs-CZ" i="1" dirty="0">
                <a:solidFill>
                  <a:srgbClr val="FF0000"/>
                </a:solidFill>
              </a:rPr>
              <a:t>e) </a:t>
            </a:r>
            <a:r>
              <a:rPr lang="cs-CZ" i="1" dirty="0" err="1">
                <a:solidFill>
                  <a:srgbClr val="FF0000"/>
                </a:solidFill>
              </a:rPr>
              <a:t>you</a:t>
            </a:r>
            <a:r>
              <a:rPr lang="cs-CZ" i="1" dirty="0">
                <a:solidFill>
                  <a:srgbClr val="FF0000"/>
                </a:solidFill>
              </a:rPr>
              <a:t> and a </a:t>
            </a:r>
            <a:r>
              <a:rPr lang="cs-CZ" i="1" dirty="0" err="1">
                <a:solidFill>
                  <a:srgbClr val="FF0000"/>
                </a:solidFill>
              </a:rPr>
              <a:t>child</a:t>
            </a:r>
            <a:r>
              <a:rPr lang="cs-CZ" i="1" dirty="0">
                <a:solidFill>
                  <a:srgbClr val="FF0000"/>
                </a:solidFill>
              </a:rPr>
              <a:t> </a:t>
            </a:r>
            <a:r>
              <a:rPr lang="cs-CZ" i="1" dirty="0" err="1">
                <a:solidFill>
                  <a:srgbClr val="FF0000"/>
                </a:solidFill>
              </a:rPr>
              <a:t>of</a:t>
            </a:r>
            <a:r>
              <a:rPr lang="cs-CZ" i="1" dirty="0">
                <a:solidFill>
                  <a:srgbClr val="FF0000"/>
                </a:solidFill>
              </a:rPr>
              <a:t> </a:t>
            </a:r>
            <a:r>
              <a:rPr lang="cs-CZ" i="1" dirty="0" err="1">
                <a:solidFill>
                  <a:srgbClr val="FF0000"/>
                </a:solidFill>
              </a:rPr>
              <a:t>your</a:t>
            </a:r>
            <a:r>
              <a:rPr lang="cs-CZ" i="1" dirty="0">
                <a:solidFill>
                  <a:srgbClr val="FF0000"/>
                </a:solidFill>
              </a:rPr>
              <a:t> </a:t>
            </a:r>
            <a:r>
              <a:rPr lang="cs-CZ" i="1" dirty="0" err="1">
                <a:solidFill>
                  <a:srgbClr val="FF0000"/>
                </a:solidFill>
              </a:rPr>
              <a:t>cousin</a:t>
            </a:r>
            <a:r>
              <a:rPr lang="cs-CZ" i="1" dirty="0">
                <a:solidFill>
                  <a:srgbClr val="FF0000"/>
                </a:solidFill>
              </a:rPr>
              <a:t> = </a:t>
            </a:r>
            <a:r>
              <a:rPr lang="cs-CZ" i="1" dirty="0" err="1">
                <a:solidFill>
                  <a:srgbClr val="FF0000"/>
                </a:solidFill>
              </a:rPr>
              <a:t>collateral</a:t>
            </a:r>
            <a:r>
              <a:rPr lang="cs-CZ" i="1" dirty="0">
                <a:solidFill>
                  <a:srgbClr val="FF0000"/>
                </a:solidFill>
              </a:rPr>
              <a:t> line, 5th </a:t>
            </a:r>
            <a:r>
              <a:rPr lang="cs-CZ" i="1" dirty="0" err="1">
                <a:solidFill>
                  <a:srgbClr val="FF0000"/>
                </a:solidFill>
              </a:rPr>
              <a:t>degree</a:t>
            </a:r>
            <a:endParaRPr lang="cs-CZ" i="1" dirty="0">
              <a:solidFill>
                <a:srgbClr val="FF0000"/>
              </a:solidFill>
            </a:endParaRPr>
          </a:p>
          <a:p>
            <a:endParaRPr lang="cs-CZ" i="1" dirty="0"/>
          </a:p>
        </p:txBody>
      </p:sp>
    </p:spTree>
    <p:extLst>
      <p:ext uri="{BB962C8B-B14F-4D97-AF65-F5344CB8AC3E}">
        <p14:creationId xmlns:p14="http://schemas.microsoft.com/office/powerpoint/2010/main" val="373656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62CA3-4143-2E13-D210-5E83B152060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E682123-66E8-2C46-0616-B17510D3D642}"/>
              </a:ext>
            </a:extLst>
          </p:cNvPr>
          <p:cNvSpPr>
            <a:spLocks noGrp="1"/>
          </p:cNvSpPr>
          <p:nvPr>
            <p:ph type="title"/>
          </p:nvPr>
        </p:nvSpPr>
        <p:spPr>
          <a:xfrm>
            <a:off x="838200" y="1036717"/>
            <a:ext cx="10515600" cy="992057"/>
          </a:xfrm>
        </p:spPr>
        <p:txBody>
          <a:bodyPr/>
          <a:lstStyle/>
          <a:p>
            <a:r>
              <a:rPr lang="cs-CZ" dirty="0" err="1"/>
              <a:t>Family</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54CD3391-94A9-2009-E855-C59E26DDA587}"/>
              </a:ext>
            </a:extLst>
          </p:cNvPr>
          <p:cNvSpPr>
            <a:spLocks noGrp="1"/>
          </p:cNvSpPr>
          <p:nvPr>
            <p:ph sz="quarter" idx="13"/>
          </p:nvPr>
        </p:nvSpPr>
        <p:spPr>
          <a:xfrm>
            <a:off x="838200" y="2212429"/>
            <a:ext cx="10515600" cy="3964534"/>
          </a:xfrm>
        </p:spPr>
        <p:txBody>
          <a:bodyPr>
            <a:normAutofit/>
          </a:bodyPr>
          <a:lstStyle/>
          <a:p>
            <a:r>
              <a:rPr lang="cs-CZ" i="1" dirty="0">
                <a:solidFill>
                  <a:srgbClr val="FF0000"/>
                </a:solidFill>
              </a:rPr>
              <a:t>Q.: </a:t>
            </a:r>
            <a:r>
              <a:rPr lang="cs-CZ" i="1" dirty="0" err="1">
                <a:solidFill>
                  <a:srgbClr val="FF0000"/>
                </a:solidFill>
              </a:rPr>
              <a:t>Determine</a:t>
            </a:r>
            <a:r>
              <a:rPr lang="cs-CZ" i="1" dirty="0">
                <a:solidFill>
                  <a:srgbClr val="FF0000"/>
                </a:solidFill>
              </a:rPr>
              <a:t> </a:t>
            </a:r>
            <a:r>
              <a:rPr lang="cs-CZ" i="1" dirty="0" err="1">
                <a:solidFill>
                  <a:srgbClr val="FF0000"/>
                </a:solidFill>
              </a:rPr>
              <a:t>the</a:t>
            </a:r>
            <a:r>
              <a:rPr lang="cs-CZ" i="1" dirty="0">
                <a:solidFill>
                  <a:srgbClr val="FF0000"/>
                </a:solidFill>
              </a:rPr>
              <a:t> line and </a:t>
            </a:r>
            <a:r>
              <a:rPr lang="cs-CZ" i="1" dirty="0" err="1">
                <a:solidFill>
                  <a:srgbClr val="FF0000"/>
                </a:solidFill>
              </a:rPr>
              <a:t>degree</a:t>
            </a:r>
            <a:r>
              <a:rPr lang="cs-CZ" i="1" dirty="0">
                <a:solidFill>
                  <a:srgbClr val="FF0000"/>
                </a:solidFill>
              </a:rPr>
              <a:t> </a:t>
            </a:r>
            <a:r>
              <a:rPr lang="cs-CZ" i="1" dirty="0" err="1">
                <a:solidFill>
                  <a:srgbClr val="FF0000"/>
                </a:solidFill>
              </a:rPr>
              <a:t>between</a:t>
            </a:r>
            <a:r>
              <a:rPr lang="cs-CZ" i="1" dirty="0">
                <a:solidFill>
                  <a:srgbClr val="FF0000"/>
                </a:solidFill>
              </a:rPr>
              <a:t> Joshua and Thomas (</a:t>
            </a:r>
            <a:r>
              <a:rPr lang="cs-CZ" i="1" dirty="0" err="1">
                <a:solidFill>
                  <a:srgbClr val="FF0000"/>
                </a:solidFill>
              </a:rPr>
              <a:t>roman</a:t>
            </a:r>
            <a:r>
              <a:rPr lang="cs-CZ" i="1" dirty="0">
                <a:solidFill>
                  <a:srgbClr val="FF0000"/>
                </a:solidFill>
              </a:rPr>
              <a:t> </a:t>
            </a:r>
            <a:r>
              <a:rPr lang="cs-CZ" i="1" dirty="0" err="1">
                <a:solidFill>
                  <a:srgbClr val="FF0000"/>
                </a:solidFill>
              </a:rPr>
              <a:t>law</a:t>
            </a:r>
            <a:r>
              <a:rPr lang="cs-CZ" i="1" dirty="0">
                <a:solidFill>
                  <a:srgbClr val="FF0000"/>
                </a:solidFill>
              </a:rPr>
              <a:t> </a:t>
            </a:r>
            <a:r>
              <a:rPr lang="cs-CZ" i="1" dirty="0" err="1">
                <a:solidFill>
                  <a:srgbClr val="FF0000"/>
                </a:solidFill>
              </a:rPr>
              <a:t>way</a:t>
            </a:r>
            <a:r>
              <a:rPr lang="cs-CZ" i="1" dirty="0">
                <a:solidFill>
                  <a:srgbClr val="FF0000"/>
                </a:solidFill>
              </a:rPr>
              <a:t> </a:t>
            </a:r>
            <a:r>
              <a:rPr lang="cs-CZ" i="1" dirty="0" err="1">
                <a:solidFill>
                  <a:srgbClr val="FF0000"/>
                </a:solidFill>
              </a:rPr>
              <a:t>of</a:t>
            </a:r>
            <a:r>
              <a:rPr lang="cs-CZ" i="1" dirty="0">
                <a:solidFill>
                  <a:srgbClr val="FF0000"/>
                </a:solidFill>
              </a:rPr>
              <a:t> </a:t>
            </a:r>
            <a:r>
              <a:rPr lang="cs-CZ" i="1" dirty="0" err="1">
                <a:solidFill>
                  <a:srgbClr val="FF0000"/>
                </a:solidFill>
              </a:rPr>
              <a:t>computing</a:t>
            </a:r>
            <a:r>
              <a:rPr lang="cs-CZ" i="1" dirty="0">
                <a:solidFill>
                  <a:srgbClr val="FF0000"/>
                </a:solidFill>
              </a:rPr>
              <a:t>):</a:t>
            </a:r>
          </a:p>
          <a:p>
            <a:endParaRPr lang="cs-CZ" i="1" dirty="0">
              <a:solidFill>
                <a:srgbClr val="FF0000"/>
              </a:solidFill>
            </a:endParaRPr>
          </a:p>
          <a:p>
            <a:r>
              <a:rPr lang="cs-CZ" i="1" dirty="0">
                <a:solidFill>
                  <a:srgbClr val="FF0000"/>
                </a:solidFill>
              </a:rPr>
              <a:t>Emily had </a:t>
            </a:r>
            <a:r>
              <a:rPr lang="cs-CZ" i="1" dirty="0" err="1">
                <a:solidFill>
                  <a:srgbClr val="FF0000"/>
                </a:solidFill>
              </a:rPr>
              <a:t>two</a:t>
            </a:r>
            <a:r>
              <a:rPr lang="cs-CZ" i="1" dirty="0">
                <a:solidFill>
                  <a:srgbClr val="FF0000"/>
                </a:solidFill>
              </a:rPr>
              <a:t> </a:t>
            </a:r>
            <a:r>
              <a:rPr lang="cs-CZ" i="1" dirty="0" err="1">
                <a:solidFill>
                  <a:srgbClr val="FF0000"/>
                </a:solidFill>
              </a:rPr>
              <a:t>sons</a:t>
            </a:r>
            <a:r>
              <a:rPr lang="cs-CZ" i="1" dirty="0">
                <a:solidFill>
                  <a:srgbClr val="FF0000"/>
                </a:solidFill>
              </a:rPr>
              <a:t>, Jack and Harry. Jack had a </a:t>
            </a:r>
            <a:r>
              <a:rPr lang="cs-CZ" i="1" dirty="0" err="1">
                <a:solidFill>
                  <a:srgbClr val="FF0000"/>
                </a:solidFill>
              </a:rPr>
              <a:t>daughter</a:t>
            </a:r>
            <a:r>
              <a:rPr lang="cs-CZ" i="1" dirty="0">
                <a:solidFill>
                  <a:srgbClr val="FF0000"/>
                </a:solidFill>
              </a:rPr>
              <a:t>, Amelia, and Harry had a </a:t>
            </a:r>
            <a:r>
              <a:rPr lang="cs-CZ" i="1" dirty="0" err="1">
                <a:solidFill>
                  <a:srgbClr val="FF0000"/>
                </a:solidFill>
              </a:rPr>
              <a:t>daughter</a:t>
            </a:r>
            <a:r>
              <a:rPr lang="cs-CZ" i="1" dirty="0">
                <a:solidFill>
                  <a:srgbClr val="FF0000"/>
                </a:solidFill>
              </a:rPr>
              <a:t>, Sophia. Amelia </a:t>
            </a:r>
            <a:r>
              <a:rPr lang="cs-CZ" i="1" dirty="0" err="1">
                <a:solidFill>
                  <a:srgbClr val="FF0000"/>
                </a:solidFill>
              </a:rPr>
              <a:t>married</a:t>
            </a:r>
            <a:r>
              <a:rPr lang="cs-CZ" i="1" dirty="0">
                <a:solidFill>
                  <a:srgbClr val="FF0000"/>
                </a:solidFill>
              </a:rPr>
              <a:t> Peter, and </a:t>
            </a:r>
            <a:r>
              <a:rPr lang="cs-CZ" i="1" dirty="0" err="1">
                <a:solidFill>
                  <a:srgbClr val="FF0000"/>
                </a:solidFill>
              </a:rPr>
              <a:t>they</a:t>
            </a:r>
            <a:r>
              <a:rPr lang="cs-CZ" i="1" dirty="0">
                <a:solidFill>
                  <a:srgbClr val="FF0000"/>
                </a:solidFill>
              </a:rPr>
              <a:t> had a son, Joshua. </a:t>
            </a:r>
            <a:r>
              <a:rPr lang="cs-CZ" i="1" dirty="0" err="1">
                <a:solidFill>
                  <a:srgbClr val="FF0000"/>
                </a:solidFill>
              </a:rPr>
              <a:t>However</a:t>
            </a:r>
            <a:r>
              <a:rPr lang="cs-CZ" i="1" dirty="0">
                <a:solidFill>
                  <a:srgbClr val="FF0000"/>
                </a:solidFill>
              </a:rPr>
              <a:t>, Amelia </a:t>
            </a:r>
            <a:r>
              <a:rPr lang="cs-CZ" i="1" dirty="0" err="1">
                <a:solidFill>
                  <a:srgbClr val="FF0000"/>
                </a:solidFill>
              </a:rPr>
              <a:t>died</a:t>
            </a:r>
            <a:r>
              <a:rPr lang="cs-CZ" i="1" dirty="0">
                <a:solidFill>
                  <a:srgbClr val="FF0000"/>
                </a:solidFill>
              </a:rPr>
              <a:t> </a:t>
            </a:r>
            <a:r>
              <a:rPr lang="cs-CZ" i="1" dirty="0" err="1">
                <a:solidFill>
                  <a:srgbClr val="FF0000"/>
                </a:solidFill>
              </a:rPr>
              <a:t>tragically</a:t>
            </a:r>
            <a:r>
              <a:rPr lang="cs-CZ" i="1" dirty="0">
                <a:solidFill>
                  <a:srgbClr val="FF0000"/>
                </a:solidFill>
              </a:rPr>
              <a:t> in a car </a:t>
            </a:r>
            <a:r>
              <a:rPr lang="cs-CZ" i="1" dirty="0" err="1">
                <a:solidFill>
                  <a:srgbClr val="FF0000"/>
                </a:solidFill>
              </a:rPr>
              <a:t>accident</a:t>
            </a:r>
            <a:r>
              <a:rPr lang="cs-CZ" i="1" dirty="0">
                <a:solidFill>
                  <a:srgbClr val="FF0000"/>
                </a:solidFill>
              </a:rPr>
              <a:t> </a:t>
            </a:r>
            <a:r>
              <a:rPr lang="cs-CZ" i="1" dirty="0" err="1">
                <a:solidFill>
                  <a:srgbClr val="FF0000"/>
                </a:solidFill>
              </a:rPr>
              <a:t>shortly</a:t>
            </a:r>
            <a:r>
              <a:rPr lang="cs-CZ" i="1" dirty="0">
                <a:solidFill>
                  <a:srgbClr val="FF0000"/>
                </a:solidFill>
              </a:rPr>
              <a:t> </a:t>
            </a:r>
            <a:r>
              <a:rPr lang="cs-CZ" i="1" dirty="0" err="1">
                <a:solidFill>
                  <a:srgbClr val="FF0000"/>
                </a:solidFill>
              </a:rPr>
              <a:t>thereafter</a:t>
            </a:r>
            <a:r>
              <a:rPr lang="cs-CZ" i="1" dirty="0">
                <a:solidFill>
                  <a:srgbClr val="FF0000"/>
                </a:solidFill>
              </a:rPr>
              <a:t>. </a:t>
            </a:r>
            <a:r>
              <a:rPr lang="cs-CZ" i="1" dirty="0" err="1">
                <a:solidFill>
                  <a:srgbClr val="FF0000"/>
                </a:solidFill>
              </a:rPr>
              <a:t>After</a:t>
            </a:r>
            <a:r>
              <a:rPr lang="cs-CZ" i="1" dirty="0">
                <a:solidFill>
                  <a:srgbClr val="FF0000"/>
                </a:solidFill>
              </a:rPr>
              <a:t> </a:t>
            </a:r>
            <a:r>
              <a:rPr lang="cs-CZ" i="1" dirty="0" err="1">
                <a:solidFill>
                  <a:srgbClr val="FF0000"/>
                </a:solidFill>
              </a:rPr>
              <a:t>some</a:t>
            </a:r>
            <a:r>
              <a:rPr lang="cs-CZ" i="1" dirty="0">
                <a:solidFill>
                  <a:srgbClr val="FF0000"/>
                </a:solidFill>
              </a:rPr>
              <a:t> </a:t>
            </a:r>
            <a:r>
              <a:rPr lang="cs-CZ" i="1" dirty="0" err="1">
                <a:solidFill>
                  <a:srgbClr val="FF0000"/>
                </a:solidFill>
              </a:rPr>
              <a:t>time</a:t>
            </a:r>
            <a:r>
              <a:rPr lang="cs-CZ" i="1" dirty="0">
                <a:solidFill>
                  <a:srgbClr val="FF0000"/>
                </a:solidFill>
              </a:rPr>
              <a:t>, a </a:t>
            </a:r>
            <a:r>
              <a:rPr lang="cs-CZ" i="1" dirty="0" err="1">
                <a:solidFill>
                  <a:srgbClr val="FF0000"/>
                </a:solidFill>
              </a:rPr>
              <a:t>relationship</a:t>
            </a:r>
            <a:r>
              <a:rPr lang="cs-CZ" i="1" dirty="0">
                <a:solidFill>
                  <a:srgbClr val="FF0000"/>
                </a:solidFill>
              </a:rPr>
              <a:t> </a:t>
            </a:r>
            <a:r>
              <a:rPr lang="cs-CZ" i="1" dirty="0" err="1">
                <a:solidFill>
                  <a:srgbClr val="FF0000"/>
                </a:solidFill>
              </a:rPr>
              <a:t>developed</a:t>
            </a:r>
            <a:r>
              <a:rPr lang="cs-CZ" i="1" dirty="0">
                <a:solidFill>
                  <a:srgbClr val="FF0000"/>
                </a:solidFill>
              </a:rPr>
              <a:t> </a:t>
            </a:r>
            <a:r>
              <a:rPr lang="cs-CZ" i="1" dirty="0" err="1">
                <a:solidFill>
                  <a:srgbClr val="FF0000"/>
                </a:solidFill>
              </a:rPr>
              <a:t>between</a:t>
            </a:r>
            <a:r>
              <a:rPr lang="cs-CZ" i="1" dirty="0">
                <a:solidFill>
                  <a:srgbClr val="FF0000"/>
                </a:solidFill>
              </a:rPr>
              <a:t> </a:t>
            </a:r>
            <a:r>
              <a:rPr lang="cs-CZ" i="1" dirty="0" err="1">
                <a:solidFill>
                  <a:srgbClr val="FF0000"/>
                </a:solidFill>
              </a:rPr>
              <a:t>the</a:t>
            </a:r>
            <a:r>
              <a:rPr lang="cs-CZ" i="1" dirty="0">
                <a:solidFill>
                  <a:srgbClr val="FF0000"/>
                </a:solidFill>
              </a:rPr>
              <a:t> </a:t>
            </a:r>
            <a:r>
              <a:rPr lang="cs-CZ" i="1" dirty="0" err="1">
                <a:solidFill>
                  <a:srgbClr val="FF0000"/>
                </a:solidFill>
              </a:rPr>
              <a:t>widowed</a:t>
            </a:r>
            <a:r>
              <a:rPr lang="cs-CZ" i="1" dirty="0">
                <a:solidFill>
                  <a:srgbClr val="FF0000"/>
                </a:solidFill>
              </a:rPr>
              <a:t> Peter and Sophia, </a:t>
            </a:r>
            <a:r>
              <a:rPr lang="cs-CZ" i="1" dirty="0" err="1">
                <a:solidFill>
                  <a:srgbClr val="FF0000"/>
                </a:solidFill>
              </a:rPr>
              <a:t>Harry's</a:t>
            </a:r>
            <a:r>
              <a:rPr lang="cs-CZ" i="1" dirty="0">
                <a:solidFill>
                  <a:srgbClr val="FF0000"/>
                </a:solidFill>
              </a:rPr>
              <a:t> </a:t>
            </a:r>
            <a:r>
              <a:rPr lang="cs-CZ" i="1" dirty="0" err="1">
                <a:solidFill>
                  <a:srgbClr val="FF0000"/>
                </a:solidFill>
              </a:rPr>
              <a:t>daughter</a:t>
            </a:r>
            <a:r>
              <a:rPr lang="cs-CZ" i="1" dirty="0">
                <a:solidFill>
                  <a:srgbClr val="FF0000"/>
                </a:solidFill>
              </a:rPr>
              <a:t>. Peter </a:t>
            </a:r>
            <a:r>
              <a:rPr lang="cs-CZ" i="1" dirty="0" err="1">
                <a:solidFill>
                  <a:srgbClr val="FF0000"/>
                </a:solidFill>
              </a:rPr>
              <a:t>eventually</a:t>
            </a:r>
            <a:r>
              <a:rPr lang="cs-CZ" i="1" dirty="0">
                <a:solidFill>
                  <a:srgbClr val="FF0000"/>
                </a:solidFill>
              </a:rPr>
              <a:t> </a:t>
            </a:r>
            <a:r>
              <a:rPr lang="cs-CZ" i="1" dirty="0" err="1">
                <a:solidFill>
                  <a:srgbClr val="FF0000"/>
                </a:solidFill>
              </a:rPr>
              <a:t>married</a:t>
            </a:r>
            <a:r>
              <a:rPr lang="cs-CZ" i="1" dirty="0">
                <a:solidFill>
                  <a:srgbClr val="FF0000"/>
                </a:solidFill>
              </a:rPr>
              <a:t> Sophia, and </a:t>
            </a:r>
            <a:r>
              <a:rPr lang="cs-CZ" i="1" dirty="0" err="1">
                <a:solidFill>
                  <a:srgbClr val="FF0000"/>
                </a:solidFill>
              </a:rPr>
              <a:t>they</a:t>
            </a:r>
            <a:r>
              <a:rPr lang="cs-CZ" i="1" dirty="0">
                <a:solidFill>
                  <a:srgbClr val="FF0000"/>
                </a:solidFill>
              </a:rPr>
              <a:t> had a son, Thomas.</a:t>
            </a:r>
            <a:endParaRPr lang="cs-CZ" i="1" dirty="0"/>
          </a:p>
        </p:txBody>
      </p:sp>
    </p:spTree>
    <p:extLst>
      <p:ext uri="{BB962C8B-B14F-4D97-AF65-F5344CB8AC3E}">
        <p14:creationId xmlns:p14="http://schemas.microsoft.com/office/powerpoint/2010/main" val="4153933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FC28D-FDB2-C327-56DE-14D000EF22B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CF692AA-5776-946C-B866-C68BD259AB12}"/>
              </a:ext>
            </a:extLst>
          </p:cNvPr>
          <p:cNvSpPr>
            <a:spLocks noGrp="1"/>
          </p:cNvSpPr>
          <p:nvPr>
            <p:ph type="title"/>
          </p:nvPr>
        </p:nvSpPr>
        <p:spPr>
          <a:xfrm>
            <a:off x="838200" y="1036717"/>
            <a:ext cx="10515600" cy="992057"/>
          </a:xfrm>
        </p:spPr>
        <p:txBody>
          <a:bodyPr/>
          <a:lstStyle/>
          <a:p>
            <a:r>
              <a:rPr lang="cs-CZ" dirty="0" err="1"/>
              <a:t>Family</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40B98698-030D-A8F4-B82E-929C8BC212D4}"/>
              </a:ext>
            </a:extLst>
          </p:cNvPr>
          <p:cNvSpPr>
            <a:spLocks noGrp="1"/>
          </p:cNvSpPr>
          <p:nvPr>
            <p:ph sz="quarter" idx="13"/>
          </p:nvPr>
        </p:nvSpPr>
        <p:spPr>
          <a:xfrm>
            <a:off x="838200" y="2212429"/>
            <a:ext cx="10515600" cy="920238"/>
          </a:xfrm>
        </p:spPr>
        <p:txBody>
          <a:bodyPr>
            <a:normAutofit/>
          </a:bodyPr>
          <a:lstStyle/>
          <a:p>
            <a:r>
              <a:rPr lang="cs-CZ" i="1" dirty="0">
                <a:solidFill>
                  <a:srgbClr val="FF0000"/>
                </a:solidFill>
              </a:rPr>
              <a:t>Q.: </a:t>
            </a:r>
            <a:r>
              <a:rPr lang="cs-CZ" i="1" dirty="0" err="1">
                <a:solidFill>
                  <a:srgbClr val="FF0000"/>
                </a:solidFill>
              </a:rPr>
              <a:t>Determine</a:t>
            </a:r>
            <a:r>
              <a:rPr lang="cs-CZ" i="1" dirty="0">
                <a:solidFill>
                  <a:srgbClr val="FF0000"/>
                </a:solidFill>
              </a:rPr>
              <a:t> </a:t>
            </a:r>
            <a:r>
              <a:rPr lang="cs-CZ" i="1" dirty="0" err="1">
                <a:solidFill>
                  <a:srgbClr val="FF0000"/>
                </a:solidFill>
              </a:rPr>
              <a:t>the</a:t>
            </a:r>
            <a:r>
              <a:rPr lang="cs-CZ" i="1" dirty="0">
                <a:solidFill>
                  <a:srgbClr val="FF0000"/>
                </a:solidFill>
              </a:rPr>
              <a:t> line and </a:t>
            </a:r>
            <a:r>
              <a:rPr lang="cs-CZ" i="1" dirty="0" err="1">
                <a:solidFill>
                  <a:srgbClr val="FF0000"/>
                </a:solidFill>
              </a:rPr>
              <a:t>degree</a:t>
            </a:r>
            <a:r>
              <a:rPr lang="cs-CZ" i="1" dirty="0">
                <a:solidFill>
                  <a:srgbClr val="FF0000"/>
                </a:solidFill>
              </a:rPr>
              <a:t> </a:t>
            </a:r>
            <a:r>
              <a:rPr lang="cs-CZ" i="1" dirty="0" err="1">
                <a:solidFill>
                  <a:srgbClr val="FF0000"/>
                </a:solidFill>
              </a:rPr>
              <a:t>between</a:t>
            </a:r>
            <a:r>
              <a:rPr lang="cs-CZ" i="1" dirty="0">
                <a:solidFill>
                  <a:srgbClr val="FF0000"/>
                </a:solidFill>
              </a:rPr>
              <a:t> Joshua and Thomas (</a:t>
            </a:r>
            <a:r>
              <a:rPr lang="cs-CZ" i="1" dirty="0" err="1">
                <a:solidFill>
                  <a:srgbClr val="FF0000"/>
                </a:solidFill>
              </a:rPr>
              <a:t>roman</a:t>
            </a:r>
            <a:r>
              <a:rPr lang="cs-CZ" i="1" dirty="0">
                <a:solidFill>
                  <a:srgbClr val="FF0000"/>
                </a:solidFill>
              </a:rPr>
              <a:t> </a:t>
            </a:r>
            <a:r>
              <a:rPr lang="cs-CZ" i="1" dirty="0" err="1">
                <a:solidFill>
                  <a:srgbClr val="FF0000"/>
                </a:solidFill>
              </a:rPr>
              <a:t>law</a:t>
            </a:r>
            <a:r>
              <a:rPr lang="cs-CZ" i="1" dirty="0">
                <a:solidFill>
                  <a:srgbClr val="FF0000"/>
                </a:solidFill>
              </a:rPr>
              <a:t> </a:t>
            </a:r>
            <a:r>
              <a:rPr lang="cs-CZ" i="1" dirty="0" err="1">
                <a:solidFill>
                  <a:srgbClr val="FF0000"/>
                </a:solidFill>
              </a:rPr>
              <a:t>way</a:t>
            </a:r>
            <a:r>
              <a:rPr lang="cs-CZ" i="1" dirty="0">
                <a:solidFill>
                  <a:srgbClr val="FF0000"/>
                </a:solidFill>
              </a:rPr>
              <a:t> </a:t>
            </a:r>
            <a:r>
              <a:rPr lang="cs-CZ" i="1" dirty="0" err="1">
                <a:solidFill>
                  <a:srgbClr val="FF0000"/>
                </a:solidFill>
              </a:rPr>
              <a:t>of</a:t>
            </a:r>
            <a:r>
              <a:rPr lang="cs-CZ" i="1" dirty="0">
                <a:solidFill>
                  <a:srgbClr val="FF0000"/>
                </a:solidFill>
              </a:rPr>
              <a:t> </a:t>
            </a:r>
            <a:r>
              <a:rPr lang="cs-CZ" i="1" dirty="0" err="1">
                <a:solidFill>
                  <a:srgbClr val="FF0000"/>
                </a:solidFill>
              </a:rPr>
              <a:t>computing</a:t>
            </a:r>
            <a:r>
              <a:rPr lang="cs-CZ" i="1" dirty="0">
                <a:solidFill>
                  <a:srgbClr val="FF0000"/>
                </a:solidFill>
              </a:rPr>
              <a:t>):</a:t>
            </a:r>
          </a:p>
        </p:txBody>
      </p:sp>
      <p:graphicFrame>
        <p:nvGraphicFramePr>
          <p:cNvPr id="3" name="Diagram 2">
            <a:extLst>
              <a:ext uri="{FF2B5EF4-FFF2-40B4-BE49-F238E27FC236}">
                <a16:creationId xmlns:a16="http://schemas.microsoft.com/office/drawing/2014/main" id="{A20FAF31-93F3-0049-5B97-1BC2A6D3E752}"/>
              </a:ext>
            </a:extLst>
          </p:cNvPr>
          <p:cNvGraphicFramePr/>
          <p:nvPr>
            <p:extLst>
              <p:ext uri="{D42A27DB-BD31-4B8C-83A1-F6EECF244321}">
                <p14:modId xmlns:p14="http://schemas.microsoft.com/office/powerpoint/2010/main" val="1741912043"/>
              </p:ext>
            </p:extLst>
          </p:nvPr>
        </p:nvGraphicFramePr>
        <p:xfrm>
          <a:off x="254000" y="3098798"/>
          <a:ext cx="10706100" cy="303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Přímá spojnice 5">
            <a:extLst>
              <a:ext uri="{FF2B5EF4-FFF2-40B4-BE49-F238E27FC236}">
                <a16:creationId xmlns:a16="http://schemas.microsoft.com/office/drawing/2014/main" id="{5095A716-5484-E188-B689-C5212F74EF57}"/>
              </a:ext>
            </a:extLst>
          </p:cNvPr>
          <p:cNvCxnSpPr>
            <a:cxnSpLocks/>
          </p:cNvCxnSpPr>
          <p:nvPr/>
        </p:nvCxnSpPr>
        <p:spPr>
          <a:xfrm>
            <a:off x="7546335" y="4635499"/>
            <a:ext cx="1304297" cy="101636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B563ADD9-BE6F-9FCE-19BE-D8F0F8807EC2}"/>
              </a:ext>
            </a:extLst>
          </p:cNvPr>
          <p:cNvCxnSpPr>
            <a:cxnSpLocks/>
          </p:cNvCxnSpPr>
          <p:nvPr/>
        </p:nvCxnSpPr>
        <p:spPr>
          <a:xfrm>
            <a:off x="7690484" y="3725334"/>
            <a:ext cx="1304297" cy="1016367"/>
          </a:xfrm>
          <a:prstGeom prst="line">
            <a:avLst/>
          </a:prstGeom>
          <a:ln w="15875"/>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603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2B9C2-BC3B-2656-19FA-3556F2197F8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084E285-A85E-CAA5-BF6C-2D94C5D212C3}"/>
              </a:ext>
            </a:extLst>
          </p:cNvPr>
          <p:cNvSpPr>
            <a:spLocks noGrp="1"/>
          </p:cNvSpPr>
          <p:nvPr>
            <p:ph type="title"/>
          </p:nvPr>
        </p:nvSpPr>
        <p:spPr>
          <a:xfrm>
            <a:off x="838200" y="1036717"/>
            <a:ext cx="10515600" cy="992057"/>
          </a:xfrm>
        </p:spPr>
        <p:txBody>
          <a:bodyPr/>
          <a:lstStyle/>
          <a:p>
            <a:r>
              <a:rPr lang="cs-CZ" dirty="0" err="1"/>
              <a:t>Family</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5BA3DC2F-68F0-A61D-A520-6DE67EF89BFF}"/>
              </a:ext>
            </a:extLst>
          </p:cNvPr>
          <p:cNvSpPr>
            <a:spLocks noGrp="1"/>
          </p:cNvSpPr>
          <p:nvPr>
            <p:ph sz="quarter" idx="13"/>
          </p:nvPr>
        </p:nvSpPr>
        <p:spPr>
          <a:xfrm>
            <a:off x="838200" y="2212429"/>
            <a:ext cx="10515600" cy="3964534"/>
          </a:xfrm>
        </p:spPr>
        <p:txBody>
          <a:bodyPr>
            <a:normAutofit/>
          </a:bodyPr>
          <a:lstStyle/>
          <a:p>
            <a:r>
              <a:rPr lang="cs-CZ" i="1" dirty="0">
                <a:solidFill>
                  <a:srgbClr val="FF0000"/>
                </a:solidFill>
              </a:rPr>
              <a:t>Q.: </a:t>
            </a:r>
            <a:r>
              <a:rPr lang="cs-CZ" i="1" dirty="0" err="1">
                <a:solidFill>
                  <a:srgbClr val="FF0000"/>
                </a:solidFill>
              </a:rPr>
              <a:t>Determine</a:t>
            </a:r>
            <a:r>
              <a:rPr lang="cs-CZ" i="1" dirty="0">
                <a:solidFill>
                  <a:srgbClr val="FF0000"/>
                </a:solidFill>
              </a:rPr>
              <a:t> </a:t>
            </a:r>
            <a:r>
              <a:rPr lang="cs-CZ" i="1" dirty="0" err="1">
                <a:solidFill>
                  <a:srgbClr val="FF0000"/>
                </a:solidFill>
              </a:rPr>
              <a:t>the</a:t>
            </a:r>
            <a:r>
              <a:rPr lang="cs-CZ" i="1" dirty="0">
                <a:solidFill>
                  <a:srgbClr val="FF0000"/>
                </a:solidFill>
              </a:rPr>
              <a:t> line and </a:t>
            </a:r>
            <a:r>
              <a:rPr lang="cs-CZ" i="1" dirty="0" err="1">
                <a:solidFill>
                  <a:srgbClr val="FF0000"/>
                </a:solidFill>
              </a:rPr>
              <a:t>degree</a:t>
            </a:r>
            <a:r>
              <a:rPr lang="cs-CZ" i="1" dirty="0">
                <a:solidFill>
                  <a:srgbClr val="FF0000"/>
                </a:solidFill>
              </a:rPr>
              <a:t> </a:t>
            </a:r>
            <a:r>
              <a:rPr lang="cs-CZ" i="1" dirty="0" err="1">
                <a:solidFill>
                  <a:srgbClr val="FF0000"/>
                </a:solidFill>
              </a:rPr>
              <a:t>between</a:t>
            </a:r>
            <a:r>
              <a:rPr lang="cs-CZ" i="1" dirty="0">
                <a:solidFill>
                  <a:srgbClr val="FF0000"/>
                </a:solidFill>
              </a:rPr>
              <a:t> Joshua and Thomas (</a:t>
            </a:r>
            <a:r>
              <a:rPr lang="cs-CZ" i="1" dirty="0" err="1">
                <a:solidFill>
                  <a:srgbClr val="FF0000"/>
                </a:solidFill>
              </a:rPr>
              <a:t>roman</a:t>
            </a:r>
            <a:r>
              <a:rPr lang="cs-CZ" i="1" dirty="0">
                <a:solidFill>
                  <a:srgbClr val="FF0000"/>
                </a:solidFill>
              </a:rPr>
              <a:t> </a:t>
            </a:r>
            <a:r>
              <a:rPr lang="cs-CZ" i="1" dirty="0" err="1">
                <a:solidFill>
                  <a:srgbClr val="FF0000"/>
                </a:solidFill>
              </a:rPr>
              <a:t>law</a:t>
            </a:r>
            <a:r>
              <a:rPr lang="cs-CZ" i="1" dirty="0">
                <a:solidFill>
                  <a:srgbClr val="FF0000"/>
                </a:solidFill>
              </a:rPr>
              <a:t> </a:t>
            </a:r>
            <a:r>
              <a:rPr lang="cs-CZ" i="1" dirty="0" err="1">
                <a:solidFill>
                  <a:srgbClr val="FF0000"/>
                </a:solidFill>
              </a:rPr>
              <a:t>way</a:t>
            </a:r>
            <a:r>
              <a:rPr lang="cs-CZ" i="1" dirty="0">
                <a:solidFill>
                  <a:srgbClr val="FF0000"/>
                </a:solidFill>
              </a:rPr>
              <a:t> </a:t>
            </a:r>
            <a:r>
              <a:rPr lang="cs-CZ" i="1" dirty="0" err="1">
                <a:solidFill>
                  <a:srgbClr val="FF0000"/>
                </a:solidFill>
              </a:rPr>
              <a:t>of</a:t>
            </a:r>
            <a:r>
              <a:rPr lang="cs-CZ" i="1" dirty="0">
                <a:solidFill>
                  <a:srgbClr val="FF0000"/>
                </a:solidFill>
              </a:rPr>
              <a:t> </a:t>
            </a:r>
            <a:r>
              <a:rPr lang="cs-CZ" i="1" dirty="0" err="1">
                <a:solidFill>
                  <a:srgbClr val="FF0000"/>
                </a:solidFill>
              </a:rPr>
              <a:t>computing</a:t>
            </a:r>
            <a:r>
              <a:rPr lang="cs-CZ" i="1" dirty="0">
                <a:solidFill>
                  <a:srgbClr val="FF0000"/>
                </a:solidFill>
              </a:rPr>
              <a:t>):</a:t>
            </a:r>
          </a:p>
          <a:p>
            <a:endParaRPr lang="cs-CZ" i="1" dirty="0">
              <a:solidFill>
                <a:srgbClr val="FF0000"/>
              </a:solidFill>
            </a:endParaRPr>
          </a:p>
          <a:p>
            <a:r>
              <a:rPr lang="cs-CZ" i="1" dirty="0"/>
              <a:t>1) </a:t>
            </a:r>
            <a:r>
              <a:rPr lang="cs-CZ" i="1" dirty="0" err="1"/>
              <a:t>Concerning</a:t>
            </a:r>
            <a:r>
              <a:rPr lang="cs-CZ" i="1" dirty="0"/>
              <a:t> </a:t>
            </a:r>
            <a:r>
              <a:rPr lang="cs-CZ" i="1" dirty="0" err="1"/>
              <a:t>therir</a:t>
            </a:r>
            <a:r>
              <a:rPr lang="cs-CZ" i="1" dirty="0"/>
              <a:t> </a:t>
            </a:r>
            <a:r>
              <a:rPr lang="cs-CZ" i="1" dirty="0" err="1"/>
              <a:t>father</a:t>
            </a:r>
            <a:r>
              <a:rPr lang="cs-CZ" i="1" dirty="0"/>
              <a:t>, Joshua and Thomas are </a:t>
            </a:r>
            <a:r>
              <a:rPr lang="cs-CZ" i="1" dirty="0" err="1"/>
              <a:t>related</a:t>
            </a:r>
            <a:r>
              <a:rPr lang="cs-CZ" i="1" dirty="0"/>
              <a:t> in </a:t>
            </a:r>
            <a:r>
              <a:rPr lang="cs-CZ" i="1" dirty="0" err="1"/>
              <a:t>collateral</a:t>
            </a:r>
            <a:r>
              <a:rPr lang="cs-CZ" i="1" dirty="0"/>
              <a:t> line, 2nd </a:t>
            </a:r>
            <a:r>
              <a:rPr lang="cs-CZ" i="1" dirty="0" err="1"/>
              <a:t>degree</a:t>
            </a:r>
            <a:r>
              <a:rPr lang="cs-CZ" i="1" dirty="0"/>
              <a:t>.</a:t>
            </a:r>
          </a:p>
          <a:p>
            <a:endParaRPr lang="cs-CZ" i="1" dirty="0"/>
          </a:p>
          <a:p>
            <a:r>
              <a:rPr lang="cs-CZ" i="1" dirty="0"/>
              <a:t>2) </a:t>
            </a:r>
            <a:r>
              <a:rPr lang="cs-CZ" i="1" dirty="0" err="1"/>
              <a:t>Concerning</a:t>
            </a:r>
            <a:r>
              <a:rPr lang="cs-CZ" i="1" dirty="0"/>
              <a:t> Emily (</a:t>
            </a:r>
            <a:r>
              <a:rPr lang="cs-CZ" i="1" dirty="0" err="1"/>
              <a:t>their</a:t>
            </a:r>
            <a:r>
              <a:rPr lang="cs-CZ" i="1" dirty="0"/>
              <a:t> </a:t>
            </a:r>
            <a:r>
              <a:rPr lang="cs-CZ" i="1" dirty="0" err="1"/>
              <a:t>grat-grandmother</a:t>
            </a:r>
            <a:r>
              <a:rPr lang="cs-CZ" i="1" dirty="0"/>
              <a:t>), Joshua and Thoma are </a:t>
            </a:r>
            <a:r>
              <a:rPr lang="cs-CZ" i="1" dirty="0" err="1"/>
              <a:t>also</a:t>
            </a:r>
            <a:r>
              <a:rPr lang="cs-CZ" i="1" dirty="0"/>
              <a:t> </a:t>
            </a:r>
            <a:r>
              <a:rPr lang="cs-CZ" i="1" dirty="0" err="1"/>
              <a:t>related</a:t>
            </a:r>
            <a:r>
              <a:rPr lang="cs-CZ" i="1" dirty="0"/>
              <a:t> in </a:t>
            </a:r>
            <a:r>
              <a:rPr lang="cs-CZ" i="1" dirty="0" err="1"/>
              <a:t>collateral</a:t>
            </a:r>
            <a:r>
              <a:rPr lang="cs-CZ" i="1" dirty="0"/>
              <a:t> line, in 6th </a:t>
            </a:r>
            <a:r>
              <a:rPr lang="cs-CZ" i="1" dirty="0" err="1"/>
              <a:t>degree</a:t>
            </a:r>
            <a:r>
              <a:rPr lang="cs-CZ" i="1" dirty="0"/>
              <a:t>.</a:t>
            </a:r>
          </a:p>
          <a:p>
            <a:endParaRPr lang="cs-CZ" i="1" dirty="0"/>
          </a:p>
          <a:p>
            <a:r>
              <a:rPr lang="cs-CZ" b="1" i="1" dirty="0">
                <a:solidFill>
                  <a:schemeClr val="accent1"/>
                </a:solidFill>
              </a:rPr>
              <a:t>= double </a:t>
            </a:r>
            <a:r>
              <a:rPr lang="cs-CZ" b="1" i="1" dirty="0" err="1">
                <a:solidFill>
                  <a:schemeClr val="accent1"/>
                </a:solidFill>
              </a:rPr>
              <a:t>relationship</a:t>
            </a:r>
            <a:r>
              <a:rPr lang="cs-CZ" b="1" i="1" dirty="0">
                <a:solidFill>
                  <a:schemeClr val="accent1"/>
                </a:solidFill>
              </a:rPr>
              <a:t> (double </a:t>
            </a:r>
            <a:r>
              <a:rPr lang="cs-CZ" b="1" i="1" dirty="0" err="1">
                <a:solidFill>
                  <a:schemeClr val="accent1"/>
                </a:solidFill>
              </a:rPr>
              <a:t>kinship</a:t>
            </a:r>
            <a:r>
              <a:rPr lang="cs-CZ" b="1" i="1" dirty="0">
                <a:solidFill>
                  <a:schemeClr val="accent1"/>
                </a:solidFill>
              </a:rPr>
              <a:t>)</a:t>
            </a:r>
          </a:p>
        </p:txBody>
      </p:sp>
    </p:spTree>
    <p:extLst>
      <p:ext uri="{BB962C8B-B14F-4D97-AF65-F5344CB8AC3E}">
        <p14:creationId xmlns:p14="http://schemas.microsoft.com/office/powerpoint/2010/main" val="3772050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AB462-B8AC-7500-2736-70B551F9059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42C8FAFB-87B2-6721-67A4-2C31D2B5AD92}"/>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3</a:t>
            </a:r>
            <a:endParaRPr lang="en-US" dirty="0"/>
          </a:p>
          <a:p>
            <a:r>
              <a:rPr lang="cs-CZ" dirty="0"/>
              <a:t>In-</a:t>
            </a:r>
            <a:r>
              <a:rPr lang="cs-CZ" dirty="0" err="1"/>
              <a:t>Law</a:t>
            </a:r>
            <a:r>
              <a:rPr lang="cs-CZ" dirty="0"/>
              <a:t> </a:t>
            </a:r>
            <a:r>
              <a:rPr lang="cs-CZ" dirty="0" err="1"/>
              <a:t>Relationship</a:t>
            </a:r>
            <a:endParaRPr lang="cs-CZ" dirty="0"/>
          </a:p>
        </p:txBody>
      </p:sp>
    </p:spTree>
    <p:extLst>
      <p:ext uri="{BB962C8B-B14F-4D97-AF65-F5344CB8AC3E}">
        <p14:creationId xmlns:p14="http://schemas.microsoft.com/office/powerpoint/2010/main" val="3466598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82469-A5E2-79AC-6876-630DBE70D72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6CD40C8-22CF-2CD4-9A54-350310B6D8CC}"/>
              </a:ext>
            </a:extLst>
          </p:cNvPr>
          <p:cNvSpPr>
            <a:spLocks noGrp="1"/>
          </p:cNvSpPr>
          <p:nvPr>
            <p:ph type="title"/>
          </p:nvPr>
        </p:nvSpPr>
        <p:spPr>
          <a:xfrm>
            <a:off x="838200" y="1036717"/>
            <a:ext cx="10515600" cy="992057"/>
          </a:xfrm>
        </p:spPr>
        <p:txBody>
          <a:bodyPr/>
          <a:lstStyle/>
          <a:p>
            <a:r>
              <a:rPr lang="cs-CZ" dirty="0"/>
              <a:t>In-</a:t>
            </a:r>
            <a:r>
              <a:rPr lang="cs-CZ" dirty="0" err="1"/>
              <a:t>Law</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81449644-3B79-A9AD-A23A-6017B477CA08}"/>
              </a:ext>
            </a:extLst>
          </p:cNvPr>
          <p:cNvSpPr>
            <a:spLocks noGrp="1"/>
          </p:cNvSpPr>
          <p:nvPr>
            <p:ph sz="quarter" idx="13"/>
          </p:nvPr>
        </p:nvSpPr>
        <p:spPr>
          <a:xfrm>
            <a:off x="838200" y="2212429"/>
            <a:ext cx="10515600" cy="3964534"/>
          </a:xfrm>
        </p:spPr>
        <p:txBody>
          <a:bodyPr>
            <a:normAutofit/>
          </a:bodyPr>
          <a:lstStyle/>
          <a:p>
            <a:r>
              <a:rPr lang="cs-CZ" dirty="0" err="1"/>
              <a:t>Sect</a:t>
            </a:r>
            <a:r>
              <a:rPr lang="cs-CZ" dirty="0"/>
              <a:t>. 774</a:t>
            </a:r>
          </a:p>
          <a:p>
            <a:endParaRPr lang="cs-CZ" dirty="0"/>
          </a:p>
          <a:p>
            <a:r>
              <a:rPr lang="en-US" dirty="0"/>
              <a:t>Upon the formation of marriage, an </a:t>
            </a:r>
            <a:r>
              <a:rPr lang="en-US" b="1" dirty="0"/>
              <a:t>in-law relationship is created</a:t>
            </a:r>
            <a:r>
              <a:rPr lang="en-US" b="1" dirty="0">
                <a:solidFill>
                  <a:srgbClr val="FF0000"/>
                </a:solidFill>
              </a:rPr>
              <a:t> between one spouse and the relatives of the other spouse</a:t>
            </a:r>
            <a:r>
              <a:rPr lang="en-US" dirty="0"/>
              <a:t>; the line and degree of the relationship of a person to one spouse determines the line and degree of his in-law relationship to the other spouse. If a marriage terminates by the death of a spouse, in-law relationship shall remain unaffected.</a:t>
            </a:r>
            <a:endParaRPr lang="cs-CZ" dirty="0"/>
          </a:p>
          <a:p>
            <a:endParaRPr lang="cs-CZ" b="1" i="1" dirty="0">
              <a:solidFill>
                <a:schemeClr val="accent1"/>
              </a:solidFill>
            </a:endParaRPr>
          </a:p>
          <a:p>
            <a:r>
              <a:rPr lang="cs-CZ" dirty="0"/>
              <a:t>= not a </a:t>
            </a:r>
            <a:r>
              <a:rPr lang="cs-CZ" dirty="0" err="1"/>
              <a:t>relationship</a:t>
            </a:r>
            <a:r>
              <a:rPr lang="cs-CZ" dirty="0"/>
              <a:t> </a:t>
            </a:r>
            <a:r>
              <a:rPr lang="cs-CZ" dirty="0" err="1"/>
              <a:t>among</a:t>
            </a:r>
            <a:r>
              <a:rPr lang="cs-CZ" dirty="0"/>
              <a:t> </a:t>
            </a:r>
            <a:r>
              <a:rPr lang="cs-CZ" dirty="0" err="1"/>
              <a:t>relatives</a:t>
            </a:r>
            <a:r>
              <a:rPr lang="cs-CZ" dirty="0"/>
              <a:t> </a:t>
            </a:r>
            <a:r>
              <a:rPr lang="cs-CZ" dirty="0" err="1"/>
              <a:t>of</a:t>
            </a:r>
            <a:r>
              <a:rPr lang="cs-CZ" dirty="0"/>
              <a:t> </a:t>
            </a:r>
            <a:r>
              <a:rPr lang="cs-CZ" dirty="0" err="1"/>
              <a:t>husband</a:t>
            </a:r>
            <a:r>
              <a:rPr lang="cs-CZ" dirty="0"/>
              <a:t> and </a:t>
            </a:r>
            <a:r>
              <a:rPr lang="cs-CZ" dirty="0" err="1"/>
              <a:t>relatives</a:t>
            </a:r>
            <a:r>
              <a:rPr lang="cs-CZ" dirty="0"/>
              <a:t> </a:t>
            </a:r>
            <a:r>
              <a:rPr lang="cs-CZ" dirty="0" err="1"/>
              <a:t>of</a:t>
            </a:r>
            <a:r>
              <a:rPr lang="cs-CZ" dirty="0"/>
              <a:t> </a:t>
            </a:r>
            <a:r>
              <a:rPr lang="cs-CZ" dirty="0" err="1"/>
              <a:t>wife</a:t>
            </a:r>
            <a:endParaRPr lang="cs-CZ" dirty="0"/>
          </a:p>
          <a:p>
            <a:endParaRPr lang="cs-CZ" dirty="0"/>
          </a:p>
          <a:p>
            <a:r>
              <a:rPr lang="cs-CZ" b="1" dirty="0">
                <a:solidFill>
                  <a:srgbClr val="FF0000"/>
                </a:solidFill>
              </a:rPr>
              <a:t>X </a:t>
            </a:r>
            <a:r>
              <a:rPr lang="cs-CZ" dirty="0" err="1"/>
              <a:t>marriage</a:t>
            </a:r>
            <a:r>
              <a:rPr lang="cs-CZ" dirty="0"/>
              <a:t> </a:t>
            </a:r>
            <a:r>
              <a:rPr lang="cs-CZ" dirty="0" err="1"/>
              <a:t>is</a:t>
            </a:r>
            <a:r>
              <a:rPr lang="cs-CZ" dirty="0"/>
              <a:t> </a:t>
            </a:r>
            <a:r>
              <a:rPr lang="cs-CZ" dirty="0" err="1"/>
              <a:t>terminated</a:t>
            </a:r>
            <a:r>
              <a:rPr lang="cs-CZ" dirty="0"/>
              <a:t> by </a:t>
            </a:r>
            <a:r>
              <a:rPr lang="cs-CZ" dirty="0" err="1"/>
              <a:t>divorce</a:t>
            </a:r>
            <a:r>
              <a:rPr lang="cs-CZ" dirty="0"/>
              <a:t> = in-</a:t>
            </a:r>
            <a:r>
              <a:rPr lang="cs-CZ" dirty="0" err="1"/>
              <a:t>law</a:t>
            </a:r>
            <a:r>
              <a:rPr lang="cs-CZ" dirty="0"/>
              <a:t> </a:t>
            </a:r>
            <a:r>
              <a:rPr lang="cs-CZ" dirty="0" err="1"/>
              <a:t>relationship</a:t>
            </a:r>
            <a:r>
              <a:rPr lang="cs-CZ" dirty="0"/>
              <a:t> </a:t>
            </a:r>
            <a:r>
              <a:rPr lang="cs-CZ" dirty="0" err="1"/>
              <a:t>terminates</a:t>
            </a:r>
            <a:endParaRPr lang="cs-CZ" dirty="0"/>
          </a:p>
        </p:txBody>
      </p:sp>
    </p:spTree>
    <p:extLst>
      <p:ext uri="{BB962C8B-B14F-4D97-AF65-F5344CB8AC3E}">
        <p14:creationId xmlns:p14="http://schemas.microsoft.com/office/powerpoint/2010/main" val="3595796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AA84C-CDB7-75F7-CB0D-164FA4D416E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CA3BE89-F06C-2C19-761F-F783BAC9C5BA}"/>
              </a:ext>
            </a:extLst>
          </p:cNvPr>
          <p:cNvSpPr>
            <a:spLocks noGrp="1"/>
          </p:cNvSpPr>
          <p:nvPr>
            <p:ph type="title"/>
          </p:nvPr>
        </p:nvSpPr>
        <p:spPr>
          <a:xfrm>
            <a:off x="838200" y="1036717"/>
            <a:ext cx="10515600" cy="992057"/>
          </a:xfrm>
        </p:spPr>
        <p:txBody>
          <a:bodyPr/>
          <a:lstStyle/>
          <a:p>
            <a:r>
              <a:rPr lang="cs-CZ" dirty="0"/>
              <a:t>In-</a:t>
            </a:r>
            <a:r>
              <a:rPr lang="cs-CZ" dirty="0" err="1"/>
              <a:t>Law</a:t>
            </a:r>
            <a:r>
              <a:rPr lang="cs-CZ" dirty="0"/>
              <a:t> </a:t>
            </a:r>
            <a:r>
              <a:rPr lang="cs-CZ" dirty="0" err="1"/>
              <a:t>Relationship</a:t>
            </a:r>
            <a:endParaRPr lang="cs-CZ" dirty="0"/>
          </a:p>
        </p:txBody>
      </p:sp>
      <p:sp>
        <p:nvSpPr>
          <p:cNvPr id="4" name="Zástupný text 3">
            <a:extLst>
              <a:ext uri="{FF2B5EF4-FFF2-40B4-BE49-F238E27FC236}">
                <a16:creationId xmlns:a16="http://schemas.microsoft.com/office/drawing/2014/main" id="{697187A1-297B-DADC-03B5-4F094E87B444}"/>
              </a:ext>
            </a:extLst>
          </p:cNvPr>
          <p:cNvSpPr>
            <a:spLocks noGrp="1"/>
          </p:cNvSpPr>
          <p:nvPr>
            <p:ph sz="quarter" idx="13"/>
          </p:nvPr>
        </p:nvSpPr>
        <p:spPr>
          <a:xfrm>
            <a:off x="838200" y="2212429"/>
            <a:ext cx="10515600" cy="3964534"/>
          </a:xfrm>
        </p:spPr>
        <p:txBody>
          <a:bodyPr>
            <a:normAutofit/>
          </a:bodyPr>
          <a:lstStyle/>
          <a:p>
            <a:endParaRPr lang="cs-CZ" dirty="0"/>
          </a:p>
          <a:p>
            <a:r>
              <a:rPr lang="cs-CZ" dirty="0" err="1"/>
              <a:t>Sect</a:t>
            </a:r>
            <a:r>
              <a:rPr lang="cs-CZ" dirty="0"/>
              <a:t>. 774 = </a:t>
            </a:r>
            <a:r>
              <a:rPr lang="cs-CZ" i="1" dirty="0" err="1"/>
              <a:t>stricto</a:t>
            </a:r>
            <a:r>
              <a:rPr lang="cs-CZ" i="1" dirty="0"/>
              <a:t> </a:t>
            </a:r>
            <a:r>
              <a:rPr lang="cs-CZ" i="1" dirty="0" err="1"/>
              <a:t>sensu</a:t>
            </a:r>
            <a:r>
              <a:rPr lang="cs-CZ" i="1" dirty="0"/>
              <a:t> </a:t>
            </a:r>
            <a:r>
              <a:rPr lang="cs-CZ" dirty="0"/>
              <a:t>in-</a:t>
            </a:r>
            <a:r>
              <a:rPr lang="cs-CZ" dirty="0" err="1"/>
              <a:t>law</a:t>
            </a:r>
            <a:r>
              <a:rPr lang="cs-CZ" dirty="0"/>
              <a:t> </a:t>
            </a:r>
            <a:r>
              <a:rPr lang="cs-CZ" dirty="0" err="1"/>
              <a:t>relationship</a:t>
            </a:r>
            <a:endParaRPr lang="cs-CZ" dirty="0"/>
          </a:p>
          <a:p>
            <a:endParaRPr lang="cs-CZ" dirty="0"/>
          </a:p>
          <a:p>
            <a:r>
              <a:rPr lang="cs-CZ" b="1" dirty="0">
                <a:solidFill>
                  <a:srgbClr val="FF0000"/>
                </a:solidFill>
              </a:rPr>
              <a:t>X</a:t>
            </a:r>
          </a:p>
          <a:p>
            <a:endParaRPr lang="cs-CZ" dirty="0"/>
          </a:p>
          <a:p>
            <a:r>
              <a:rPr lang="cs-CZ" dirty="0"/>
              <a:t>in-</a:t>
            </a:r>
            <a:r>
              <a:rPr lang="cs-CZ" dirty="0" err="1"/>
              <a:t>law</a:t>
            </a:r>
            <a:r>
              <a:rPr lang="cs-CZ" dirty="0"/>
              <a:t> </a:t>
            </a:r>
            <a:r>
              <a:rPr lang="cs-CZ" dirty="0" err="1"/>
              <a:t>relationship</a:t>
            </a:r>
            <a:r>
              <a:rPr lang="cs-CZ" dirty="0"/>
              <a:t> in </a:t>
            </a:r>
            <a:r>
              <a:rPr lang="cs-CZ" dirty="0" err="1"/>
              <a:t>broader</a:t>
            </a:r>
            <a:r>
              <a:rPr lang="cs-CZ" dirty="0"/>
              <a:t> </a:t>
            </a:r>
            <a:r>
              <a:rPr lang="cs-CZ" dirty="0" err="1"/>
              <a:t>sense</a:t>
            </a:r>
            <a:r>
              <a:rPr lang="cs-CZ" dirty="0"/>
              <a:t> </a:t>
            </a:r>
            <a:r>
              <a:rPr lang="cs-CZ" dirty="0" err="1"/>
              <a:t>includes</a:t>
            </a:r>
            <a:r>
              <a:rPr lang="cs-CZ" dirty="0"/>
              <a:t> </a:t>
            </a:r>
            <a:r>
              <a:rPr lang="cs-CZ" dirty="0" err="1"/>
              <a:t>relationships</a:t>
            </a:r>
            <a:r>
              <a:rPr lang="cs-CZ" dirty="0"/>
              <a:t> </a:t>
            </a:r>
            <a:r>
              <a:rPr lang="cs-CZ" dirty="0" err="1"/>
              <a:t>among</a:t>
            </a:r>
            <a:r>
              <a:rPr lang="cs-CZ" dirty="0"/>
              <a:t> </a:t>
            </a:r>
            <a:r>
              <a:rPr lang="cs-CZ" dirty="0" err="1"/>
              <a:t>relatives</a:t>
            </a:r>
            <a:r>
              <a:rPr lang="cs-CZ" dirty="0"/>
              <a:t> </a:t>
            </a:r>
            <a:r>
              <a:rPr lang="cs-CZ" dirty="0" err="1"/>
              <a:t>of</a:t>
            </a:r>
            <a:r>
              <a:rPr lang="cs-CZ" dirty="0"/>
              <a:t> </a:t>
            </a:r>
            <a:r>
              <a:rPr lang="cs-CZ" dirty="0" err="1"/>
              <a:t>husband</a:t>
            </a:r>
            <a:r>
              <a:rPr lang="cs-CZ" dirty="0"/>
              <a:t> and </a:t>
            </a:r>
            <a:r>
              <a:rPr lang="cs-CZ" dirty="0" err="1"/>
              <a:t>wife</a:t>
            </a:r>
            <a:r>
              <a:rPr lang="cs-CZ" dirty="0"/>
              <a:t> </a:t>
            </a:r>
          </a:p>
          <a:p>
            <a:endParaRPr lang="cs-CZ" dirty="0"/>
          </a:p>
          <a:p>
            <a:r>
              <a:rPr lang="cs-CZ" dirty="0"/>
              <a:t>= </a:t>
            </a:r>
            <a:r>
              <a:rPr lang="cs-CZ" b="1" dirty="0" err="1"/>
              <a:t>social</a:t>
            </a:r>
            <a:r>
              <a:rPr lang="cs-CZ" dirty="0"/>
              <a:t> </a:t>
            </a:r>
            <a:r>
              <a:rPr lang="cs-CZ" dirty="0">
                <a:solidFill>
                  <a:srgbClr val="FF0000"/>
                </a:solidFill>
              </a:rPr>
              <a:t>(</a:t>
            </a:r>
            <a:r>
              <a:rPr lang="cs-CZ" dirty="0" err="1">
                <a:solidFill>
                  <a:srgbClr val="FF0000"/>
                </a:solidFill>
              </a:rPr>
              <a:t>note</a:t>
            </a:r>
            <a:r>
              <a:rPr lang="cs-CZ" dirty="0">
                <a:solidFill>
                  <a:srgbClr val="FF0000"/>
                </a:solidFill>
              </a:rPr>
              <a:t>: not </a:t>
            </a:r>
            <a:r>
              <a:rPr lang="cs-CZ" dirty="0" err="1">
                <a:solidFill>
                  <a:srgbClr val="FF0000"/>
                </a:solidFill>
              </a:rPr>
              <a:t>legal</a:t>
            </a:r>
            <a:r>
              <a:rPr lang="cs-CZ" dirty="0">
                <a:solidFill>
                  <a:srgbClr val="FF0000"/>
                </a:solidFill>
              </a:rPr>
              <a:t>)</a:t>
            </a:r>
            <a:r>
              <a:rPr lang="cs-CZ" dirty="0"/>
              <a:t> in-</a:t>
            </a:r>
            <a:r>
              <a:rPr lang="cs-CZ" dirty="0" err="1"/>
              <a:t>law</a:t>
            </a:r>
            <a:r>
              <a:rPr lang="cs-CZ" dirty="0"/>
              <a:t> </a:t>
            </a:r>
            <a:r>
              <a:rPr lang="cs-CZ" dirty="0" err="1"/>
              <a:t>relationship</a:t>
            </a:r>
            <a:endParaRPr lang="cs-CZ" dirty="0"/>
          </a:p>
        </p:txBody>
      </p:sp>
    </p:spTree>
    <p:extLst>
      <p:ext uri="{BB962C8B-B14F-4D97-AF65-F5344CB8AC3E}">
        <p14:creationId xmlns:p14="http://schemas.microsoft.com/office/powerpoint/2010/main" val="372691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515EEEB-EC63-7270-8A80-B4536E75BE41}"/>
              </a:ext>
            </a:extLst>
          </p:cNvPr>
          <p:cNvSpPr>
            <a:spLocks noGrp="1"/>
          </p:cNvSpPr>
          <p:nvPr>
            <p:ph type="body" sz="quarter" idx="13"/>
          </p:nvPr>
        </p:nvSpPr>
        <p:spPr>
          <a:xfrm>
            <a:off x="1866899" y="2293938"/>
            <a:ext cx="8856519" cy="2270125"/>
          </a:xfrm>
        </p:spPr>
        <p:txBody>
          <a:bodyPr anchor="ctr"/>
          <a:lstStyle/>
          <a:p>
            <a:pPr lvl="1"/>
            <a:r>
              <a:rPr lang="en-US" dirty="0"/>
              <a:t>Chapter 1</a:t>
            </a:r>
          </a:p>
          <a:p>
            <a:r>
              <a:rPr lang="cs-CZ" dirty="0" err="1"/>
              <a:t>Law</a:t>
            </a:r>
            <a:r>
              <a:rPr lang="cs-CZ" dirty="0"/>
              <a:t> </a:t>
            </a:r>
            <a:r>
              <a:rPr lang="cs-CZ" dirty="0" err="1"/>
              <a:t>of</a:t>
            </a:r>
            <a:r>
              <a:rPr lang="cs-CZ" dirty="0"/>
              <a:t> </a:t>
            </a:r>
            <a:r>
              <a:rPr lang="cs-CZ" dirty="0" err="1"/>
              <a:t>Personal</a:t>
            </a:r>
            <a:r>
              <a:rPr lang="cs-CZ" dirty="0"/>
              <a:t> Status</a:t>
            </a:r>
          </a:p>
        </p:txBody>
      </p:sp>
    </p:spTree>
    <p:extLst>
      <p:ext uri="{BB962C8B-B14F-4D97-AF65-F5344CB8AC3E}">
        <p14:creationId xmlns:p14="http://schemas.microsoft.com/office/powerpoint/2010/main" val="147163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2171-99EC-0BE9-D16B-7F2BA4EC96B9}"/>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8F0D1DB5-1D23-B54B-12F2-A4988FC98E45}"/>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4</a:t>
            </a:r>
            <a:endParaRPr lang="en-US" dirty="0"/>
          </a:p>
          <a:p>
            <a:r>
              <a:rPr lang="cs-CZ" dirty="0" err="1"/>
              <a:t>Marriage</a:t>
            </a:r>
            <a:endParaRPr lang="cs-CZ" dirty="0"/>
          </a:p>
        </p:txBody>
      </p:sp>
    </p:spTree>
    <p:extLst>
      <p:ext uri="{BB962C8B-B14F-4D97-AF65-F5344CB8AC3E}">
        <p14:creationId xmlns:p14="http://schemas.microsoft.com/office/powerpoint/2010/main" val="4189005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694C-4569-F055-53FC-37A7676D926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56C4689-57C9-988F-C3DE-3B2C1BC9E913}"/>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0ED55F00-4F6B-5F06-1868-A5E352B0090A}"/>
              </a:ext>
            </a:extLst>
          </p:cNvPr>
          <p:cNvSpPr>
            <a:spLocks noGrp="1"/>
          </p:cNvSpPr>
          <p:nvPr>
            <p:ph sz="quarter" idx="13"/>
          </p:nvPr>
        </p:nvSpPr>
        <p:spPr>
          <a:xfrm>
            <a:off x="838200" y="2212429"/>
            <a:ext cx="10515600" cy="3964534"/>
          </a:xfrm>
        </p:spPr>
        <p:txBody>
          <a:bodyPr>
            <a:normAutofit/>
          </a:bodyPr>
          <a:lstStyle/>
          <a:p>
            <a:pPr algn="just"/>
            <a:endParaRPr lang="cs-CZ" dirty="0"/>
          </a:p>
          <a:p>
            <a:pPr algn="just"/>
            <a:r>
              <a:rPr lang="cs-CZ" b="1" dirty="0" err="1"/>
              <a:t>Concept</a:t>
            </a:r>
            <a:r>
              <a:rPr lang="cs-CZ" b="1" dirty="0"/>
              <a:t>:</a:t>
            </a:r>
          </a:p>
          <a:p>
            <a:pPr algn="just"/>
            <a:r>
              <a:rPr lang="en-US" dirty="0"/>
              <a:t>Marriage is </a:t>
            </a:r>
            <a:r>
              <a:rPr lang="en-US" b="1" dirty="0"/>
              <a:t>a permanent union of a man and a woman </a:t>
            </a:r>
            <a:r>
              <a:rPr lang="en-US" dirty="0"/>
              <a:t>formed in a manner provided by this Act. </a:t>
            </a:r>
            <a:endParaRPr lang="cs-CZ" dirty="0"/>
          </a:p>
          <a:p>
            <a:pPr algn="just"/>
            <a:endParaRPr lang="cs-CZ" dirty="0"/>
          </a:p>
          <a:p>
            <a:pPr algn="just"/>
            <a:r>
              <a:rPr lang="cs-CZ" b="1" dirty="0" err="1"/>
              <a:t>Purpose</a:t>
            </a:r>
            <a:r>
              <a:rPr lang="cs-CZ" b="1" dirty="0"/>
              <a:t>:</a:t>
            </a:r>
          </a:p>
          <a:p>
            <a:pPr algn="just"/>
            <a:r>
              <a:rPr lang="en-US" dirty="0"/>
              <a:t>The primary purpose of marriage is </a:t>
            </a:r>
            <a:r>
              <a:rPr lang="en-US" b="1" dirty="0"/>
              <a:t>the foundation of a family</a:t>
            </a:r>
            <a:r>
              <a:rPr lang="en-US" dirty="0"/>
              <a:t>, proper upbringing of children and mutual support and assistance. </a:t>
            </a:r>
            <a:endParaRPr lang="cs-CZ" dirty="0"/>
          </a:p>
          <a:p>
            <a:pPr algn="just"/>
            <a:endParaRPr lang="cs-CZ" dirty="0"/>
          </a:p>
          <a:p>
            <a:pPr algn="just"/>
            <a:r>
              <a:rPr lang="cs-CZ" dirty="0"/>
              <a:t>(</a:t>
            </a:r>
            <a:r>
              <a:rPr lang="cs-CZ" dirty="0" err="1"/>
              <a:t>Sect</a:t>
            </a:r>
            <a:r>
              <a:rPr lang="cs-CZ" dirty="0"/>
              <a:t>. 655 para 1)</a:t>
            </a:r>
          </a:p>
        </p:txBody>
      </p:sp>
    </p:spTree>
    <p:extLst>
      <p:ext uri="{BB962C8B-B14F-4D97-AF65-F5344CB8AC3E}">
        <p14:creationId xmlns:p14="http://schemas.microsoft.com/office/powerpoint/2010/main" val="948355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F62D9-B31A-6025-29DF-0174A2851D2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AA814B5-20E7-5870-BA7B-4740412E854A}"/>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3C240F4C-9749-E6FD-96BD-D361133F89A3}"/>
              </a:ext>
            </a:extLst>
          </p:cNvPr>
          <p:cNvSpPr>
            <a:spLocks noGrp="1"/>
          </p:cNvSpPr>
          <p:nvPr>
            <p:ph sz="quarter" idx="13"/>
          </p:nvPr>
        </p:nvSpPr>
        <p:spPr>
          <a:xfrm>
            <a:off x="838200" y="2212429"/>
            <a:ext cx="10515600" cy="3964534"/>
          </a:xfrm>
        </p:spPr>
        <p:txBody>
          <a:bodyPr>
            <a:normAutofit/>
          </a:bodyPr>
          <a:lstStyle/>
          <a:p>
            <a:pPr algn="just"/>
            <a:endParaRPr lang="cs-CZ" dirty="0"/>
          </a:p>
          <a:p>
            <a:pPr algn="just"/>
            <a:r>
              <a:rPr lang="cs-CZ" dirty="0"/>
              <a:t>98. </a:t>
            </a:r>
            <a:r>
              <a:rPr lang="en-US" dirty="0"/>
              <a:t>Reviewing the situation in 2002, the Court observes that Article 12 secures the fundamental right of a man and woman to marry and to found a family. The second aspect is not however a condition of the first and the inability of any couple to conceive or parent a child cannot be regarded as </a:t>
            </a:r>
            <a:r>
              <a:rPr lang="en-US" i="1" dirty="0"/>
              <a:t>per se</a:t>
            </a:r>
            <a:r>
              <a:rPr lang="en-US" dirty="0"/>
              <a:t> removing their right to enjoy the first limb of this provision.</a:t>
            </a:r>
            <a:endParaRPr lang="cs-CZ" dirty="0"/>
          </a:p>
          <a:p>
            <a:pPr algn="just"/>
            <a:endParaRPr lang="cs-CZ" dirty="0"/>
          </a:p>
          <a:p>
            <a:pPr algn="r"/>
            <a:r>
              <a:rPr lang="cs-CZ" dirty="0" err="1"/>
              <a:t>ECtHR</a:t>
            </a:r>
            <a:r>
              <a:rPr lang="cs-CZ" dirty="0"/>
              <a:t>: Christin </a:t>
            </a:r>
            <a:r>
              <a:rPr lang="cs-CZ" dirty="0" err="1"/>
              <a:t>Goodwin</a:t>
            </a:r>
            <a:r>
              <a:rPr lang="cs-CZ" dirty="0"/>
              <a:t> v </a:t>
            </a:r>
            <a:r>
              <a:rPr lang="cs-CZ" dirty="0" err="1"/>
              <a:t>the</a:t>
            </a:r>
            <a:r>
              <a:rPr lang="cs-CZ" dirty="0"/>
              <a:t> United </a:t>
            </a:r>
            <a:r>
              <a:rPr lang="cs-CZ" dirty="0" err="1"/>
              <a:t>Kingdom</a:t>
            </a:r>
            <a:r>
              <a:rPr lang="cs-CZ" dirty="0"/>
              <a:t>, </a:t>
            </a:r>
            <a:r>
              <a:rPr lang="cs-CZ" dirty="0" err="1"/>
              <a:t>Application</a:t>
            </a:r>
            <a:r>
              <a:rPr lang="cs-CZ" dirty="0"/>
              <a:t> no. 28957/95 (11 July 2002)</a:t>
            </a:r>
          </a:p>
          <a:p>
            <a:pPr algn="just"/>
            <a:endParaRPr lang="cs-CZ" dirty="0"/>
          </a:p>
        </p:txBody>
      </p:sp>
    </p:spTree>
    <p:extLst>
      <p:ext uri="{BB962C8B-B14F-4D97-AF65-F5344CB8AC3E}">
        <p14:creationId xmlns:p14="http://schemas.microsoft.com/office/powerpoint/2010/main" val="3870043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2D43F-B1D4-74F2-2917-7BAE87CC97A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9AAE33C-9A60-7D7D-B1C1-4C40EDE20F06}"/>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14469B91-35B5-2F2A-24A5-3C47B3FCEB8E}"/>
              </a:ext>
            </a:extLst>
          </p:cNvPr>
          <p:cNvSpPr>
            <a:spLocks noGrp="1"/>
          </p:cNvSpPr>
          <p:nvPr>
            <p:ph sz="quarter" idx="13"/>
          </p:nvPr>
        </p:nvSpPr>
        <p:spPr>
          <a:xfrm>
            <a:off x="838200" y="2212429"/>
            <a:ext cx="10515600" cy="3964534"/>
          </a:xfrm>
        </p:spPr>
        <p:txBody>
          <a:bodyPr>
            <a:normAutofit/>
          </a:bodyPr>
          <a:lstStyle/>
          <a:p>
            <a:pPr algn="just"/>
            <a:r>
              <a:rPr lang="en-US" dirty="0"/>
              <a:t>100.  It is true that the first sentence refers in express terms to the right of a man and woman to marry. The Court is not persuaded that at the date of this case it can still be assumed that these terms must refer to a determination of gender by purely biological criteria (as held by Ormrod J. in the case of </a:t>
            </a:r>
            <a:r>
              <a:rPr lang="en-US" i="1" dirty="0"/>
              <a:t>Corbett v. Corbett</a:t>
            </a:r>
            <a:r>
              <a:rPr lang="en-US" dirty="0"/>
              <a:t>, paragraph 21 above). There have been major social changes in the institution of marriage since the adoption of the Convention as well as dramatic changes brought about by developments in medicine and science in the field of transsexuality. The Court has found above, under Article 8 of the Convention, that a test of congruent biological factors can no longer be decisive in denying legal recognition to the change of gender of a post-operative transsexual. </a:t>
            </a:r>
            <a:endParaRPr lang="cs-CZ" dirty="0"/>
          </a:p>
          <a:p>
            <a:pPr algn="just"/>
            <a:endParaRPr lang="cs-CZ" dirty="0"/>
          </a:p>
          <a:p>
            <a:pPr algn="r"/>
            <a:r>
              <a:rPr lang="cs-CZ" dirty="0"/>
              <a:t>Christin </a:t>
            </a:r>
            <a:r>
              <a:rPr lang="cs-CZ" dirty="0" err="1"/>
              <a:t>Goodwin</a:t>
            </a:r>
            <a:r>
              <a:rPr lang="cs-CZ" dirty="0"/>
              <a:t> v </a:t>
            </a:r>
            <a:r>
              <a:rPr lang="cs-CZ" dirty="0" err="1"/>
              <a:t>the</a:t>
            </a:r>
            <a:r>
              <a:rPr lang="cs-CZ" dirty="0"/>
              <a:t> United </a:t>
            </a:r>
            <a:r>
              <a:rPr lang="cs-CZ" dirty="0" err="1"/>
              <a:t>Kingdom</a:t>
            </a:r>
            <a:r>
              <a:rPr lang="cs-CZ" dirty="0"/>
              <a:t>, </a:t>
            </a:r>
            <a:r>
              <a:rPr lang="cs-CZ" dirty="0" err="1"/>
              <a:t>Application</a:t>
            </a:r>
            <a:r>
              <a:rPr lang="cs-CZ" dirty="0"/>
              <a:t> no. 28957/95 (11 July 2002)</a:t>
            </a:r>
          </a:p>
        </p:txBody>
      </p:sp>
    </p:spTree>
    <p:extLst>
      <p:ext uri="{BB962C8B-B14F-4D97-AF65-F5344CB8AC3E}">
        <p14:creationId xmlns:p14="http://schemas.microsoft.com/office/powerpoint/2010/main" val="1895233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086C7-0FD5-1B8C-ED89-ECFDDFA440D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0820AA4-E6DB-2B38-8631-7D99872A2327}"/>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C469505C-ADDE-1504-3276-4308A85BC2C9}"/>
              </a:ext>
            </a:extLst>
          </p:cNvPr>
          <p:cNvSpPr>
            <a:spLocks noGrp="1"/>
          </p:cNvSpPr>
          <p:nvPr>
            <p:ph sz="quarter" idx="13"/>
          </p:nvPr>
        </p:nvSpPr>
        <p:spPr>
          <a:xfrm>
            <a:off x="838200" y="2212429"/>
            <a:ext cx="10515600" cy="3964534"/>
          </a:xfrm>
        </p:spPr>
        <p:txBody>
          <a:bodyPr>
            <a:normAutofit/>
          </a:bodyPr>
          <a:lstStyle/>
          <a:p>
            <a:pPr algn="just"/>
            <a:endParaRPr lang="cs-CZ" i="1" dirty="0">
              <a:solidFill>
                <a:srgbClr val="FF0000"/>
              </a:solidFill>
            </a:endParaRPr>
          </a:p>
          <a:p>
            <a:pPr algn="just"/>
            <a:r>
              <a:rPr lang="cs-CZ" i="1" dirty="0">
                <a:solidFill>
                  <a:srgbClr val="FF0000"/>
                </a:solidFill>
              </a:rPr>
              <a:t>Q.: </a:t>
            </a:r>
            <a:r>
              <a:rPr lang="en-US" i="1" dirty="0">
                <a:solidFill>
                  <a:srgbClr val="FF0000"/>
                </a:solidFill>
              </a:rPr>
              <a:t>What are the legal consequences of entering into marriage?</a:t>
            </a:r>
            <a:r>
              <a:rPr lang="cs-CZ" dirty="0"/>
              <a:t> </a:t>
            </a:r>
          </a:p>
        </p:txBody>
      </p:sp>
    </p:spTree>
    <p:extLst>
      <p:ext uri="{BB962C8B-B14F-4D97-AF65-F5344CB8AC3E}">
        <p14:creationId xmlns:p14="http://schemas.microsoft.com/office/powerpoint/2010/main" val="1846258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B3F1C-70BF-353B-C0EA-4D8E6AC97EF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0E20FC4-6805-5E62-6CD7-AAA4641D1D97}"/>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8CCE3F2B-192D-AF10-B0DA-1CA8A20F6736}"/>
              </a:ext>
            </a:extLst>
          </p:cNvPr>
          <p:cNvSpPr>
            <a:spLocks noGrp="1"/>
          </p:cNvSpPr>
          <p:nvPr>
            <p:ph sz="quarter" idx="13"/>
          </p:nvPr>
        </p:nvSpPr>
        <p:spPr>
          <a:xfrm>
            <a:off x="838200" y="2212429"/>
            <a:ext cx="10515600" cy="3964534"/>
          </a:xfrm>
        </p:spPr>
        <p:txBody>
          <a:bodyPr>
            <a:normAutofit/>
          </a:bodyPr>
          <a:lstStyle/>
          <a:p>
            <a:pPr algn="just"/>
            <a:r>
              <a:rPr lang="cs-CZ" i="1" dirty="0">
                <a:solidFill>
                  <a:srgbClr val="FF0000"/>
                </a:solidFill>
              </a:rPr>
              <a:t>Q.: </a:t>
            </a:r>
            <a:r>
              <a:rPr lang="en-US" i="1" dirty="0">
                <a:solidFill>
                  <a:srgbClr val="FF0000"/>
                </a:solidFill>
              </a:rPr>
              <a:t>What are the legal consequences of entering into marriage?</a:t>
            </a:r>
            <a:r>
              <a:rPr lang="cs-CZ" dirty="0"/>
              <a:t> </a:t>
            </a:r>
          </a:p>
          <a:p>
            <a:pPr algn="just"/>
            <a:endParaRPr lang="cs-CZ" dirty="0"/>
          </a:p>
          <a:p>
            <a:pPr algn="just"/>
            <a:r>
              <a:rPr lang="en-GB" dirty="0"/>
              <a:t>a) change of personal status from a </a:t>
            </a:r>
            <a:r>
              <a:rPr lang="cs-CZ" dirty="0" err="1"/>
              <a:t>unmarried</a:t>
            </a:r>
            <a:r>
              <a:rPr lang="cs-CZ" dirty="0"/>
              <a:t> (</a:t>
            </a:r>
            <a:r>
              <a:rPr lang="en-GB" dirty="0"/>
              <a:t>„free“</a:t>
            </a:r>
            <a:r>
              <a:rPr lang="cs-CZ" dirty="0"/>
              <a:t>, „single“;</a:t>
            </a:r>
            <a:r>
              <a:rPr lang="en-GB" dirty="0"/>
              <a:t> </a:t>
            </a:r>
            <a:r>
              <a:rPr lang="cs-CZ" dirty="0" err="1"/>
              <a:t>widow</a:t>
            </a:r>
            <a:r>
              <a:rPr lang="cs-CZ" dirty="0"/>
              <a:t>, </a:t>
            </a:r>
            <a:r>
              <a:rPr lang="cs-CZ" dirty="0" err="1"/>
              <a:t>widower</a:t>
            </a:r>
            <a:r>
              <a:rPr lang="cs-CZ" dirty="0"/>
              <a:t>; </a:t>
            </a:r>
            <a:r>
              <a:rPr lang="cs-CZ" dirty="0" err="1"/>
              <a:t>divorced</a:t>
            </a:r>
            <a:r>
              <a:rPr lang="en-GB" dirty="0"/>
              <a:t>) to „married“</a:t>
            </a:r>
          </a:p>
          <a:p>
            <a:pPr algn="just"/>
            <a:r>
              <a:rPr lang="en-GB" dirty="0"/>
              <a:t>b) prohibition to enter into another </a:t>
            </a:r>
            <a:r>
              <a:rPr lang="cs-CZ" dirty="0" err="1"/>
              <a:t>marriage</a:t>
            </a:r>
            <a:endParaRPr lang="en-GB" dirty="0"/>
          </a:p>
          <a:p>
            <a:pPr algn="just"/>
            <a:r>
              <a:rPr lang="en-GB" dirty="0"/>
              <a:t>c) possibility to file a petition for a divorce to a court</a:t>
            </a:r>
          </a:p>
          <a:p>
            <a:pPr algn="just"/>
            <a:r>
              <a:rPr lang="en-GB" dirty="0"/>
              <a:t>d) change of a surname in previously agreed form</a:t>
            </a:r>
          </a:p>
          <a:p>
            <a:pPr algn="just"/>
            <a:r>
              <a:rPr lang="en-GB" dirty="0"/>
              <a:t>e) establishment of a specific property regime </a:t>
            </a:r>
          </a:p>
          <a:p>
            <a:pPr algn="just"/>
            <a:r>
              <a:rPr lang="en-GB" dirty="0"/>
              <a:t>f) easy way to determine the fatherhood of children</a:t>
            </a:r>
          </a:p>
          <a:p>
            <a:pPr algn="just"/>
            <a:r>
              <a:rPr lang="en-GB" dirty="0"/>
              <a:t>g) mutual maintenance and support duty</a:t>
            </a:r>
          </a:p>
        </p:txBody>
      </p:sp>
    </p:spTree>
    <p:extLst>
      <p:ext uri="{BB962C8B-B14F-4D97-AF65-F5344CB8AC3E}">
        <p14:creationId xmlns:p14="http://schemas.microsoft.com/office/powerpoint/2010/main" val="3170108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246C9-D8E6-BFEF-9DDD-CC2A40FACE0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36944DD-89AE-57AF-6726-9CA17D8E674E}"/>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062B8694-9133-EA1F-EDB5-18A90771D213}"/>
              </a:ext>
            </a:extLst>
          </p:cNvPr>
          <p:cNvSpPr>
            <a:spLocks noGrp="1"/>
          </p:cNvSpPr>
          <p:nvPr>
            <p:ph sz="quarter" idx="13"/>
          </p:nvPr>
        </p:nvSpPr>
        <p:spPr>
          <a:xfrm>
            <a:off x="838200" y="2212429"/>
            <a:ext cx="10515600" cy="3964534"/>
          </a:xfrm>
        </p:spPr>
        <p:txBody>
          <a:bodyPr>
            <a:normAutofit lnSpcReduction="10000"/>
          </a:bodyPr>
          <a:lstStyle/>
          <a:p>
            <a:pPr algn="just"/>
            <a:r>
              <a:rPr lang="cs-CZ" b="1" dirty="0" err="1"/>
              <a:t>Formation</a:t>
            </a:r>
            <a:endParaRPr lang="cs-CZ" b="1" dirty="0"/>
          </a:p>
          <a:p>
            <a:pPr algn="just"/>
            <a:endParaRPr lang="cs-CZ" dirty="0"/>
          </a:p>
          <a:p>
            <a:pPr algn="just"/>
            <a:r>
              <a:rPr lang="cs-CZ" dirty="0" err="1"/>
              <a:t>Sect</a:t>
            </a:r>
            <a:r>
              <a:rPr lang="cs-CZ" dirty="0"/>
              <a:t>. 656:</a:t>
            </a:r>
          </a:p>
          <a:p>
            <a:pPr algn="just"/>
            <a:r>
              <a:rPr lang="cs-CZ" dirty="0"/>
              <a:t>(1) </a:t>
            </a:r>
            <a:r>
              <a:rPr lang="en-US" b="1" dirty="0"/>
              <a:t>Marriage is formed </a:t>
            </a:r>
            <a:r>
              <a:rPr lang="en-US" b="1" dirty="0">
                <a:solidFill>
                  <a:schemeClr val="accent1"/>
                </a:solidFill>
              </a:rPr>
              <a:t>by free and full affirmative expressions of will</a:t>
            </a:r>
            <a:r>
              <a:rPr lang="en-US" dirty="0"/>
              <a:t> by a man and woman (hereinafter “fiancés”) having an intention to enter into</a:t>
            </a:r>
            <a:r>
              <a:rPr lang="cs-CZ" dirty="0"/>
              <a:t> </a:t>
            </a:r>
            <a:r>
              <a:rPr lang="en-US" dirty="0"/>
              <a:t>marriage.</a:t>
            </a:r>
            <a:endParaRPr lang="cs-CZ" dirty="0"/>
          </a:p>
          <a:p>
            <a:pPr algn="just"/>
            <a:r>
              <a:rPr lang="cs-CZ" dirty="0"/>
              <a:t>(2) </a:t>
            </a:r>
            <a:r>
              <a:rPr lang="en-US" dirty="0"/>
              <a:t>A wedding ceremony is public and festive; it is </a:t>
            </a:r>
            <a:r>
              <a:rPr lang="en-US" b="1" dirty="0">
                <a:solidFill>
                  <a:schemeClr val="accent1"/>
                </a:solidFill>
              </a:rPr>
              <a:t>held in the presence of two witnesses</a:t>
            </a:r>
            <a:r>
              <a:rPr lang="en-US" dirty="0"/>
              <a:t>. </a:t>
            </a:r>
            <a:endParaRPr lang="cs-CZ" b="1" dirty="0"/>
          </a:p>
          <a:p>
            <a:pPr algn="just"/>
            <a:endParaRPr lang="cs-CZ" b="1" dirty="0"/>
          </a:p>
          <a:p>
            <a:pPr algn="just"/>
            <a:r>
              <a:rPr lang="cs-CZ" dirty="0"/>
              <a:t>= not </a:t>
            </a:r>
            <a:r>
              <a:rPr lang="cs-CZ" dirty="0" err="1"/>
              <a:t>necessarily</a:t>
            </a:r>
            <a:r>
              <a:rPr lang="cs-CZ" dirty="0"/>
              <a:t> by </a:t>
            </a:r>
            <a:r>
              <a:rPr lang="cs-CZ" dirty="0" err="1"/>
              <a:t>using</a:t>
            </a:r>
            <a:r>
              <a:rPr lang="cs-CZ" dirty="0"/>
              <a:t> </a:t>
            </a:r>
            <a:r>
              <a:rPr lang="cs-CZ" dirty="0" err="1"/>
              <a:t>words</a:t>
            </a:r>
            <a:r>
              <a:rPr lang="cs-CZ" dirty="0"/>
              <a:t> (</a:t>
            </a:r>
            <a:r>
              <a:rPr lang="cs-CZ" dirty="0" err="1"/>
              <a:t>speech</a:t>
            </a:r>
            <a:r>
              <a:rPr lang="cs-CZ" dirty="0"/>
              <a:t>)</a:t>
            </a:r>
          </a:p>
          <a:p>
            <a:pPr algn="just"/>
            <a:endParaRPr lang="cs-CZ" dirty="0"/>
          </a:p>
          <a:p>
            <a:pPr algn="just"/>
            <a:r>
              <a:rPr lang="cs-CZ" dirty="0"/>
              <a:t>= </a:t>
            </a:r>
            <a:r>
              <a:rPr lang="cs-CZ" b="1" dirty="0" err="1"/>
              <a:t>two</a:t>
            </a:r>
            <a:r>
              <a:rPr lang="cs-CZ" b="1" dirty="0"/>
              <a:t> </a:t>
            </a:r>
            <a:r>
              <a:rPr lang="cs-CZ" b="1" dirty="0" err="1"/>
              <a:t>witnesses</a:t>
            </a:r>
            <a:r>
              <a:rPr lang="cs-CZ" b="1" dirty="0"/>
              <a:t> </a:t>
            </a:r>
            <a:r>
              <a:rPr lang="en-US" dirty="0"/>
              <a:t>►</a:t>
            </a:r>
            <a:r>
              <a:rPr lang="cs-CZ" dirty="0"/>
              <a:t> </a:t>
            </a:r>
            <a:r>
              <a:rPr lang="cs-CZ" b="1" dirty="0" err="1"/>
              <a:t>Council</a:t>
            </a:r>
            <a:r>
              <a:rPr lang="cs-CZ" b="1" dirty="0"/>
              <a:t> </a:t>
            </a:r>
            <a:r>
              <a:rPr lang="cs-CZ" b="1" dirty="0" err="1"/>
              <a:t>of</a:t>
            </a:r>
            <a:r>
              <a:rPr lang="cs-CZ" b="1" dirty="0"/>
              <a:t> </a:t>
            </a:r>
            <a:r>
              <a:rPr lang="cs-CZ" b="1" dirty="0" err="1"/>
              <a:t>Trent</a:t>
            </a:r>
            <a:r>
              <a:rPr lang="cs-CZ" b="1" dirty="0"/>
              <a:t> </a:t>
            </a:r>
            <a:r>
              <a:rPr lang="cs-CZ" dirty="0"/>
              <a:t>(1545-1563) (24th session: validity </a:t>
            </a:r>
            <a:r>
              <a:rPr lang="cs-CZ" dirty="0" err="1"/>
              <a:t>of</a:t>
            </a:r>
            <a:r>
              <a:rPr lang="cs-CZ" dirty="0"/>
              <a:t> </a:t>
            </a:r>
            <a:r>
              <a:rPr lang="cs-CZ" dirty="0" err="1"/>
              <a:t>marriage</a:t>
            </a:r>
            <a:r>
              <a:rPr lang="cs-CZ" dirty="0"/>
              <a:t> </a:t>
            </a:r>
            <a:r>
              <a:rPr lang="cs-CZ" dirty="0" err="1"/>
              <a:t>dependen</a:t>
            </a:r>
            <a:r>
              <a:rPr lang="cs-CZ" dirty="0"/>
              <a:t> </a:t>
            </a:r>
            <a:r>
              <a:rPr lang="cs-CZ" dirty="0" err="1"/>
              <a:t>upon</a:t>
            </a:r>
            <a:r>
              <a:rPr lang="cs-CZ" dirty="0"/>
              <a:t> </a:t>
            </a:r>
            <a:r>
              <a:rPr lang="cs-CZ" dirty="0" err="1"/>
              <a:t>the</a:t>
            </a:r>
            <a:r>
              <a:rPr lang="cs-CZ" dirty="0"/>
              <a:t> </a:t>
            </a:r>
            <a:r>
              <a:rPr lang="cs-CZ" dirty="0" err="1"/>
              <a:t>wedding</a:t>
            </a:r>
            <a:r>
              <a:rPr lang="cs-CZ" dirty="0"/>
              <a:t> </a:t>
            </a:r>
            <a:r>
              <a:rPr lang="cs-CZ" dirty="0" err="1"/>
              <a:t>taking</a:t>
            </a:r>
            <a:r>
              <a:rPr lang="cs-CZ" dirty="0"/>
              <a:t> place </a:t>
            </a:r>
            <a:r>
              <a:rPr lang="cs-CZ" dirty="0" err="1"/>
              <a:t>before</a:t>
            </a:r>
            <a:r>
              <a:rPr lang="cs-CZ" dirty="0"/>
              <a:t> a </a:t>
            </a:r>
            <a:r>
              <a:rPr lang="cs-CZ" dirty="0" err="1"/>
              <a:t>priest</a:t>
            </a:r>
            <a:r>
              <a:rPr lang="cs-CZ" dirty="0"/>
              <a:t> and </a:t>
            </a:r>
            <a:r>
              <a:rPr lang="cs-CZ" dirty="0" err="1"/>
              <a:t>two</a:t>
            </a:r>
            <a:r>
              <a:rPr lang="cs-CZ" dirty="0"/>
              <a:t> </a:t>
            </a:r>
            <a:r>
              <a:rPr lang="cs-CZ" dirty="0" err="1"/>
              <a:t>witnesses</a:t>
            </a:r>
            <a:r>
              <a:rPr lang="cs-CZ" dirty="0"/>
              <a:t>; + </a:t>
            </a:r>
            <a:r>
              <a:rPr lang="cs-CZ" dirty="0" err="1"/>
              <a:t>condemns</a:t>
            </a:r>
            <a:r>
              <a:rPr lang="cs-CZ" dirty="0"/>
              <a:t> </a:t>
            </a:r>
            <a:r>
              <a:rPr lang="cs-CZ" dirty="0" err="1"/>
              <a:t>concubinage</a:t>
            </a:r>
            <a:r>
              <a:rPr lang="cs-CZ" dirty="0"/>
              <a:t>)</a:t>
            </a:r>
            <a:endParaRPr lang="en-GB" dirty="0"/>
          </a:p>
        </p:txBody>
      </p:sp>
    </p:spTree>
    <p:extLst>
      <p:ext uri="{BB962C8B-B14F-4D97-AF65-F5344CB8AC3E}">
        <p14:creationId xmlns:p14="http://schemas.microsoft.com/office/powerpoint/2010/main" val="1191387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30341-FF07-9FDF-9454-D21FD52DEDE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1CA8FD6-33F9-A622-016F-AD9336BE2E06}"/>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361A8842-4993-4949-E9F1-0EFC1F840F1E}"/>
              </a:ext>
            </a:extLst>
          </p:cNvPr>
          <p:cNvSpPr>
            <a:spLocks noGrp="1"/>
          </p:cNvSpPr>
          <p:nvPr>
            <p:ph sz="quarter" idx="13"/>
          </p:nvPr>
        </p:nvSpPr>
        <p:spPr>
          <a:xfrm>
            <a:off x="838200" y="2212429"/>
            <a:ext cx="10515600" cy="3964534"/>
          </a:xfrm>
        </p:spPr>
        <p:txBody>
          <a:bodyPr>
            <a:normAutofit/>
          </a:bodyPr>
          <a:lstStyle/>
          <a:p>
            <a:pPr algn="just"/>
            <a:r>
              <a:rPr lang="cs-CZ" b="1" dirty="0" err="1"/>
              <a:t>Way</a:t>
            </a:r>
            <a:r>
              <a:rPr lang="cs-CZ" b="1" dirty="0"/>
              <a:t> </a:t>
            </a:r>
            <a:r>
              <a:rPr lang="cs-CZ" b="1" dirty="0" err="1"/>
              <a:t>of</a:t>
            </a:r>
            <a:r>
              <a:rPr lang="cs-CZ" b="1" dirty="0"/>
              <a:t> </a:t>
            </a:r>
            <a:r>
              <a:rPr lang="cs-CZ" b="1" dirty="0" err="1"/>
              <a:t>Formation</a:t>
            </a:r>
            <a:endParaRPr lang="cs-CZ" b="1" dirty="0"/>
          </a:p>
          <a:p>
            <a:pPr algn="just"/>
            <a:endParaRPr lang="cs-CZ" dirty="0"/>
          </a:p>
          <a:p>
            <a:pPr algn="just"/>
            <a:r>
              <a:rPr lang="cs-CZ" b="1" dirty="0"/>
              <a:t>1) civil </a:t>
            </a:r>
            <a:r>
              <a:rPr lang="cs-CZ" b="1" dirty="0" err="1"/>
              <a:t>marriage</a:t>
            </a:r>
            <a:r>
              <a:rPr lang="cs-CZ" b="1" dirty="0"/>
              <a:t> </a:t>
            </a:r>
            <a:r>
              <a:rPr lang="cs-CZ" b="1" dirty="0" err="1">
                <a:solidFill>
                  <a:srgbClr val="FF0000"/>
                </a:solidFill>
              </a:rPr>
              <a:t>only</a:t>
            </a:r>
            <a:endParaRPr lang="cs-CZ" b="1" dirty="0">
              <a:solidFill>
                <a:srgbClr val="FF0000"/>
              </a:solidFill>
            </a:endParaRPr>
          </a:p>
          <a:p>
            <a:pPr algn="just"/>
            <a:r>
              <a:rPr lang="cs-CZ" dirty="0"/>
              <a:t>e. g. </a:t>
            </a:r>
            <a:r>
              <a:rPr lang="cs-CZ" dirty="0" err="1"/>
              <a:t>Austria</a:t>
            </a:r>
            <a:r>
              <a:rPr lang="cs-CZ" dirty="0"/>
              <a:t>, </a:t>
            </a:r>
            <a:r>
              <a:rPr lang="cs-CZ" dirty="0" err="1"/>
              <a:t>Belgium</a:t>
            </a:r>
            <a:r>
              <a:rPr lang="cs-CZ" dirty="0"/>
              <a:t>, </a:t>
            </a:r>
            <a:r>
              <a:rPr lang="cs-CZ" dirty="0" err="1"/>
              <a:t>Estonia</a:t>
            </a:r>
            <a:r>
              <a:rPr lang="cs-CZ" dirty="0"/>
              <a:t>, France, </a:t>
            </a:r>
            <a:r>
              <a:rPr lang="cs-CZ" dirty="0" err="1"/>
              <a:t>Hungary</a:t>
            </a:r>
            <a:r>
              <a:rPr lang="cs-CZ" dirty="0"/>
              <a:t>, and </a:t>
            </a:r>
            <a:r>
              <a:rPr lang="cs-CZ" dirty="0" err="1"/>
              <a:t>Romania</a:t>
            </a:r>
            <a:r>
              <a:rPr lang="cs-CZ" dirty="0"/>
              <a:t> (+ </a:t>
            </a:r>
            <a:r>
              <a:rPr lang="cs-CZ" dirty="0" err="1"/>
              <a:t>then</a:t>
            </a:r>
            <a:r>
              <a:rPr lang="cs-CZ" dirty="0"/>
              <a:t> </a:t>
            </a:r>
            <a:r>
              <a:rPr lang="cs-CZ" dirty="0" err="1"/>
              <a:t>celebration</a:t>
            </a:r>
            <a:r>
              <a:rPr lang="cs-CZ" dirty="0"/>
              <a:t> </a:t>
            </a:r>
            <a:r>
              <a:rPr lang="cs-CZ" dirty="0" err="1"/>
              <a:t>according</a:t>
            </a:r>
            <a:r>
              <a:rPr lang="cs-CZ" dirty="0"/>
              <a:t> to </a:t>
            </a:r>
            <a:r>
              <a:rPr lang="cs-CZ" dirty="0" err="1"/>
              <a:t>the</a:t>
            </a:r>
            <a:r>
              <a:rPr lang="cs-CZ" dirty="0"/>
              <a:t> </a:t>
            </a:r>
            <a:r>
              <a:rPr lang="cs-CZ" dirty="0" err="1"/>
              <a:t>ristes</a:t>
            </a:r>
            <a:r>
              <a:rPr lang="cs-CZ" dirty="0"/>
              <a:t> </a:t>
            </a:r>
            <a:r>
              <a:rPr lang="cs-CZ" dirty="0" err="1"/>
              <a:t>of</a:t>
            </a:r>
            <a:r>
              <a:rPr lang="cs-CZ" dirty="0"/>
              <a:t> religion/</a:t>
            </a:r>
            <a:r>
              <a:rPr lang="cs-CZ" dirty="0" err="1"/>
              <a:t>belief</a:t>
            </a:r>
            <a:r>
              <a:rPr lang="cs-CZ" dirty="0"/>
              <a:t>)</a:t>
            </a:r>
          </a:p>
          <a:p>
            <a:pPr marL="457200" indent="-457200" algn="just">
              <a:buAutoNum type="arabicParenR"/>
            </a:pPr>
            <a:endParaRPr lang="cs-CZ" dirty="0"/>
          </a:p>
          <a:p>
            <a:pPr algn="just"/>
            <a:r>
              <a:rPr lang="cs-CZ" b="1" dirty="0"/>
              <a:t>2) </a:t>
            </a:r>
            <a:r>
              <a:rPr lang="cs-CZ" b="1" dirty="0" err="1"/>
              <a:t>church</a:t>
            </a:r>
            <a:r>
              <a:rPr lang="cs-CZ" b="1" dirty="0"/>
              <a:t> </a:t>
            </a:r>
            <a:r>
              <a:rPr lang="cs-CZ" b="1" dirty="0" err="1"/>
              <a:t>marriage</a:t>
            </a:r>
            <a:r>
              <a:rPr lang="cs-CZ" b="1" dirty="0"/>
              <a:t> </a:t>
            </a:r>
            <a:r>
              <a:rPr lang="cs-CZ" b="1" dirty="0" err="1">
                <a:solidFill>
                  <a:srgbClr val="FF0000"/>
                </a:solidFill>
              </a:rPr>
              <a:t>also</a:t>
            </a:r>
            <a:r>
              <a:rPr lang="cs-CZ" b="1" dirty="0">
                <a:solidFill>
                  <a:srgbClr val="FF0000"/>
                </a:solidFill>
              </a:rPr>
              <a:t> </a:t>
            </a:r>
            <a:r>
              <a:rPr lang="cs-CZ" b="1" dirty="0" err="1">
                <a:solidFill>
                  <a:srgbClr val="FF0000"/>
                </a:solidFill>
              </a:rPr>
              <a:t>valid</a:t>
            </a:r>
            <a:r>
              <a:rPr lang="cs-CZ" b="1" dirty="0">
                <a:solidFill>
                  <a:srgbClr val="FF0000"/>
                </a:solidFill>
              </a:rPr>
              <a:t> </a:t>
            </a:r>
            <a:r>
              <a:rPr lang="cs-CZ" b="1" dirty="0" err="1">
                <a:solidFill>
                  <a:srgbClr val="FF0000"/>
                </a:solidFill>
              </a:rPr>
              <a:t>for</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state</a:t>
            </a:r>
            <a:endParaRPr lang="cs-CZ" b="1" dirty="0">
              <a:solidFill>
                <a:srgbClr val="FF0000"/>
              </a:solidFill>
            </a:endParaRPr>
          </a:p>
          <a:p>
            <a:pPr algn="just"/>
            <a:r>
              <a:rPr lang="cs-CZ" dirty="0"/>
              <a:t>e. g. </a:t>
            </a:r>
            <a:r>
              <a:rPr lang="cs-CZ" dirty="0" err="1"/>
              <a:t>Cyprus</a:t>
            </a:r>
            <a:r>
              <a:rPr lang="cs-CZ" dirty="0"/>
              <a:t>, </a:t>
            </a:r>
            <a:r>
              <a:rPr lang="cs-CZ" dirty="0" err="1"/>
              <a:t>Denmark</a:t>
            </a:r>
            <a:r>
              <a:rPr lang="cs-CZ" dirty="0"/>
              <a:t>, </a:t>
            </a:r>
            <a:r>
              <a:rPr lang="cs-CZ" dirty="0" err="1"/>
              <a:t>Estonia</a:t>
            </a:r>
            <a:r>
              <a:rPr lang="cs-CZ" dirty="0"/>
              <a:t>, </a:t>
            </a:r>
            <a:r>
              <a:rPr lang="cs-CZ" dirty="0" err="1"/>
              <a:t>Finland</a:t>
            </a:r>
            <a:r>
              <a:rPr lang="cs-CZ" dirty="0"/>
              <a:t>, Italy, </a:t>
            </a:r>
            <a:r>
              <a:rPr lang="cs-CZ" dirty="0" err="1"/>
              <a:t>Sweden</a:t>
            </a:r>
            <a:r>
              <a:rPr lang="cs-CZ" dirty="0"/>
              <a:t> and </a:t>
            </a:r>
            <a:r>
              <a:rPr lang="cs-CZ" b="1" dirty="0" err="1">
                <a:solidFill>
                  <a:srgbClr val="FF0000"/>
                </a:solidFill>
              </a:rPr>
              <a:t>the</a:t>
            </a:r>
            <a:r>
              <a:rPr lang="cs-CZ" b="1" dirty="0">
                <a:solidFill>
                  <a:srgbClr val="FF0000"/>
                </a:solidFill>
              </a:rPr>
              <a:t> Czech Republic</a:t>
            </a:r>
          </a:p>
          <a:p>
            <a:pPr algn="just"/>
            <a:endParaRPr lang="cs-CZ" dirty="0"/>
          </a:p>
          <a:p>
            <a:pPr algn="just"/>
            <a:r>
              <a:rPr lang="cs-CZ" i="1" dirty="0"/>
              <a:t>(</a:t>
            </a:r>
            <a:r>
              <a:rPr lang="cs-CZ" i="1" dirty="0" err="1"/>
              <a:t>possible</a:t>
            </a:r>
            <a:r>
              <a:rPr lang="cs-CZ" i="1" dirty="0"/>
              <a:t> </a:t>
            </a:r>
            <a:r>
              <a:rPr lang="cs-CZ" b="1" i="1" dirty="0" err="1"/>
              <a:t>option</a:t>
            </a:r>
            <a:r>
              <a:rPr lang="cs-CZ" i="1" dirty="0"/>
              <a:t> </a:t>
            </a:r>
            <a:r>
              <a:rPr lang="cs-CZ" i="1" dirty="0" err="1"/>
              <a:t>between</a:t>
            </a:r>
            <a:r>
              <a:rPr lang="cs-CZ" i="1" dirty="0"/>
              <a:t> civil and </a:t>
            </a:r>
            <a:r>
              <a:rPr lang="cs-CZ" i="1" dirty="0" err="1"/>
              <a:t>church</a:t>
            </a:r>
            <a:r>
              <a:rPr lang="cs-CZ" i="1" dirty="0"/>
              <a:t>, </a:t>
            </a:r>
            <a:r>
              <a:rPr lang="cs-CZ" i="1" dirty="0" err="1"/>
              <a:t>both</a:t>
            </a:r>
            <a:r>
              <a:rPr lang="cs-CZ" i="1" dirty="0"/>
              <a:t> </a:t>
            </a:r>
            <a:r>
              <a:rPr lang="cs-CZ" i="1" dirty="0" err="1"/>
              <a:t>valid</a:t>
            </a:r>
            <a:r>
              <a:rPr lang="cs-CZ" i="1" dirty="0"/>
              <a:t> </a:t>
            </a:r>
            <a:r>
              <a:rPr lang="cs-CZ" i="1" dirty="0" err="1"/>
              <a:t>for</a:t>
            </a:r>
            <a:r>
              <a:rPr lang="cs-CZ" i="1" dirty="0"/>
              <a:t> </a:t>
            </a:r>
            <a:r>
              <a:rPr lang="cs-CZ" i="1" dirty="0" err="1"/>
              <a:t>the</a:t>
            </a:r>
            <a:r>
              <a:rPr lang="cs-CZ" i="1" dirty="0"/>
              <a:t> </a:t>
            </a:r>
            <a:r>
              <a:rPr lang="cs-CZ" i="1" dirty="0" err="1"/>
              <a:t>state</a:t>
            </a:r>
            <a:r>
              <a:rPr lang="cs-CZ" i="1" dirty="0"/>
              <a:t>)</a:t>
            </a:r>
            <a:endParaRPr lang="en-GB" i="1" dirty="0"/>
          </a:p>
        </p:txBody>
      </p:sp>
    </p:spTree>
    <p:extLst>
      <p:ext uri="{BB962C8B-B14F-4D97-AF65-F5344CB8AC3E}">
        <p14:creationId xmlns:p14="http://schemas.microsoft.com/office/powerpoint/2010/main" val="309580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55EE5-7577-0D5F-FA25-2C3ADFEE5D4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54C3DA4-8A65-1791-A015-798186F1D414}"/>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7B8962B8-A170-6DE8-C2FE-480C89FF438F}"/>
              </a:ext>
            </a:extLst>
          </p:cNvPr>
          <p:cNvSpPr>
            <a:spLocks noGrp="1"/>
          </p:cNvSpPr>
          <p:nvPr>
            <p:ph sz="quarter" idx="13"/>
          </p:nvPr>
        </p:nvSpPr>
        <p:spPr>
          <a:xfrm>
            <a:off x="237067" y="1968500"/>
            <a:ext cx="11603565" cy="4516967"/>
          </a:xfrm>
        </p:spPr>
        <p:txBody>
          <a:bodyPr>
            <a:normAutofit fontScale="92500" lnSpcReduction="10000"/>
          </a:bodyPr>
          <a:lstStyle/>
          <a:p>
            <a:pPr algn="just"/>
            <a:r>
              <a:rPr lang="cs-CZ" b="1" dirty="0" err="1"/>
              <a:t>Way</a:t>
            </a:r>
            <a:r>
              <a:rPr lang="cs-CZ" b="1" dirty="0"/>
              <a:t> </a:t>
            </a:r>
            <a:r>
              <a:rPr lang="cs-CZ" b="1" dirty="0" err="1"/>
              <a:t>of</a:t>
            </a:r>
            <a:r>
              <a:rPr lang="cs-CZ" b="1" dirty="0"/>
              <a:t> </a:t>
            </a:r>
            <a:r>
              <a:rPr lang="cs-CZ" b="1" dirty="0" err="1"/>
              <a:t>Formation</a:t>
            </a:r>
            <a:r>
              <a:rPr lang="cs-CZ" b="1" dirty="0"/>
              <a:t> – </a:t>
            </a:r>
            <a:r>
              <a:rPr lang="cs-CZ" b="1" dirty="0" err="1"/>
              <a:t>the</a:t>
            </a:r>
            <a:r>
              <a:rPr lang="cs-CZ" b="1" dirty="0"/>
              <a:t> Czech Republic</a:t>
            </a:r>
          </a:p>
          <a:p>
            <a:pPr algn="just"/>
            <a:r>
              <a:rPr lang="en-US" dirty="0"/>
              <a:t>Only </a:t>
            </a:r>
            <a:r>
              <a:rPr lang="en-US" b="1" dirty="0"/>
              <a:t>churches and religious societies </a:t>
            </a:r>
            <a:r>
              <a:rPr lang="en-US" dirty="0"/>
              <a:t>that have been </a:t>
            </a:r>
            <a:r>
              <a:rPr lang="en-US" b="1" dirty="0">
                <a:solidFill>
                  <a:srgbClr val="FF0000"/>
                </a:solidFill>
              </a:rPr>
              <a:t>granted special rights </a:t>
            </a:r>
            <a:r>
              <a:rPr lang="en-US" dirty="0"/>
              <a:t>may perform marriages.</a:t>
            </a:r>
            <a:endParaRPr lang="cs-CZ" dirty="0"/>
          </a:p>
          <a:p>
            <a:pPr algn="just"/>
            <a:r>
              <a:rPr lang="en-US" i="1" dirty="0"/>
              <a:t>Act No. 3/2002 Coll. on freedom of religious belief and the status of churches and religious societies and on amendments to certain acts (Act on Churches and Religious Societies)</a:t>
            </a:r>
            <a:endParaRPr lang="cs-CZ" i="1" dirty="0"/>
          </a:p>
          <a:p>
            <a:pPr algn="just"/>
            <a:endParaRPr lang="cs-CZ" i="1" dirty="0"/>
          </a:p>
          <a:p>
            <a:pPr algn="just"/>
            <a:r>
              <a:rPr lang="cs-CZ" b="1" dirty="0" err="1"/>
              <a:t>Special</a:t>
            </a:r>
            <a:r>
              <a:rPr lang="cs-CZ" b="1" dirty="0"/>
              <a:t> </a:t>
            </a:r>
            <a:r>
              <a:rPr lang="cs-CZ" b="1" dirty="0" err="1"/>
              <a:t>rights</a:t>
            </a:r>
            <a:r>
              <a:rPr lang="cs-CZ" b="1" dirty="0"/>
              <a:t>:</a:t>
            </a:r>
          </a:p>
          <a:p>
            <a:pPr marL="457200" indent="-457200" algn="just">
              <a:buAutoNum type="alphaLcParenR"/>
            </a:pPr>
            <a:r>
              <a:rPr lang="en-US" dirty="0"/>
              <a:t>teach religion in state schools</a:t>
            </a:r>
            <a:endParaRPr lang="cs-CZ" dirty="0"/>
          </a:p>
          <a:p>
            <a:pPr marL="457200" indent="-457200" algn="just">
              <a:buAutoNum type="alphaLcParenR"/>
            </a:pPr>
            <a:r>
              <a:rPr lang="en-US" dirty="0"/>
              <a:t>to perform clerical services in the armed forces of the Czech Republic, in places where detention, imprisonment, preventive detention, protective treatment, and protective education are carried out,</a:t>
            </a:r>
            <a:endParaRPr lang="cs-CZ" dirty="0"/>
          </a:p>
          <a:p>
            <a:pPr marL="457200" indent="-457200" algn="just">
              <a:buAutoNum type="alphaLcParenR"/>
            </a:pPr>
            <a:r>
              <a:rPr lang="en-US" dirty="0"/>
              <a:t>perform ceremonies at which church marriages are concluded</a:t>
            </a:r>
            <a:endParaRPr lang="cs-CZ" dirty="0"/>
          </a:p>
          <a:p>
            <a:pPr marL="457200" indent="-457200" algn="just">
              <a:buAutoNum type="alphaLcParenR"/>
            </a:pPr>
            <a:r>
              <a:rPr lang="cs-CZ" dirty="0" err="1"/>
              <a:t>establish</a:t>
            </a:r>
            <a:r>
              <a:rPr lang="cs-CZ" dirty="0"/>
              <a:t> </a:t>
            </a:r>
            <a:r>
              <a:rPr lang="cs-CZ" dirty="0" err="1"/>
              <a:t>church</a:t>
            </a:r>
            <a:r>
              <a:rPr lang="cs-CZ" dirty="0"/>
              <a:t> </a:t>
            </a:r>
            <a:r>
              <a:rPr lang="cs-CZ" dirty="0" err="1"/>
              <a:t>schools</a:t>
            </a:r>
            <a:endParaRPr lang="cs-CZ" dirty="0"/>
          </a:p>
          <a:p>
            <a:pPr marL="457200" indent="-457200" algn="just">
              <a:buAutoNum type="alphaLcParenR"/>
            </a:pPr>
            <a:r>
              <a:rPr lang="en-US" dirty="0"/>
              <a:t>e) maintain the obligation of confidentiality by clergy in connection with the exercise of the seal of confession or the exercise of a right similar to the seal of confession, if this obligation has been a traditional part of the teachings of the church and religious community for at least 50 years</a:t>
            </a:r>
            <a:endParaRPr lang="cs-CZ" dirty="0"/>
          </a:p>
        </p:txBody>
      </p:sp>
    </p:spTree>
    <p:extLst>
      <p:ext uri="{BB962C8B-B14F-4D97-AF65-F5344CB8AC3E}">
        <p14:creationId xmlns:p14="http://schemas.microsoft.com/office/powerpoint/2010/main" val="2632875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30810-E64A-B09D-66FF-CFA7E249273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E36C7E8-315A-FD60-27B2-4DB6F6C43ADD}"/>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893E4BB8-2D9C-390E-4429-5F8AB27E409B}"/>
              </a:ext>
            </a:extLst>
          </p:cNvPr>
          <p:cNvSpPr>
            <a:spLocks noGrp="1"/>
          </p:cNvSpPr>
          <p:nvPr>
            <p:ph sz="quarter" idx="13"/>
          </p:nvPr>
        </p:nvSpPr>
        <p:spPr>
          <a:xfrm>
            <a:off x="838200" y="2212429"/>
            <a:ext cx="10515600" cy="3964534"/>
          </a:xfrm>
        </p:spPr>
        <p:txBody>
          <a:bodyPr>
            <a:normAutofit fontScale="92500" lnSpcReduction="20000"/>
          </a:bodyPr>
          <a:lstStyle/>
          <a:p>
            <a:pPr algn="just"/>
            <a:r>
              <a:rPr lang="cs-CZ" b="1" dirty="0" err="1"/>
              <a:t>Ostensible</a:t>
            </a:r>
            <a:r>
              <a:rPr lang="cs-CZ" b="1" dirty="0"/>
              <a:t> </a:t>
            </a:r>
            <a:r>
              <a:rPr lang="cs-CZ" b="1" dirty="0" err="1"/>
              <a:t>marriage</a:t>
            </a:r>
            <a:endParaRPr lang="cs-CZ" b="1" dirty="0"/>
          </a:p>
          <a:p>
            <a:pPr algn="just"/>
            <a:endParaRPr lang="cs-CZ" b="1" i="1" dirty="0"/>
          </a:p>
          <a:p>
            <a:pPr algn="just"/>
            <a:r>
              <a:rPr lang="cs-CZ" dirty="0" err="1"/>
              <a:t>Sect</a:t>
            </a:r>
            <a:r>
              <a:rPr lang="cs-CZ" dirty="0"/>
              <a:t>. 677 para 1: </a:t>
            </a:r>
            <a:r>
              <a:rPr lang="en-US" b="1" dirty="0">
                <a:solidFill>
                  <a:schemeClr val="accent1"/>
                </a:solidFill>
              </a:rPr>
              <a:t>A marriage is not formed </a:t>
            </a:r>
            <a:r>
              <a:rPr lang="en-US" dirty="0"/>
              <a:t>if, regarding at least one of the persons who intended to enter into marriage, the elements in the expression of will to enter into marriage, or in or in connection with a wedding ceremony, have not been fulfilled </a:t>
            </a:r>
            <a:r>
              <a:rPr lang="en-US" b="1" dirty="0"/>
              <a:t>and the fulfilment of such elements </a:t>
            </a:r>
            <a:r>
              <a:rPr lang="en-US" b="1" dirty="0">
                <a:solidFill>
                  <a:srgbClr val="FF0000"/>
                </a:solidFill>
              </a:rPr>
              <a:t>must be unconditionally insisted </a:t>
            </a:r>
            <a:r>
              <a:rPr lang="en-US" b="1" dirty="0"/>
              <a:t>on for the marriage to be formed</a:t>
            </a:r>
            <a:r>
              <a:rPr lang="en-US" dirty="0"/>
              <a:t>.</a:t>
            </a:r>
            <a:endParaRPr lang="cs-CZ" dirty="0"/>
          </a:p>
          <a:p>
            <a:pPr algn="just"/>
            <a:endParaRPr lang="cs-CZ" i="1" dirty="0"/>
          </a:p>
          <a:p>
            <a:pPr algn="just"/>
            <a:r>
              <a:rPr lang="cs-CZ" i="1" dirty="0"/>
              <a:t>e. g. </a:t>
            </a:r>
            <a:r>
              <a:rPr lang="cs-CZ" i="1" dirty="0" err="1"/>
              <a:t>two</a:t>
            </a:r>
            <a:r>
              <a:rPr lang="cs-CZ" i="1" dirty="0"/>
              <a:t> </a:t>
            </a:r>
            <a:r>
              <a:rPr lang="cs-CZ" i="1" dirty="0" err="1"/>
              <a:t>persons</a:t>
            </a:r>
            <a:r>
              <a:rPr lang="cs-CZ" i="1" dirty="0"/>
              <a:t> </a:t>
            </a:r>
            <a:r>
              <a:rPr lang="cs-CZ" i="1" dirty="0" err="1"/>
              <a:t>of</a:t>
            </a:r>
            <a:r>
              <a:rPr lang="cs-CZ" i="1" dirty="0"/>
              <a:t> </a:t>
            </a:r>
            <a:r>
              <a:rPr lang="cs-CZ" i="1" dirty="0" err="1"/>
              <a:t>the</a:t>
            </a:r>
            <a:r>
              <a:rPr lang="cs-CZ" i="1" dirty="0"/>
              <a:t> </a:t>
            </a:r>
            <a:r>
              <a:rPr lang="cs-CZ" i="1" dirty="0" err="1"/>
              <a:t>same</a:t>
            </a:r>
            <a:r>
              <a:rPr lang="cs-CZ" i="1" dirty="0"/>
              <a:t> sex; </a:t>
            </a:r>
            <a:r>
              <a:rPr lang="cs-CZ" i="1" dirty="0" err="1"/>
              <a:t>children</a:t>
            </a:r>
            <a:r>
              <a:rPr lang="cs-CZ" i="1" dirty="0"/>
              <a:t> </a:t>
            </a:r>
            <a:r>
              <a:rPr lang="cs-CZ" i="1" dirty="0" err="1"/>
              <a:t>under</a:t>
            </a:r>
            <a:r>
              <a:rPr lang="cs-CZ" i="1" dirty="0"/>
              <a:t> 16 </a:t>
            </a:r>
            <a:r>
              <a:rPr lang="cs-CZ" i="1" dirty="0" err="1"/>
              <a:t>years</a:t>
            </a:r>
            <a:r>
              <a:rPr lang="cs-CZ" i="1" dirty="0"/>
              <a:t> </a:t>
            </a:r>
            <a:r>
              <a:rPr lang="cs-CZ" i="1" dirty="0" err="1"/>
              <a:t>of</a:t>
            </a:r>
            <a:r>
              <a:rPr lang="cs-CZ" i="1" dirty="0"/>
              <a:t> </a:t>
            </a:r>
            <a:r>
              <a:rPr lang="cs-CZ" i="1" dirty="0" err="1"/>
              <a:t>life</a:t>
            </a:r>
            <a:endParaRPr lang="cs-CZ" i="1" dirty="0"/>
          </a:p>
          <a:p>
            <a:pPr algn="just"/>
            <a:r>
              <a:rPr lang="cs-CZ" i="1" dirty="0" err="1"/>
              <a:t>church</a:t>
            </a:r>
            <a:r>
              <a:rPr lang="cs-CZ" i="1" dirty="0"/>
              <a:t> </a:t>
            </a:r>
            <a:r>
              <a:rPr lang="cs-CZ" i="1" dirty="0" err="1"/>
              <a:t>marriage</a:t>
            </a:r>
            <a:r>
              <a:rPr lang="cs-CZ" i="1" dirty="0"/>
              <a:t>: </a:t>
            </a:r>
          </a:p>
          <a:p>
            <a:pPr algn="just"/>
            <a:r>
              <a:rPr lang="cs-CZ" dirty="0"/>
              <a:t>- </a:t>
            </a:r>
            <a:r>
              <a:rPr lang="en-US" dirty="0"/>
              <a:t>entering into marriage before a body </a:t>
            </a:r>
            <a:r>
              <a:rPr lang="en-US" b="1" dirty="0"/>
              <a:t>of an </a:t>
            </a:r>
            <a:r>
              <a:rPr lang="en-US" b="1" dirty="0" err="1">
                <a:solidFill>
                  <a:srgbClr val="FF0000"/>
                </a:solidFill>
              </a:rPr>
              <a:t>authorised</a:t>
            </a:r>
            <a:r>
              <a:rPr lang="en-US" b="1" dirty="0"/>
              <a:t> church</a:t>
            </a:r>
            <a:r>
              <a:rPr lang="en-US" dirty="0"/>
              <a:t>. </a:t>
            </a:r>
            <a:endParaRPr lang="cs-CZ" dirty="0"/>
          </a:p>
          <a:p>
            <a:pPr algn="just"/>
            <a:r>
              <a:rPr lang="cs-CZ" dirty="0"/>
              <a:t>- </a:t>
            </a:r>
            <a:r>
              <a:rPr lang="en-US" b="1" dirty="0">
                <a:solidFill>
                  <a:srgbClr val="FF0000"/>
                </a:solidFill>
              </a:rPr>
              <a:t>a certificate </a:t>
            </a:r>
            <a:r>
              <a:rPr lang="en-US" dirty="0"/>
              <a:t>of the registry of births, deaths and marriages proving that the fiancés have met all statutory requirements for entering into marriage and that the certificate </a:t>
            </a:r>
            <a:r>
              <a:rPr lang="en-US" b="1" dirty="0">
                <a:solidFill>
                  <a:srgbClr val="FF0000"/>
                </a:solidFill>
              </a:rPr>
              <a:t>has not been issued more than six months before</a:t>
            </a:r>
            <a:r>
              <a:rPr lang="en-US" dirty="0"/>
              <a:t> the entering into marriage</a:t>
            </a:r>
            <a:r>
              <a:rPr lang="cs-CZ" dirty="0"/>
              <a:t> (</a:t>
            </a:r>
            <a:r>
              <a:rPr lang="cs-CZ" dirty="0" err="1"/>
              <a:t>except</a:t>
            </a:r>
            <a:r>
              <a:rPr lang="cs-CZ" dirty="0"/>
              <a:t> </a:t>
            </a:r>
            <a:r>
              <a:rPr lang="en-US" dirty="0"/>
              <a:t>direct threat to life of one of the fiancés</a:t>
            </a:r>
            <a:r>
              <a:rPr lang="cs-CZ" dirty="0"/>
              <a:t>)</a:t>
            </a:r>
            <a:endParaRPr lang="en-GB" i="1" dirty="0"/>
          </a:p>
        </p:txBody>
      </p:sp>
    </p:spTree>
    <p:extLst>
      <p:ext uri="{BB962C8B-B14F-4D97-AF65-F5344CB8AC3E}">
        <p14:creationId xmlns:p14="http://schemas.microsoft.com/office/powerpoint/2010/main" val="27086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3E333-3D08-17F9-F0D3-9BAD6926D87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7F2402C-D835-A46E-4316-ACBC1E4B4ADC}"/>
              </a:ext>
            </a:extLst>
          </p:cNvPr>
          <p:cNvSpPr>
            <a:spLocks noGrp="1"/>
          </p:cNvSpPr>
          <p:nvPr>
            <p:ph type="title"/>
          </p:nvPr>
        </p:nvSpPr>
        <p:spPr>
          <a:xfrm>
            <a:off x="838200" y="1036717"/>
            <a:ext cx="10515600" cy="992057"/>
          </a:xfrm>
        </p:spPr>
        <p:txBody>
          <a:bodyPr/>
          <a:lstStyle/>
          <a:p>
            <a:r>
              <a:rPr lang="cs-CZ" dirty="0" err="1"/>
              <a:t>Law</a:t>
            </a:r>
            <a:r>
              <a:rPr lang="cs-CZ" dirty="0"/>
              <a:t> </a:t>
            </a:r>
            <a:r>
              <a:rPr lang="cs-CZ" dirty="0" err="1"/>
              <a:t>of</a:t>
            </a:r>
            <a:r>
              <a:rPr lang="cs-CZ" dirty="0"/>
              <a:t> </a:t>
            </a:r>
            <a:r>
              <a:rPr lang="cs-CZ" dirty="0" err="1"/>
              <a:t>Personal</a:t>
            </a:r>
            <a:r>
              <a:rPr lang="cs-CZ" dirty="0"/>
              <a:t> Status</a:t>
            </a:r>
          </a:p>
        </p:txBody>
      </p:sp>
      <p:sp>
        <p:nvSpPr>
          <p:cNvPr id="4" name="Zástupný text 3">
            <a:extLst>
              <a:ext uri="{FF2B5EF4-FFF2-40B4-BE49-F238E27FC236}">
                <a16:creationId xmlns:a16="http://schemas.microsoft.com/office/drawing/2014/main" id="{AA1E6C69-FC2E-4CCF-A2D9-A9BD5E4A7036}"/>
              </a:ext>
            </a:extLst>
          </p:cNvPr>
          <p:cNvSpPr>
            <a:spLocks noGrp="1"/>
          </p:cNvSpPr>
          <p:nvPr>
            <p:ph sz="quarter" idx="13"/>
          </p:nvPr>
        </p:nvSpPr>
        <p:spPr>
          <a:xfrm>
            <a:off x="838200" y="2212429"/>
            <a:ext cx="10515600" cy="3964534"/>
          </a:xfrm>
        </p:spPr>
        <p:txBody>
          <a:bodyPr>
            <a:normAutofit/>
          </a:bodyPr>
          <a:lstStyle/>
          <a:p>
            <a:r>
              <a:rPr lang="en-US" b="1" dirty="0"/>
              <a:t>The law concerning the </a:t>
            </a:r>
            <a:r>
              <a:rPr lang="cs-CZ" b="1" dirty="0"/>
              <a:t>(</a:t>
            </a:r>
            <a:r>
              <a:rPr lang="cs-CZ" b="1" dirty="0" err="1"/>
              <a:t>personal</a:t>
            </a:r>
            <a:r>
              <a:rPr lang="cs-CZ" b="1" dirty="0"/>
              <a:t>) </a:t>
            </a:r>
            <a:r>
              <a:rPr lang="en-US" b="1" dirty="0"/>
              <a:t>status of persons</a:t>
            </a:r>
          </a:p>
          <a:p>
            <a:r>
              <a:rPr lang="en-US" b="1" dirty="0"/>
              <a:t>Status law in the objective sense</a:t>
            </a:r>
            <a:r>
              <a:rPr lang="cs-CZ" b="1" dirty="0"/>
              <a:t> = </a:t>
            </a:r>
            <a:r>
              <a:rPr lang="en-US" b="1" dirty="0"/>
              <a:t>a set of legal provisions that regulate</a:t>
            </a:r>
            <a:r>
              <a:rPr lang="cs-CZ" b="1" dirty="0"/>
              <a:t> </a:t>
            </a:r>
          </a:p>
          <a:p>
            <a:endParaRPr lang="cs-CZ" b="1" dirty="0"/>
          </a:p>
          <a:p>
            <a:pPr marL="457200" indent="-457200">
              <a:buAutoNum type="arabicParenR"/>
            </a:pPr>
            <a:r>
              <a:rPr lang="en-US" dirty="0"/>
              <a:t>the </a:t>
            </a:r>
            <a:r>
              <a:rPr lang="en-US" b="1" dirty="0"/>
              <a:t>creation and extinction of a person </a:t>
            </a:r>
            <a:r>
              <a:rPr lang="en-US" dirty="0"/>
              <a:t>in the sense of law</a:t>
            </a:r>
            <a:r>
              <a:rPr lang="cs-CZ" dirty="0"/>
              <a:t> </a:t>
            </a:r>
          </a:p>
          <a:p>
            <a:pPr marL="457200" indent="-457200">
              <a:buAutoNum type="arabicParenR"/>
            </a:pPr>
            <a:endParaRPr lang="cs-CZ" b="1" dirty="0"/>
          </a:p>
          <a:p>
            <a:pPr marL="457200" indent="-457200">
              <a:buAutoNum type="arabicParenR"/>
            </a:pPr>
            <a:r>
              <a:rPr lang="en-US" dirty="0"/>
              <a:t>the</a:t>
            </a:r>
            <a:r>
              <a:rPr lang="en-US" b="1" dirty="0"/>
              <a:t> legal relations </a:t>
            </a:r>
            <a:r>
              <a:rPr lang="en-US" dirty="0"/>
              <a:t>of this person towards other persons, i.e., rights and obligations between these persons, </a:t>
            </a:r>
            <a:r>
              <a:rPr lang="en-US" b="1" dirty="0"/>
              <a:t>insofar as they affect their legal status (i.e., rights and obligations especially other than property-related)</a:t>
            </a:r>
            <a:r>
              <a:rPr lang="en-US" dirty="0"/>
              <a:t>, including determining the conditions under which these persons interact with each other</a:t>
            </a:r>
            <a:endParaRPr lang="cs-CZ" dirty="0"/>
          </a:p>
          <a:p>
            <a:pPr marL="457200" indent="-457200">
              <a:buAutoNum type="arabicParenR"/>
            </a:pPr>
            <a:endParaRPr lang="cs-CZ" dirty="0"/>
          </a:p>
          <a:p>
            <a:pPr algn="r"/>
            <a:r>
              <a:rPr lang="cs-CZ" sz="1600" i="1" dirty="0" err="1"/>
              <a:t>Zuklínová</a:t>
            </a:r>
            <a:r>
              <a:rPr lang="cs-CZ" sz="1600" i="1" dirty="0"/>
              <a:t>, M., Status – rodinné právo – nový občanský zákoník. In Správní právo č. 2003/5-6, s. 295 a násl.</a:t>
            </a:r>
          </a:p>
        </p:txBody>
      </p:sp>
    </p:spTree>
    <p:extLst>
      <p:ext uri="{BB962C8B-B14F-4D97-AF65-F5344CB8AC3E}">
        <p14:creationId xmlns:p14="http://schemas.microsoft.com/office/powerpoint/2010/main" val="524143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5BC53-506E-6CDA-ACC0-BFB0A63B52E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1262001-A58E-A3C8-D526-A167FC8DC078}"/>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A08426E7-E9C6-31BC-97A1-CFCAE1587672}"/>
              </a:ext>
            </a:extLst>
          </p:cNvPr>
          <p:cNvSpPr>
            <a:spLocks noGrp="1"/>
          </p:cNvSpPr>
          <p:nvPr>
            <p:ph sz="quarter" idx="13"/>
          </p:nvPr>
        </p:nvSpPr>
        <p:spPr>
          <a:xfrm>
            <a:off x="838200" y="2212429"/>
            <a:ext cx="10515600" cy="3964534"/>
          </a:xfrm>
        </p:spPr>
        <p:txBody>
          <a:bodyPr>
            <a:normAutofit/>
          </a:bodyPr>
          <a:lstStyle/>
          <a:p>
            <a:pPr algn="just"/>
            <a:r>
              <a:rPr lang="cs-CZ" b="1" dirty="0" err="1"/>
              <a:t>Ostensible</a:t>
            </a:r>
            <a:r>
              <a:rPr lang="cs-CZ" b="1" dirty="0"/>
              <a:t> </a:t>
            </a:r>
            <a:r>
              <a:rPr lang="cs-CZ" b="1" dirty="0" err="1"/>
              <a:t>marriage</a:t>
            </a:r>
            <a:endParaRPr lang="cs-CZ" b="1" dirty="0"/>
          </a:p>
          <a:p>
            <a:pPr algn="just"/>
            <a:endParaRPr lang="cs-CZ" b="1" i="1" dirty="0"/>
          </a:p>
          <a:p>
            <a:pPr algn="just"/>
            <a:r>
              <a:rPr lang="cs-CZ" dirty="0"/>
              <a:t>= no </a:t>
            </a:r>
            <a:r>
              <a:rPr lang="cs-CZ" dirty="0" err="1"/>
              <a:t>community</a:t>
            </a:r>
            <a:r>
              <a:rPr lang="cs-CZ" dirty="0"/>
              <a:t> </a:t>
            </a:r>
            <a:r>
              <a:rPr lang="cs-CZ" dirty="0" err="1"/>
              <a:t>property</a:t>
            </a:r>
            <a:r>
              <a:rPr lang="cs-CZ" dirty="0"/>
              <a:t> </a:t>
            </a:r>
            <a:r>
              <a:rPr lang="cs-CZ" dirty="0" err="1"/>
              <a:t>established</a:t>
            </a:r>
            <a:endParaRPr lang="cs-CZ" dirty="0"/>
          </a:p>
          <a:p>
            <a:pPr algn="just"/>
            <a:endParaRPr lang="cs-CZ" i="1" dirty="0"/>
          </a:p>
          <a:p>
            <a:pPr algn="just"/>
            <a:r>
              <a:rPr lang="cs-CZ" dirty="0"/>
              <a:t>= </a:t>
            </a:r>
            <a:r>
              <a:rPr lang="cs-CZ" dirty="0" err="1"/>
              <a:t>the</a:t>
            </a:r>
            <a:r>
              <a:rPr lang="cs-CZ" dirty="0"/>
              <a:t> </a:t>
            </a:r>
            <a:r>
              <a:rPr lang="cs-CZ" dirty="0" err="1"/>
              <a:t>presumption</a:t>
            </a:r>
            <a:r>
              <a:rPr lang="cs-CZ" dirty="0"/>
              <a:t> </a:t>
            </a:r>
            <a:r>
              <a:rPr lang="cs-CZ" dirty="0" err="1"/>
              <a:t>of</a:t>
            </a:r>
            <a:r>
              <a:rPr lang="cs-CZ" dirty="0"/>
              <a:t> paternity </a:t>
            </a:r>
            <a:r>
              <a:rPr lang="cs-CZ" dirty="0" err="1"/>
              <a:t>of</a:t>
            </a:r>
            <a:r>
              <a:rPr lang="cs-CZ" dirty="0"/>
              <a:t> </a:t>
            </a:r>
            <a:r>
              <a:rPr lang="cs-CZ" dirty="0" err="1"/>
              <a:t>husband</a:t>
            </a:r>
            <a:r>
              <a:rPr lang="cs-CZ" dirty="0"/>
              <a:t> </a:t>
            </a:r>
            <a:r>
              <a:rPr lang="cs-CZ" dirty="0" err="1"/>
              <a:t>will</a:t>
            </a:r>
            <a:r>
              <a:rPr lang="cs-CZ" dirty="0"/>
              <a:t> NOT </a:t>
            </a:r>
            <a:r>
              <a:rPr lang="cs-CZ" dirty="0" err="1"/>
              <a:t>apply</a:t>
            </a:r>
            <a:endParaRPr lang="cs-CZ" dirty="0"/>
          </a:p>
          <a:p>
            <a:pPr algn="just"/>
            <a:endParaRPr lang="cs-CZ" dirty="0"/>
          </a:p>
          <a:p>
            <a:pPr algn="just"/>
            <a:r>
              <a:rPr lang="cs-CZ" dirty="0"/>
              <a:t>= </a:t>
            </a:r>
            <a:r>
              <a:rPr lang="cs-CZ" dirty="0" err="1"/>
              <a:t>court</a:t>
            </a:r>
            <a:r>
              <a:rPr lang="cs-CZ" dirty="0"/>
              <a:t> </a:t>
            </a:r>
            <a:r>
              <a:rPr lang="cs-CZ" dirty="0" err="1"/>
              <a:t>decision</a:t>
            </a:r>
            <a:r>
              <a:rPr lang="cs-CZ" dirty="0"/>
              <a:t> on </a:t>
            </a:r>
            <a:r>
              <a:rPr lang="cs-CZ" dirty="0" err="1"/>
              <a:t>ostensible</a:t>
            </a:r>
            <a:r>
              <a:rPr lang="cs-CZ" dirty="0"/>
              <a:t> </a:t>
            </a:r>
            <a:r>
              <a:rPr lang="cs-CZ" dirty="0" err="1"/>
              <a:t>marriage</a:t>
            </a:r>
            <a:r>
              <a:rPr lang="cs-CZ" dirty="0"/>
              <a:t> </a:t>
            </a:r>
            <a:r>
              <a:rPr lang="cs-CZ" dirty="0" err="1"/>
              <a:t>is</a:t>
            </a:r>
            <a:r>
              <a:rPr lang="cs-CZ" dirty="0"/>
              <a:t> </a:t>
            </a:r>
            <a:r>
              <a:rPr lang="cs-CZ" b="1" dirty="0" err="1"/>
              <a:t>declaratory</a:t>
            </a:r>
            <a:endParaRPr lang="en-GB" b="1" dirty="0"/>
          </a:p>
        </p:txBody>
      </p:sp>
    </p:spTree>
    <p:extLst>
      <p:ext uri="{BB962C8B-B14F-4D97-AF65-F5344CB8AC3E}">
        <p14:creationId xmlns:p14="http://schemas.microsoft.com/office/powerpoint/2010/main" val="1337328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F665F-A36C-658F-213A-F0A43B000A9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5F64DAA-1F90-C454-6264-C153D53EEB4F}"/>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CEA94BF9-81E2-D641-42A5-81F5F213D1E4}"/>
              </a:ext>
            </a:extLst>
          </p:cNvPr>
          <p:cNvSpPr>
            <a:spLocks noGrp="1"/>
          </p:cNvSpPr>
          <p:nvPr>
            <p:ph sz="quarter" idx="13"/>
          </p:nvPr>
        </p:nvSpPr>
        <p:spPr>
          <a:xfrm>
            <a:off x="838200" y="2212429"/>
            <a:ext cx="10515600" cy="3964534"/>
          </a:xfrm>
        </p:spPr>
        <p:txBody>
          <a:bodyPr>
            <a:normAutofit/>
          </a:bodyPr>
          <a:lstStyle/>
          <a:p>
            <a:pPr algn="just"/>
            <a:r>
              <a:rPr lang="cs-CZ" b="1" dirty="0"/>
              <a:t>Invalid </a:t>
            </a:r>
            <a:r>
              <a:rPr lang="cs-CZ" b="1" dirty="0" err="1"/>
              <a:t>marriage</a:t>
            </a:r>
            <a:endParaRPr lang="cs-CZ" b="1" dirty="0"/>
          </a:p>
          <a:p>
            <a:pPr algn="just"/>
            <a:endParaRPr lang="cs-CZ" b="1" i="1" dirty="0"/>
          </a:p>
          <a:p>
            <a:pPr algn="just"/>
            <a:r>
              <a:rPr lang="cs-CZ" dirty="0" err="1"/>
              <a:t>Sect</a:t>
            </a:r>
            <a:r>
              <a:rPr lang="cs-CZ" dirty="0"/>
              <a:t>. 680: </a:t>
            </a:r>
            <a:r>
              <a:rPr lang="en-US" dirty="0"/>
              <a:t>If a marriage has been entered into despite the existence of a </a:t>
            </a:r>
            <a:r>
              <a:rPr lang="en-US" b="1" dirty="0"/>
              <a:t>legal impediment</a:t>
            </a:r>
            <a:r>
              <a:rPr lang="en-US" dirty="0"/>
              <a:t>, the court shall declare the </a:t>
            </a:r>
            <a:r>
              <a:rPr lang="en-US" dirty="0" err="1"/>
              <a:t>marriag</a:t>
            </a:r>
            <a:r>
              <a:rPr lang="cs-CZ" dirty="0"/>
              <a:t>e </a:t>
            </a:r>
            <a:r>
              <a:rPr lang="en-US" dirty="0"/>
              <a:t>invalid on the application of anyone having a legal interest therein, unless the marriage was impeded by limited legal capacity. </a:t>
            </a:r>
            <a:endParaRPr lang="cs-CZ" b="1" i="1" dirty="0"/>
          </a:p>
        </p:txBody>
      </p:sp>
    </p:spTree>
    <p:extLst>
      <p:ext uri="{BB962C8B-B14F-4D97-AF65-F5344CB8AC3E}">
        <p14:creationId xmlns:p14="http://schemas.microsoft.com/office/powerpoint/2010/main" val="1002390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6363-8886-BD6B-671F-0D2B9FB8D90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71D7A19-25DE-E9FD-DB18-A98C1D36366B}"/>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CA65DCF6-9DBF-EA93-8230-FAECD5A92D99}"/>
              </a:ext>
            </a:extLst>
          </p:cNvPr>
          <p:cNvSpPr>
            <a:spLocks noGrp="1"/>
          </p:cNvSpPr>
          <p:nvPr>
            <p:ph sz="quarter" idx="13"/>
          </p:nvPr>
        </p:nvSpPr>
        <p:spPr>
          <a:xfrm>
            <a:off x="838200" y="2212429"/>
            <a:ext cx="10515600" cy="3964534"/>
          </a:xfrm>
        </p:spPr>
        <p:txBody>
          <a:bodyPr>
            <a:normAutofit/>
          </a:bodyPr>
          <a:lstStyle/>
          <a:p>
            <a:pPr algn="just"/>
            <a:r>
              <a:rPr lang="cs-CZ" b="1" dirty="0"/>
              <a:t>Invalid </a:t>
            </a:r>
            <a:r>
              <a:rPr lang="cs-CZ" b="1" dirty="0" err="1"/>
              <a:t>marriage</a:t>
            </a:r>
            <a:r>
              <a:rPr lang="cs-CZ" b="1" dirty="0"/>
              <a:t> – </a:t>
            </a:r>
            <a:r>
              <a:rPr lang="cs-CZ" b="1" dirty="0" err="1"/>
              <a:t>legal</a:t>
            </a:r>
            <a:r>
              <a:rPr lang="cs-CZ" b="1" dirty="0"/>
              <a:t> </a:t>
            </a:r>
            <a:r>
              <a:rPr lang="cs-CZ" b="1" dirty="0" err="1"/>
              <a:t>impediments</a:t>
            </a:r>
            <a:endParaRPr lang="cs-CZ" b="1" dirty="0"/>
          </a:p>
          <a:p>
            <a:pPr algn="just"/>
            <a:endParaRPr lang="cs-CZ" b="1" i="1" dirty="0"/>
          </a:p>
          <a:p>
            <a:pPr algn="just"/>
            <a:r>
              <a:rPr lang="cs-CZ" b="1" dirty="0"/>
              <a:t>1) </a:t>
            </a:r>
            <a:r>
              <a:rPr lang="cs-CZ" b="1" dirty="0" err="1"/>
              <a:t>age</a:t>
            </a:r>
            <a:r>
              <a:rPr lang="cs-CZ" b="1" dirty="0"/>
              <a:t> (</a:t>
            </a:r>
            <a:r>
              <a:rPr lang="cs-CZ" b="1" i="1" dirty="0" err="1"/>
              <a:t>aetas</a:t>
            </a:r>
            <a:r>
              <a:rPr lang="cs-CZ" b="1" dirty="0"/>
              <a:t>)</a:t>
            </a:r>
            <a:r>
              <a:rPr lang="cs-CZ" dirty="0"/>
              <a:t>; </a:t>
            </a:r>
            <a:r>
              <a:rPr lang="cs-CZ" dirty="0" err="1"/>
              <a:t>Sect</a:t>
            </a:r>
            <a:r>
              <a:rPr lang="cs-CZ" dirty="0"/>
              <a:t>. 672</a:t>
            </a:r>
          </a:p>
          <a:p>
            <a:pPr algn="just"/>
            <a:r>
              <a:rPr lang="cs-CZ" dirty="0"/>
              <a:t>(1) </a:t>
            </a:r>
            <a:r>
              <a:rPr lang="en-US" dirty="0"/>
              <a:t>Marriage may </a:t>
            </a:r>
            <a:r>
              <a:rPr lang="en-US" b="1" dirty="0"/>
              <a:t>not be entered into by </a:t>
            </a:r>
            <a:r>
              <a:rPr lang="en-US" b="1" dirty="0">
                <a:solidFill>
                  <a:srgbClr val="FF0000"/>
                </a:solidFill>
              </a:rPr>
              <a:t>a minor lacking full legal capacity</a:t>
            </a:r>
            <a:r>
              <a:rPr lang="cs-CZ" b="1" dirty="0">
                <a:solidFill>
                  <a:srgbClr val="FF0000"/>
                </a:solidFill>
              </a:rPr>
              <a:t>.</a:t>
            </a:r>
          </a:p>
          <a:p>
            <a:pPr algn="just"/>
            <a:r>
              <a:rPr lang="cs-CZ" dirty="0"/>
              <a:t>(2) </a:t>
            </a:r>
            <a:r>
              <a:rPr lang="en-US" dirty="0"/>
              <a:t>A court may, in exceptional cases, allow a minor who lacks full legal capacity and has reached sixteen years of age to enter into marriage, if justified by important grounds.</a:t>
            </a:r>
            <a:endParaRPr lang="cs-CZ" dirty="0"/>
          </a:p>
          <a:p>
            <a:pPr algn="just"/>
            <a:endParaRPr lang="cs-CZ" b="1" i="1" dirty="0"/>
          </a:p>
          <a:p>
            <a:pPr algn="just"/>
            <a:r>
              <a:rPr lang="cs-CZ" b="1" dirty="0"/>
              <a:t>2) limited </a:t>
            </a:r>
            <a:r>
              <a:rPr lang="cs-CZ" b="1" dirty="0" err="1"/>
              <a:t>legal</a:t>
            </a:r>
            <a:r>
              <a:rPr lang="cs-CZ" b="1" dirty="0"/>
              <a:t> </a:t>
            </a:r>
            <a:r>
              <a:rPr lang="cs-CZ" b="1" dirty="0" err="1"/>
              <a:t>capacity</a:t>
            </a:r>
            <a:r>
              <a:rPr lang="cs-CZ" dirty="0"/>
              <a:t>; </a:t>
            </a:r>
            <a:r>
              <a:rPr lang="cs-CZ" dirty="0" err="1"/>
              <a:t>Sect</a:t>
            </a:r>
            <a:r>
              <a:rPr lang="cs-CZ" dirty="0"/>
              <a:t>. 673</a:t>
            </a:r>
          </a:p>
          <a:p>
            <a:pPr algn="just"/>
            <a:r>
              <a:rPr lang="en-US" dirty="0"/>
              <a:t>A person whose legal capacity to enter into marriage has been limited may not enter into marriage.</a:t>
            </a:r>
            <a:endParaRPr lang="cs-CZ" dirty="0"/>
          </a:p>
        </p:txBody>
      </p:sp>
    </p:spTree>
    <p:extLst>
      <p:ext uri="{BB962C8B-B14F-4D97-AF65-F5344CB8AC3E}">
        <p14:creationId xmlns:p14="http://schemas.microsoft.com/office/powerpoint/2010/main" val="3930988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9F3D-5F25-7F47-0A42-D01EBE63F94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53B439B-13D4-2D54-A479-C84290DCC7FD}"/>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38CDD72A-F869-8852-5161-279129D7C821}"/>
              </a:ext>
            </a:extLst>
          </p:cNvPr>
          <p:cNvSpPr>
            <a:spLocks noGrp="1"/>
          </p:cNvSpPr>
          <p:nvPr>
            <p:ph sz="quarter" idx="13"/>
          </p:nvPr>
        </p:nvSpPr>
        <p:spPr>
          <a:xfrm>
            <a:off x="838200" y="2212429"/>
            <a:ext cx="10515600" cy="3964534"/>
          </a:xfrm>
        </p:spPr>
        <p:txBody>
          <a:bodyPr>
            <a:normAutofit/>
          </a:bodyPr>
          <a:lstStyle/>
          <a:p>
            <a:pPr algn="just"/>
            <a:r>
              <a:rPr lang="cs-CZ" b="1" dirty="0"/>
              <a:t>Invalid </a:t>
            </a:r>
            <a:r>
              <a:rPr lang="cs-CZ" b="1" dirty="0" err="1"/>
              <a:t>marriage</a:t>
            </a:r>
            <a:r>
              <a:rPr lang="cs-CZ" b="1" dirty="0"/>
              <a:t> – </a:t>
            </a:r>
            <a:r>
              <a:rPr lang="cs-CZ" b="1" dirty="0" err="1"/>
              <a:t>legal</a:t>
            </a:r>
            <a:r>
              <a:rPr lang="cs-CZ" b="1" dirty="0"/>
              <a:t> </a:t>
            </a:r>
            <a:r>
              <a:rPr lang="cs-CZ" b="1" dirty="0" err="1"/>
              <a:t>impediments</a:t>
            </a:r>
            <a:endParaRPr lang="cs-CZ" b="1" dirty="0"/>
          </a:p>
          <a:p>
            <a:pPr algn="just"/>
            <a:endParaRPr lang="cs-CZ" b="1" i="1" dirty="0"/>
          </a:p>
          <a:p>
            <a:pPr algn="just"/>
            <a:r>
              <a:rPr lang="cs-CZ" b="1" dirty="0"/>
              <a:t>3) </a:t>
            </a:r>
            <a:r>
              <a:rPr lang="cs-CZ" b="1" dirty="0" err="1"/>
              <a:t>other</a:t>
            </a:r>
            <a:r>
              <a:rPr lang="cs-CZ" b="1" dirty="0"/>
              <a:t> </a:t>
            </a:r>
            <a:r>
              <a:rPr lang="cs-CZ" b="1" dirty="0" err="1"/>
              <a:t>marriage</a:t>
            </a:r>
            <a:r>
              <a:rPr lang="cs-CZ" b="1" dirty="0"/>
              <a:t> </a:t>
            </a:r>
            <a:r>
              <a:rPr lang="cs-CZ" b="1" dirty="0" err="1"/>
              <a:t>or</a:t>
            </a:r>
            <a:r>
              <a:rPr lang="cs-CZ" b="1" dirty="0"/>
              <a:t> </a:t>
            </a:r>
            <a:r>
              <a:rPr lang="cs-CZ" b="1" dirty="0" err="1"/>
              <a:t>similar</a:t>
            </a:r>
            <a:r>
              <a:rPr lang="cs-CZ" b="1" dirty="0"/>
              <a:t> </a:t>
            </a:r>
            <a:r>
              <a:rPr lang="cs-CZ" b="1" dirty="0" err="1"/>
              <a:t>relationship</a:t>
            </a:r>
            <a:r>
              <a:rPr lang="cs-CZ" b="1" dirty="0"/>
              <a:t> (</a:t>
            </a:r>
            <a:r>
              <a:rPr lang="cs-CZ" b="1" i="1" dirty="0" err="1"/>
              <a:t>vinculum</a:t>
            </a:r>
            <a:r>
              <a:rPr lang="cs-CZ" b="1" i="1" dirty="0"/>
              <a:t> </a:t>
            </a:r>
            <a:r>
              <a:rPr lang="cs-CZ" b="1" i="1" dirty="0" err="1"/>
              <a:t>prioris</a:t>
            </a:r>
            <a:r>
              <a:rPr lang="cs-CZ" b="1" i="1" dirty="0"/>
              <a:t> matrimonii</a:t>
            </a:r>
            <a:r>
              <a:rPr lang="cs-CZ" b="1" dirty="0"/>
              <a:t>)</a:t>
            </a:r>
            <a:r>
              <a:rPr lang="cs-CZ" dirty="0"/>
              <a:t>; </a:t>
            </a:r>
            <a:r>
              <a:rPr lang="cs-CZ" dirty="0" err="1"/>
              <a:t>Sect</a:t>
            </a:r>
            <a:r>
              <a:rPr lang="cs-CZ" dirty="0"/>
              <a:t>. 674</a:t>
            </a:r>
          </a:p>
          <a:p>
            <a:pPr algn="just"/>
            <a:r>
              <a:rPr lang="en-US" dirty="0"/>
              <a:t>Marriage may not be entered into by a person who has previously entered into marriage or a person who has previously entered into a registered partnership or another similar union abroad while this marriage, registered partnership or other similar union entered into abroad still lasts</a:t>
            </a:r>
            <a:r>
              <a:rPr lang="cs-CZ" dirty="0"/>
              <a:t>.</a:t>
            </a:r>
          </a:p>
          <a:p>
            <a:pPr algn="just"/>
            <a:endParaRPr lang="cs-CZ" dirty="0"/>
          </a:p>
          <a:p>
            <a:pPr algn="just"/>
            <a:r>
              <a:rPr lang="cs-CZ" b="1" dirty="0"/>
              <a:t>4) </a:t>
            </a:r>
            <a:r>
              <a:rPr lang="cs-CZ" b="1" dirty="0" err="1"/>
              <a:t>family</a:t>
            </a:r>
            <a:r>
              <a:rPr lang="cs-CZ" b="1" dirty="0"/>
              <a:t> </a:t>
            </a:r>
            <a:r>
              <a:rPr lang="cs-CZ" b="1" dirty="0" err="1"/>
              <a:t>relationship</a:t>
            </a:r>
            <a:r>
              <a:rPr lang="cs-CZ" dirty="0"/>
              <a:t>; </a:t>
            </a:r>
            <a:r>
              <a:rPr lang="cs-CZ" dirty="0" err="1"/>
              <a:t>Sect</a:t>
            </a:r>
            <a:r>
              <a:rPr lang="cs-CZ" dirty="0"/>
              <a:t>. 675</a:t>
            </a:r>
          </a:p>
          <a:p>
            <a:pPr algn="just"/>
            <a:r>
              <a:rPr lang="en-US" dirty="0"/>
              <a:t>Marriage may not be entered into between ancestors and descendants or between siblings; the same applies to individuals whose family relationship was created by adoption.</a:t>
            </a:r>
            <a:endParaRPr lang="cs-CZ" dirty="0"/>
          </a:p>
        </p:txBody>
      </p:sp>
    </p:spTree>
    <p:extLst>
      <p:ext uri="{BB962C8B-B14F-4D97-AF65-F5344CB8AC3E}">
        <p14:creationId xmlns:p14="http://schemas.microsoft.com/office/powerpoint/2010/main" val="3675223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A3DE0-4050-8E43-09FE-17DA5B1B039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C0A3C8-268E-C9D8-FB05-D4089718939C}"/>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C15AC1B7-9B58-7093-B637-276D6DC19AD3}"/>
              </a:ext>
            </a:extLst>
          </p:cNvPr>
          <p:cNvSpPr>
            <a:spLocks noGrp="1"/>
          </p:cNvSpPr>
          <p:nvPr>
            <p:ph sz="quarter" idx="13"/>
          </p:nvPr>
        </p:nvSpPr>
        <p:spPr>
          <a:xfrm>
            <a:off x="838200" y="2212429"/>
            <a:ext cx="10515600" cy="3964534"/>
          </a:xfrm>
        </p:spPr>
        <p:txBody>
          <a:bodyPr>
            <a:normAutofit/>
          </a:bodyPr>
          <a:lstStyle/>
          <a:p>
            <a:pPr algn="just"/>
            <a:r>
              <a:rPr lang="cs-CZ" b="1" dirty="0"/>
              <a:t>Invalid </a:t>
            </a:r>
            <a:r>
              <a:rPr lang="cs-CZ" b="1" dirty="0" err="1"/>
              <a:t>marriage</a:t>
            </a:r>
            <a:r>
              <a:rPr lang="cs-CZ" b="1" dirty="0"/>
              <a:t> – </a:t>
            </a:r>
            <a:r>
              <a:rPr lang="cs-CZ" b="1" dirty="0" err="1"/>
              <a:t>legal</a:t>
            </a:r>
            <a:r>
              <a:rPr lang="cs-CZ" b="1" dirty="0"/>
              <a:t> </a:t>
            </a:r>
            <a:r>
              <a:rPr lang="cs-CZ" b="1" dirty="0" err="1"/>
              <a:t>impediments</a:t>
            </a:r>
            <a:endParaRPr lang="cs-CZ" b="1" dirty="0"/>
          </a:p>
          <a:p>
            <a:pPr algn="just"/>
            <a:endParaRPr lang="cs-CZ" b="1" i="1" dirty="0"/>
          </a:p>
          <a:p>
            <a:pPr algn="just"/>
            <a:r>
              <a:rPr lang="cs-CZ" b="1" dirty="0"/>
              <a:t>5) </a:t>
            </a:r>
            <a:r>
              <a:rPr lang="cs-CZ" b="1" dirty="0" err="1"/>
              <a:t>relationship</a:t>
            </a:r>
            <a:r>
              <a:rPr lang="cs-CZ" b="1" dirty="0"/>
              <a:t> </a:t>
            </a:r>
            <a:r>
              <a:rPr lang="cs-CZ" b="1" dirty="0" err="1"/>
              <a:t>of</a:t>
            </a:r>
            <a:r>
              <a:rPr lang="cs-CZ" b="1" dirty="0"/>
              <a:t> </a:t>
            </a:r>
            <a:r>
              <a:rPr lang="cs-CZ" b="1" dirty="0" err="1"/>
              <a:t>dependece</a:t>
            </a:r>
            <a:r>
              <a:rPr lang="cs-CZ" dirty="0"/>
              <a:t>; </a:t>
            </a:r>
            <a:r>
              <a:rPr lang="cs-CZ" dirty="0" err="1"/>
              <a:t>Sect</a:t>
            </a:r>
            <a:r>
              <a:rPr lang="cs-CZ" dirty="0"/>
              <a:t>. 676</a:t>
            </a:r>
          </a:p>
          <a:p>
            <a:pPr algn="just"/>
            <a:r>
              <a:rPr lang="en-US" dirty="0"/>
              <a:t>Marriage may not be entered into </a:t>
            </a:r>
            <a:r>
              <a:rPr lang="en-US" b="1" dirty="0"/>
              <a:t>between a </a:t>
            </a:r>
            <a:r>
              <a:rPr lang="en-US" b="1" dirty="0">
                <a:solidFill>
                  <a:srgbClr val="FF0000"/>
                </a:solidFill>
              </a:rPr>
              <a:t>tutor</a:t>
            </a:r>
            <a:r>
              <a:rPr lang="en-US" b="1" dirty="0"/>
              <a:t> </a:t>
            </a:r>
            <a:r>
              <a:rPr lang="cs-CZ" i="1" dirty="0"/>
              <a:t>(</a:t>
            </a:r>
            <a:r>
              <a:rPr lang="cs-CZ" i="1" dirty="0" err="1"/>
              <a:t>note</a:t>
            </a:r>
            <a:r>
              <a:rPr lang="cs-CZ" i="1" dirty="0"/>
              <a:t>: </a:t>
            </a:r>
            <a:r>
              <a:rPr lang="cs-CZ" i="1" dirty="0" err="1"/>
              <a:t>Sect</a:t>
            </a:r>
            <a:r>
              <a:rPr lang="cs-CZ" i="1" dirty="0"/>
              <a:t>. 928 et </a:t>
            </a:r>
            <a:r>
              <a:rPr lang="cs-CZ" i="1" dirty="0" err="1"/>
              <a:t>seq</a:t>
            </a:r>
            <a:r>
              <a:rPr lang="cs-CZ" i="1" dirty="0"/>
              <a:t>.)</a:t>
            </a:r>
            <a:r>
              <a:rPr lang="cs-CZ" b="1" dirty="0"/>
              <a:t> </a:t>
            </a:r>
            <a:r>
              <a:rPr lang="en-US" b="1" dirty="0"/>
              <a:t>and person under tutorship, between a child and </a:t>
            </a:r>
            <a:r>
              <a:rPr lang="en-US" b="1" dirty="0">
                <a:solidFill>
                  <a:srgbClr val="FF0000"/>
                </a:solidFill>
              </a:rPr>
              <a:t>the person to whose care the child has been entrusted</a:t>
            </a:r>
            <a:r>
              <a:rPr lang="cs-CZ" b="1" dirty="0">
                <a:solidFill>
                  <a:srgbClr val="FF0000"/>
                </a:solidFill>
              </a:rPr>
              <a:t> </a:t>
            </a:r>
            <a:r>
              <a:rPr lang="cs-CZ" i="1" dirty="0"/>
              <a:t>(</a:t>
            </a:r>
            <a:r>
              <a:rPr lang="cs-CZ" i="1" dirty="0" err="1"/>
              <a:t>note</a:t>
            </a:r>
            <a:r>
              <a:rPr lang="cs-CZ" i="1" dirty="0"/>
              <a:t>: </a:t>
            </a:r>
            <a:r>
              <a:rPr lang="cs-CZ" i="1" dirty="0" err="1"/>
              <a:t>Sect</a:t>
            </a:r>
            <a:r>
              <a:rPr lang="cs-CZ" i="1" dirty="0"/>
              <a:t>. 953 et </a:t>
            </a:r>
            <a:r>
              <a:rPr lang="cs-CZ" i="1" dirty="0" err="1"/>
              <a:t>seq</a:t>
            </a:r>
            <a:r>
              <a:rPr lang="cs-CZ" i="1" dirty="0"/>
              <a:t>.)</a:t>
            </a:r>
            <a:r>
              <a:rPr lang="en-US" b="1" dirty="0"/>
              <a:t>, or between a </a:t>
            </a:r>
            <a:r>
              <a:rPr lang="en-US" b="1" dirty="0">
                <a:solidFill>
                  <a:srgbClr val="FF0000"/>
                </a:solidFill>
              </a:rPr>
              <a:t>foster </a:t>
            </a:r>
            <a:r>
              <a:rPr lang="cs-CZ" i="1" dirty="0"/>
              <a:t>(</a:t>
            </a:r>
            <a:r>
              <a:rPr lang="cs-CZ" i="1" dirty="0" err="1"/>
              <a:t>note</a:t>
            </a:r>
            <a:r>
              <a:rPr lang="cs-CZ" i="1" dirty="0"/>
              <a:t>: </a:t>
            </a:r>
            <a:r>
              <a:rPr lang="cs-CZ" i="1" dirty="0" err="1"/>
              <a:t>Sect</a:t>
            </a:r>
            <a:r>
              <a:rPr lang="cs-CZ" i="1" dirty="0"/>
              <a:t>. 958 et </a:t>
            </a:r>
            <a:r>
              <a:rPr lang="cs-CZ" i="1" dirty="0" err="1"/>
              <a:t>seq</a:t>
            </a:r>
            <a:r>
              <a:rPr lang="cs-CZ" i="1" dirty="0"/>
              <a:t>.) </a:t>
            </a:r>
            <a:r>
              <a:rPr lang="en-US" b="1" dirty="0"/>
              <a:t>parent and the child placed in foster care</a:t>
            </a:r>
            <a:r>
              <a:rPr lang="en-US" dirty="0"/>
              <a:t>.</a:t>
            </a:r>
            <a:endParaRPr lang="cs-CZ" dirty="0"/>
          </a:p>
          <a:p>
            <a:pPr algn="just"/>
            <a:endParaRPr lang="cs-CZ" dirty="0"/>
          </a:p>
          <a:p>
            <a:pPr algn="just"/>
            <a:r>
              <a:rPr lang="cs-CZ" b="1" dirty="0">
                <a:solidFill>
                  <a:srgbClr val="FF0000"/>
                </a:solidFill>
              </a:rPr>
              <a:t>X</a:t>
            </a:r>
            <a:r>
              <a:rPr lang="cs-CZ" dirty="0"/>
              <a:t> not a </a:t>
            </a:r>
            <a:r>
              <a:rPr lang="cs-CZ" dirty="0" err="1"/>
              <a:t>guardianship</a:t>
            </a:r>
            <a:r>
              <a:rPr lang="cs-CZ" dirty="0"/>
              <a:t> </a:t>
            </a:r>
            <a:r>
              <a:rPr lang="cs-CZ" i="1" dirty="0"/>
              <a:t>(</a:t>
            </a:r>
            <a:r>
              <a:rPr lang="cs-CZ" i="1" dirty="0" err="1"/>
              <a:t>Sect</a:t>
            </a:r>
            <a:r>
              <a:rPr lang="cs-CZ" i="1" dirty="0"/>
              <a:t>. 943 et </a:t>
            </a:r>
            <a:r>
              <a:rPr lang="cs-CZ" i="1" dirty="0" err="1"/>
              <a:t>seq</a:t>
            </a:r>
            <a:r>
              <a:rPr lang="cs-CZ" i="1" dirty="0"/>
              <a:t>.)</a:t>
            </a:r>
          </a:p>
        </p:txBody>
      </p:sp>
    </p:spTree>
    <p:extLst>
      <p:ext uri="{BB962C8B-B14F-4D97-AF65-F5344CB8AC3E}">
        <p14:creationId xmlns:p14="http://schemas.microsoft.com/office/powerpoint/2010/main" val="1677907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DBD2B-7365-B8D2-6C8B-B01DBE81B53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50D93B1-67EA-60CC-A8EA-40E4D2D5D54A}"/>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124516FD-B60D-12FB-EEF1-0C1E6891EC2B}"/>
              </a:ext>
            </a:extLst>
          </p:cNvPr>
          <p:cNvSpPr>
            <a:spLocks noGrp="1"/>
          </p:cNvSpPr>
          <p:nvPr>
            <p:ph sz="quarter" idx="13"/>
          </p:nvPr>
        </p:nvSpPr>
        <p:spPr>
          <a:xfrm>
            <a:off x="838200" y="2212429"/>
            <a:ext cx="10515600" cy="3964534"/>
          </a:xfrm>
        </p:spPr>
        <p:txBody>
          <a:bodyPr>
            <a:normAutofit fontScale="92500" lnSpcReduction="20000"/>
          </a:bodyPr>
          <a:lstStyle/>
          <a:p>
            <a:pPr algn="just"/>
            <a:r>
              <a:rPr lang="cs-CZ" b="1" dirty="0"/>
              <a:t>Invalid </a:t>
            </a:r>
            <a:r>
              <a:rPr lang="cs-CZ" b="1" dirty="0" err="1"/>
              <a:t>marriage</a:t>
            </a:r>
            <a:r>
              <a:rPr lang="cs-CZ" b="1" dirty="0"/>
              <a:t> – </a:t>
            </a:r>
            <a:r>
              <a:rPr lang="cs-CZ" b="1" dirty="0" err="1"/>
              <a:t>consequences</a:t>
            </a:r>
            <a:endParaRPr lang="cs-CZ" b="1" dirty="0"/>
          </a:p>
          <a:p>
            <a:pPr algn="just"/>
            <a:endParaRPr lang="cs-CZ" b="1" i="1" dirty="0"/>
          </a:p>
          <a:p>
            <a:pPr algn="just"/>
            <a:r>
              <a:rPr lang="en-US" dirty="0"/>
              <a:t>A marriage </a:t>
            </a:r>
            <a:r>
              <a:rPr lang="en-US" b="1" dirty="0">
                <a:solidFill>
                  <a:srgbClr val="FF0000"/>
                </a:solidFill>
              </a:rPr>
              <a:t>is considered </a:t>
            </a:r>
            <a:r>
              <a:rPr lang="en-US" dirty="0"/>
              <a:t>valid until declared invalid. If a marriage has been declared invalid, </a:t>
            </a:r>
            <a:r>
              <a:rPr lang="en-US" b="1" dirty="0">
                <a:solidFill>
                  <a:srgbClr val="FF0000"/>
                </a:solidFill>
              </a:rPr>
              <a:t>it is considered </a:t>
            </a:r>
            <a:r>
              <a:rPr lang="en-US" dirty="0"/>
              <a:t>never to have been entered into.</a:t>
            </a:r>
            <a:endParaRPr lang="cs-CZ" dirty="0"/>
          </a:p>
          <a:p>
            <a:pPr algn="just"/>
            <a:endParaRPr lang="cs-CZ" i="1" dirty="0"/>
          </a:p>
          <a:p>
            <a:pPr algn="just"/>
            <a:r>
              <a:rPr lang="cs-CZ" dirty="0"/>
              <a:t>= </a:t>
            </a:r>
            <a:r>
              <a:rPr lang="cs-CZ" dirty="0" err="1"/>
              <a:t>property</a:t>
            </a:r>
            <a:r>
              <a:rPr lang="cs-CZ" dirty="0"/>
              <a:t> </a:t>
            </a:r>
            <a:r>
              <a:rPr lang="cs-CZ" dirty="0" err="1"/>
              <a:t>community</a:t>
            </a:r>
            <a:r>
              <a:rPr lang="cs-CZ" dirty="0"/>
              <a:t> </a:t>
            </a:r>
            <a:r>
              <a:rPr lang="cs-CZ" dirty="0" err="1"/>
              <a:t>of</a:t>
            </a:r>
            <a:r>
              <a:rPr lang="cs-CZ" dirty="0"/>
              <a:t> </a:t>
            </a:r>
            <a:r>
              <a:rPr lang="cs-CZ" dirty="0" err="1"/>
              <a:t>spouses</a:t>
            </a:r>
            <a:r>
              <a:rPr lang="cs-CZ" dirty="0"/>
              <a:t> </a:t>
            </a:r>
            <a:r>
              <a:rPr lang="cs-CZ" dirty="0" err="1"/>
              <a:t>arises</a:t>
            </a:r>
            <a:endParaRPr lang="cs-CZ" dirty="0"/>
          </a:p>
          <a:p>
            <a:pPr algn="just"/>
            <a:r>
              <a:rPr lang="cs-CZ" dirty="0"/>
              <a:t>= 1st </a:t>
            </a:r>
            <a:r>
              <a:rPr lang="cs-CZ" dirty="0" err="1"/>
              <a:t>presumption</a:t>
            </a:r>
            <a:r>
              <a:rPr lang="cs-CZ" dirty="0"/>
              <a:t> </a:t>
            </a:r>
            <a:r>
              <a:rPr lang="cs-CZ" dirty="0" err="1"/>
              <a:t>of</a:t>
            </a:r>
            <a:r>
              <a:rPr lang="cs-CZ" dirty="0"/>
              <a:t> paternity (</a:t>
            </a:r>
            <a:r>
              <a:rPr lang="cs-CZ" dirty="0" err="1"/>
              <a:t>husband</a:t>
            </a:r>
            <a:r>
              <a:rPr lang="cs-CZ" dirty="0"/>
              <a:t> </a:t>
            </a:r>
            <a:r>
              <a:rPr lang="cs-CZ" dirty="0" err="1"/>
              <a:t>of</a:t>
            </a:r>
            <a:r>
              <a:rPr lang="cs-CZ" dirty="0"/>
              <a:t> </a:t>
            </a:r>
            <a:r>
              <a:rPr lang="cs-CZ" dirty="0" err="1"/>
              <a:t>mother</a:t>
            </a:r>
            <a:r>
              <a:rPr lang="cs-CZ" dirty="0"/>
              <a:t> </a:t>
            </a:r>
            <a:r>
              <a:rPr lang="cs-CZ" dirty="0" err="1"/>
              <a:t>is</a:t>
            </a:r>
            <a:r>
              <a:rPr lang="cs-CZ" dirty="0"/>
              <a:t> </a:t>
            </a:r>
            <a:r>
              <a:rPr lang="cs-CZ" dirty="0" err="1"/>
              <a:t>presumed</a:t>
            </a:r>
            <a:r>
              <a:rPr lang="cs-CZ" dirty="0"/>
              <a:t> to </a:t>
            </a:r>
            <a:r>
              <a:rPr lang="cs-CZ" dirty="0" err="1"/>
              <a:t>be</a:t>
            </a:r>
            <a:r>
              <a:rPr lang="cs-CZ" dirty="0"/>
              <a:t> a </a:t>
            </a:r>
            <a:r>
              <a:rPr lang="cs-CZ" dirty="0" err="1"/>
              <a:t>father</a:t>
            </a:r>
            <a:r>
              <a:rPr lang="cs-CZ" dirty="0"/>
              <a:t>) </a:t>
            </a:r>
            <a:r>
              <a:rPr lang="cs-CZ" dirty="0" err="1"/>
              <a:t>is</a:t>
            </a:r>
            <a:r>
              <a:rPr lang="cs-CZ" dirty="0"/>
              <a:t> </a:t>
            </a:r>
            <a:r>
              <a:rPr lang="cs-CZ" dirty="0" err="1"/>
              <a:t>applied</a:t>
            </a:r>
            <a:endParaRPr lang="cs-CZ" dirty="0"/>
          </a:p>
          <a:p>
            <a:pPr algn="just"/>
            <a:r>
              <a:rPr lang="cs-CZ" dirty="0"/>
              <a:t>= </a:t>
            </a:r>
            <a:r>
              <a:rPr lang="cs-CZ" dirty="0" err="1"/>
              <a:t>court</a:t>
            </a:r>
            <a:r>
              <a:rPr lang="cs-CZ" dirty="0"/>
              <a:t> </a:t>
            </a:r>
            <a:r>
              <a:rPr lang="cs-CZ" dirty="0" err="1"/>
              <a:t>decision</a:t>
            </a:r>
            <a:r>
              <a:rPr lang="cs-CZ" dirty="0"/>
              <a:t> on invalidity </a:t>
            </a:r>
            <a:r>
              <a:rPr lang="cs-CZ" dirty="0" err="1"/>
              <a:t>is</a:t>
            </a:r>
            <a:r>
              <a:rPr lang="cs-CZ" dirty="0"/>
              <a:t> </a:t>
            </a:r>
            <a:r>
              <a:rPr lang="cs-CZ" b="1" dirty="0" err="1"/>
              <a:t>constitutive</a:t>
            </a:r>
            <a:endParaRPr lang="cs-CZ" b="1" dirty="0"/>
          </a:p>
          <a:p>
            <a:pPr algn="just"/>
            <a:endParaRPr lang="cs-CZ" b="1" dirty="0"/>
          </a:p>
          <a:p>
            <a:pPr algn="just"/>
            <a:r>
              <a:rPr lang="en-US" dirty="0"/>
              <a:t>► The rights and duties of a man and woman whose marriage has been declared invalid to a common child and their property rights and duties at the time after the marriage has been declared invalid are governed, </a:t>
            </a:r>
            <a:r>
              <a:rPr lang="en-US" b="1" dirty="0"/>
              <a:t>by analogy, by the provisions on the rights and duties of divorced spouses</a:t>
            </a:r>
            <a:r>
              <a:rPr lang="en-US" dirty="0"/>
              <a:t> to a common child and on their property rights and duties at the time after the divorce</a:t>
            </a:r>
            <a:r>
              <a:rPr lang="cs-CZ" dirty="0"/>
              <a:t>. (</a:t>
            </a:r>
            <a:r>
              <a:rPr lang="cs-CZ" dirty="0" err="1"/>
              <a:t>Sect</a:t>
            </a:r>
            <a:r>
              <a:rPr lang="cs-CZ" dirty="0"/>
              <a:t>. 686 para 1)</a:t>
            </a:r>
            <a:endParaRPr lang="cs-CZ" b="1" dirty="0"/>
          </a:p>
        </p:txBody>
      </p:sp>
    </p:spTree>
    <p:extLst>
      <p:ext uri="{BB962C8B-B14F-4D97-AF65-F5344CB8AC3E}">
        <p14:creationId xmlns:p14="http://schemas.microsoft.com/office/powerpoint/2010/main" val="1626104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B3F41-BA85-6B80-CB18-92DCEB9D3EE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4D49C2C-C8D1-4C08-1D66-2E6ED102D6E2}"/>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91CB2EE6-69A7-218A-591F-B4592AA7CC2C}"/>
              </a:ext>
            </a:extLst>
          </p:cNvPr>
          <p:cNvSpPr>
            <a:spLocks noGrp="1"/>
          </p:cNvSpPr>
          <p:nvPr>
            <p:ph sz="quarter" idx="13"/>
          </p:nvPr>
        </p:nvSpPr>
        <p:spPr>
          <a:xfrm>
            <a:off x="838200" y="2212429"/>
            <a:ext cx="10515600" cy="3964534"/>
          </a:xfrm>
        </p:spPr>
        <p:txBody>
          <a:bodyPr>
            <a:normAutofit/>
          </a:bodyPr>
          <a:lstStyle/>
          <a:p>
            <a:pPr algn="just"/>
            <a:r>
              <a:rPr lang="cs-CZ" b="1" dirty="0" err="1"/>
              <a:t>Rights</a:t>
            </a:r>
            <a:r>
              <a:rPr lang="cs-CZ" b="1" dirty="0"/>
              <a:t> and </a:t>
            </a:r>
            <a:r>
              <a:rPr lang="cs-CZ" b="1" dirty="0" err="1"/>
              <a:t>duties</a:t>
            </a:r>
            <a:r>
              <a:rPr lang="cs-CZ" b="1" dirty="0"/>
              <a:t> </a:t>
            </a:r>
            <a:r>
              <a:rPr lang="cs-CZ" b="1" dirty="0" err="1"/>
              <a:t>of</a:t>
            </a:r>
            <a:r>
              <a:rPr lang="cs-CZ" b="1" dirty="0"/>
              <a:t> </a:t>
            </a:r>
            <a:r>
              <a:rPr lang="cs-CZ" b="1" dirty="0" err="1"/>
              <a:t>spouses</a:t>
            </a:r>
            <a:endParaRPr lang="cs-CZ" b="1" dirty="0"/>
          </a:p>
          <a:p>
            <a:pPr algn="just"/>
            <a:endParaRPr lang="cs-CZ" b="1" dirty="0"/>
          </a:p>
          <a:p>
            <a:pPr algn="just"/>
            <a:r>
              <a:rPr lang="cs-CZ" b="1" dirty="0"/>
              <a:t>1) </a:t>
            </a:r>
            <a:r>
              <a:rPr lang="cs-CZ" b="1" dirty="0" err="1"/>
              <a:t>of</a:t>
            </a:r>
            <a:r>
              <a:rPr lang="cs-CZ" b="1" dirty="0"/>
              <a:t> </a:t>
            </a:r>
            <a:r>
              <a:rPr lang="en-US" b="1" dirty="0"/>
              <a:t>personal </a:t>
            </a:r>
            <a:r>
              <a:rPr lang="en-US" b="1" dirty="0" err="1"/>
              <a:t>natur</a:t>
            </a:r>
            <a:r>
              <a:rPr lang="cs-CZ" b="1" dirty="0"/>
              <a:t>e</a:t>
            </a:r>
          </a:p>
          <a:p>
            <a:pPr algn="just"/>
            <a:r>
              <a:rPr lang="en-US" dirty="0"/>
              <a:t>living together, being faithful to each other</a:t>
            </a:r>
            <a:endParaRPr lang="cs-CZ" dirty="0"/>
          </a:p>
          <a:p>
            <a:pPr algn="just"/>
            <a:endParaRPr lang="cs-CZ" b="1" dirty="0"/>
          </a:p>
          <a:p>
            <a:pPr algn="just"/>
            <a:r>
              <a:rPr lang="cs-CZ" b="1" dirty="0"/>
              <a:t>2) </a:t>
            </a:r>
            <a:r>
              <a:rPr lang="cs-CZ" b="1" dirty="0" err="1"/>
              <a:t>of</a:t>
            </a:r>
            <a:r>
              <a:rPr lang="cs-CZ" b="1" dirty="0"/>
              <a:t> </a:t>
            </a:r>
            <a:r>
              <a:rPr lang="cs-CZ" b="1" dirty="0" err="1"/>
              <a:t>personal</a:t>
            </a:r>
            <a:r>
              <a:rPr lang="cs-CZ" b="1" dirty="0"/>
              <a:t>-</a:t>
            </a:r>
            <a:r>
              <a:rPr lang="en-US" b="1" dirty="0"/>
              <a:t>property</a:t>
            </a:r>
            <a:r>
              <a:rPr lang="cs-CZ" b="1" dirty="0"/>
              <a:t> </a:t>
            </a:r>
            <a:r>
              <a:rPr lang="en-US" b="1" dirty="0"/>
              <a:t>nature</a:t>
            </a:r>
            <a:endParaRPr lang="cs-CZ" b="1" dirty="0"/>
          </a:p>
          <a:p>
            <a:pPr algn="just"/>
            <a:r>
              <a:rPr lang="en-US" dirty="0"/>
              <a:t>mutual legal representation</a:t>
            </a:r>
            <a:endParaRPr lang="cs-CZ" dirty="0"/>
          </a:p>
          <a:p>
            <a:pPr algn="just"/>
            <a:endParaRPr lang="cs-CZ" b="1" i="1" dirty="0"/>
          </a:p>
          <a:p>
            <a:pPr algn="just"/>
            <a:r>
              <a:rPr lang="cs-CZ" b="1" dirty="0"/>
              <a:t>3) </a:t>
            </a:r>
            <a:r>
              <a:rPr lang="cs-CZ" b="1" dirty="0" err="1"/>
              <a:t>of</a:t>
            </a:r>
            <a:r>
              <a:rPr lang="cs-CZ" b="1" dirty="0"/>
              <a:t> </a:t>
            </a:r>
            <a:r>
              <a:rPr lang="en-US" b="1" dirty="0"/>
              <a:t>property nature </a:t>
            </a:r>
            <a:endParaRPr lang="cs-CZ" b="1" dirty="0"/>
          </a:p>
          <a:p>
            <a:pPr algn="just"/>
            <a:r>
              <a:rPr lang="cs-CZ" dirty="0" err="1"/>
              <a:t>community</a:t>
            </a:r>
            <a:r>
              <a:rPr lang="en-US" dirty="0"/>
              <a:t> property</a:t>
            </a:r>
            <a:r>
              <a:rPr lang="cs-CZ" dirty="0"/>
              <a:t>; </a:t>
            </a:r>
          </a:p>
          <a:p>
            <a:pPr algn="just"/>
            <a:r>
              <a:rPr lang="cs-CZ" dirty="0"/>
              <a:t>+ joint </a:t>
            </a:r>
            <a:r>
              <a:rPr lang="cs-CZ" dirty="0" err="1"/>
              <a:t>lease</a:t>
            </a:r>
            <a:r>
              <a:rPr lang="cs-CZ" dirty="0"/>
              <a:t> </a:t>
            </a:r>
            <a:r>
              <a:rPr lang="cs-CZ" dirty="0" err="1"/>
              <a:t>of</a:t>
            </a:r>
            <a:r>
              <a:rPr lang="cs-CZ" dirty="0"/>
              <a:t> </a:t>
            </a:r>
            <a:r>
              <a:rPr lang="cs-CZ" dirty="0" err="1"/>
              <a:t>flat</a:t>
            </a:r>
            <a:r>
              <a:rPr lang="cs-CZ" dirty="0"/>
              <a:t>, + </a:t>
            </a:r>
            <a:r>
              <a:rPr lang="cs-CZ" dirty="0" err="1"/>
              <a:t>succession</a:t>
            </a:r>
            <a:r>
              <a:rPr lang="cs-CZ" dirty="0"/>
              <a:t> </a:t>
            </a:r>
            <a:r>
              <a:rPr lang="cs-CZ" dirty="0" err="1"/>
              <a:t>law</a:t>
            </a:r>
            <a:r>
              <a:rPr lang="cs-CZ" dirty="0"/>
              <a:t> </a:t>
            </a:r>
            <a:r>
              <a:rPr lang="cs-CZ" dirty="0" err="1"/>
              <a:t>etc</a:t>
            </a:r>
            <a:r>
              <a:rPr lang="cs-CZ" dirty="0"/>
              <a:t>.</a:t>
            </a:r>
          </a:p>
        </p:txBody>
      </p:sp>
    </p:spTree>
    <p:extLst>
      <p:ext uri="{BB962C8B-B14F-4D97-AF65-F5344CB8AC3E}">
        <p14:creationId xmlns:p14="http://schemas.microsoft.com/office/powerpoint/2010/main" val="3795265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C4ADF-6B9E-DD9E-B10A-AD9B80A01AF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856A52A-E728-A2D9-7134-68BBC20CC715}"/>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CA22CA8C-5947-8E00-77F7-25BD79A1A270}"/>
              </a:ext>
            </a:extLst>
          </p:cNvPr>
          <p:cNvSpPr>
            <a:spLocks noGrp="1"/>
          </p:cNvSpPr>
          <p:nvPr>
            <p:ph sz="quarter" idx="13"/>
          </p:nvPr>
        </p:nvSpPr>
        <p:spPr>
          <a:xfrm>
            <a:off x="838200" y="2212429"/>
            <a:ext cx="10515600" cy="3964534"/>
          </a:xfrm>
        </p:spPr>
        <p:txBody>
          <a:bodyPr>
            <a:normAutofit fontScale="92500" lnSpcReduction="10000"/>
          </a:bodyPr>
          <a:lstStyle/>
          <a:p>
            <a:pPr algn="just"/>
            <a:r>
              <a:rPr lang="cs-CZ" b="1" dirty="0" err="1"/>
              <a:t>Community</a:t>
            </a:r>
            <a:r>
              <a:rPr lang="en-US" b="1" dirty="0"/>
              <a:t> property</a:t>
            </a:r>
            <a:r>
              <a:rPr lang="cs-CZ" dirty="0"/>
              <a:t> (</a:t>
            </a:r>
            <a:r>
              <a:rPr lang="cs-CZ" dirty="0" err="1"/>
              <a:t>Sect</a:t>
            </a:r>
            <a:r>
              <a:rPr lang="cs-CZ" dirty="0"/>
              <a:t>. 708 et </a:t>
            </a:r>
            <a:r>
              <a:rPr lang="cs-CZ" dirty="0" err="1"/>
              <a:t>seq</a:t>
            </a:r>
            <a:r>
              <a:rPr lang="cs-CZ" dirty="0"/>
              <a:t>.)</a:t>
            </a:r>
          </a:p>
          <a:p>
            <a:pPr algn="just"/>
            <a:endParaRPr lang="cs-CZ" dirty="0"/>
          </a:p>
          <a:p>
            <a:pPr algn="just"/>
            <a:r>
              <a:rPr lang="cs-CZ" b="1" dirty="0"/>
              <a:t>1) </a:t>
            </a:r>
            <a:r>
              <a:rPr lang="cs-CZ" b="1" dirty="0" err="1"/>
              <a:t>statutory</a:t>
            </a:r>
            <a:r>
              <a:rPr lang="cs-CZ" b="1" dirty="0"/>
              <a:t> </a:t>
            </a:r>
            <a:r>
              <a:rPr lang="cs-CZ" b="1" dirty="0" err="1"/>
              <a:t>regime</a:t>
            </a:r>
            <a:r>
              <a:rPr lang="cs-CZ" dirty="0"/>
              <a:t> (</a:t>
            </a:r>
            <a:r>
              <a:rPr lang="cs-CZ" dirty="0" err="1"/>
              <a:t>Sect</a:t>
            </a:r>
            <a:r>
              <a:rPr lang="cs-CZ" dirty="0"/>
              <a:t>. 709 et </a:t>
            </a:r>
            <a:r>
              <a:rPr lang="cs-CZ" dirty="0" err="1"/>
              <a:t>seq</a:t>
            </a:r>
            <a:r>
              <a:rPr lang="cs-CZ" dirty="0"/>
              <a:t>.)</a:t>
            </a:r>
          </a:p>
          <a:p>
            <a:pPr algn="just"/>
            <a:r>
              <a:rPr lang="cs-CZ" dirty="0"/>
              <a:t>= no </a:t>
            </a:r>
            <a:r>
              <a:rPr lang="cs-CZ" dirty="0" err="1"/>
              <a:t>modification</a:t>
            </a:r>
            <a:r>
              <a:rPr lang="cs-CZ" dirty="0"/>
              <a:t> has </a:t>
            </a:r>
            <a:r>
              <a:rPr lang="cs-CZ" dirty="0" err="1"/>
              <a:t>been</a:t>
            </a:r>
            <a:r>
              <a:rPr lang="cs-CZ" dirty="0"/>
              <a:t> made by </a:t>
            </a:r>
            <a:r>
              <a:rPr lang="cs-CZ" dirty="0" err="1"/>
              <a:t>spouses</a:t>
            </a:r>
            <a:r>
              <a:rPr lang="cs-CZ" dirty="0"/>
              <a:t> (</a:t>
            </a:r>
            <a:r>
              <a:rPr lang="cs-CZ" dirty="0" err="1"/>
              <a:t>or</a:t>
            </a:r>
            <a:r>
              <a:rPr lang="cs-CZ" dirty="0"/>
              <a:t> </a:t>
            </a:r>
            <a:r>
              <a:rPr lang="cs-CZ" dirty="0" err="1"/>
              <a:t>fiancés</a:t>
            </a:r>
            <a:r>
              <a:rPr lang="cs-CZ" dirty="0"/>
              <a:t>) by public </a:t>
            </a:r>
            <a:r>
              <a:rPr lang="cs-CZ" dirty="0" err="1"/>
              <a:t>deed</a:t>
            </a:r>
            <a:r>
              <a:rPr lang="cs-CZ" dirty="0"/>
              <a:t> (instrument)</a:t>
            </a:r>
          </a:p>
          <a:p>
            <a:pPr marL="457200" indent="-457200" algn="just">
              <a:buAutoNum type="arabicParenR"/>
            </a:pPr>
            <a:endParaRPr lang="cs-CZ" dirty="0"/>
          </a:p>
          <a:p>
            <a:pPr algn="just"/>
            <a:r>
              <a:rPr lang="cs-CZ" b="1" dirty="0"/>
              <a:t>2) </a:t>
            </a:r>
            <a:r>
              <a:rPr lang="cs-CZ" b="1" dirty="0" err="1"/>
              <a:t>contractual</a:t>
            </a:r>
            <a:r>
              <a:rPr lang="cs-CZ" b="1" dirty="0"/>
              <a:t> </a:t>
            </a:r>
            <a:r>
              <a:rPr lang="cs-CZ" b="1" dirty="0" err="1"/>
              <a:t>regime</a:t>
            </a:r>
            <a:r>
              <a:rPr lang="cs-CZ" dirty="0"/>
              <a:t> (</a:t>
            </a:r>
            <a:r>
              <a:rPr lang="cs-CZ" dirty="0" err="1"/>
              <a:t>Sect</a:t>
            </a:r>
            <a:r>
              <a:rPr lang="cs-CZ" dirty="0"/>
              <a:t>. 716 et </a:t>
            </a:r>
            <a:r>
              <a:rPr lang="cs-CZ" dirty="0" err="1"/>
              <a:t>seq</a:t>
            </a:r>
            <a:r>
              <a:rPr lang="cs-CZ" dirty="0"/>
              <a:t>.)</a:t>
            </a:r>
          </a:p>
          <a:p>
            <a:pPr algn="just"/>
            <a:r>
              <a:rPr lang="en-US" dirty="0"/>
              <a:t>► a separate property regime, </a:t>
            </a:r>
            <a:endParaRPr lang="cs-CZ" dirty="0"/>
          </a:p>
          <a:p>
            <a:pPr algn="just"/>
            <a:r>
              <a:rPr lang="en-US" dirty="0"/>
              <a:t>►</a:t>
            </a:r>
            <a:r>
              <a:rPr lang="cs-CZ" dirty="0"/>
              <a:t> </a:t>
            </a:r>
            <a:r>
              <a:rPr lang="en-US" dirty="0"/>
              <a:t>a regime reserving the creation of community property as of the date the marriage terminates, </a:t>
            </a:r>
            <a:endParaRPr lang="cs-CZ" dirty="0"/>
          </a:p>
          <a:p>
            <a:pPr algn="just"/>
            <a:r>
              <a:rPr lang="en-US" dirty="0"/>
              <a:t>► a regime constituting an extension of the scope of the statutory regime of community property </a:t>
            </a:r>
            <a:endParaRPr lang="cs-CZ" dirty="0"/>
          </a:p>
          <a:p>
            <a:pPr algn="just"/>
            <a:r>
              <a:rPr lang="en-US" dirty="0"/>
              <a:t>► a regime constituting a reduction of the scope of the statutory regime of community property </a:t>
            </a:r>
            <a:endParaRPr lang="cs-CZ" dirty="0"/>
          </a:p>
          <a:p>
            <a:pPr marL="457200" indent="-457200" algn="just">
              <a:buAutoNum type="arabicParenR"/>
            </a:pPr>
            <a:endParaRPr lang="cs-CZ" dirty="0"/>
          </a:p>
          <a:p>
            <a:pPr algn="just"/>
            <a:r>
              <a:rPr lang="cs-CZ" b="1" dirty="0"/>
              <a:t>3)</a:t>
            </a:r>
            <a:r>
              <a:rPr lang="cs-CZ" dirty="0"/>
              <a:t> </a:t>
            </a:r>
            <a:r>
              <a:rPr lang="cs-CZ" dirty="0" err="1"/>
              <a:t>regime</a:t>
            </a:r>
            <a:r>
              <a:rPr lang="cs-CZ" dirty="0"/>
              <a:t> </a:t>
            </a:r>
            <a:r>
              <a:rPr lang="cs-CZ" dirty="0" err="1"/>
              <a:t>established</a:t>
            </a:r>
            <a:r>
              <a:rPr lang="cs-CZ" dirty="0"/>
              <a:t> by a </a:t>
            </a:r>
            <a:r>
              <a:rPr lang="cs-CZ" dirty="0" err="1"/>
              <a:t>court</a:t>
            </a:r>
            <a:r>
              <a:rPr lang="cs-CZ" dirty="0"/>
              <a:t> </a:t>
            </a:r>
            <a:r>
              <a:rPr lang="cs-CZ" dirty="0" err="1"/>
              <a:t>decision</a:t>
            </a:r>
            <a:r>
              <a:rPr lang="cs-CZ" dirty="0"/>
              <a:t> (</a:t>
            </a:r>
            <a:r>
              <a:rPr lang="cs-CZ" dirty="0" err="1"/>
              <a:t>Sect</a:t>
            </a:r>
            <a:r>
              <a:rPr lang="cs-CZ" dirty="0"/>
              <a:t>. 724 et </a:t>
            </a:r>
            <a:r>
              <a:rPr lang="cs-CZ" dirty="0" err="1"/>
              <a:t>seq</a:t>
            </a:r>
            <a:r>
              <a:rPr lang="cs-CZ" dirty="0"/>
              <a:t>.)</a:t>
            </a:r>
          </a:p>
        </p:txBody>
      </p:sp>
    </p:spTree>
    <p:extLst>
      <p:ext uri="{BB962C8B-B14F-4D97-AF65-F5344CB8AC3E}">
        <p14:creationId xmlns:p14="http://schemas.microsoft.com/office/powerpoint/2010/main" val="2436193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3D1A2-A097-2711-D7D9-C229472B54B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A92800B-988E-6936-AD3A-21237A171465}"/>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01B60CB0-3786-65B9-A1F4-1492E6655705}"/>
              </a:ext>
            </a:extLst>
          </p:cNvPr>
          <p:cNvSpPr>
            <a:spLocks noGrp="1"/>
          </p:cNvSpPr>
          <p:nvPr>
            <p:ph sz="quarter" idx="13"/>
          </p:nvPr>
        </p:nvSpPr>
        <p:spPr>
          <a:xfrm>
            <a:off x="838200" y="2212429"/>
            <a:ext cx="10515600" cy="3964534"/>
          </a:xfrm>
        </p:spPr>
        <p:txBody>
          <a:bodyPr>
            <a:normAutofit fontScale="92500" lnSpcReduction="20000"/>
          </a:bodyPr>
          <a:lstStyle/>
          <a:p>
            <a:pPr algn="just"/>
            <a:r>
              <a:rPr lang="cs-CZ" b="1" dirty="0">
                <a:solidFill>
                  <a:srgbClr val="FF0000"/>
                </a:solidFill>
              </a:rPr>
              <a:t>X</a:t>
            </a:r>
            <a:r>
              <a:rPr lang="cs-CZ" dirty="0"/>
              <a:t> </a:t>
            </a:r>
            <a:r>
              <a:rPr lang="cs-CZ" dirty="0" err="1"/>
              <a:t>cf</a:t>
            </a:r>
            <a:r>
              <a:rPr lang="cs-CZ" dirty="0"/>
              <a:t>. BGB </a:t>
            </a:r>
            <a:r>
              <a:rPr lang="cs-CZ" dirty="0" err="1"/>
              <a:t>Sect</a:t>
            </a:r>
            <a:r>
              <a:rPr lang="cs-CZ" dirty="0"/>
              <a:t>. 1363 et </a:t>
            </a:r>
            <a:r>
              <a:rPr lang="cs-CZ" dirty="0" err="1"/>
              <a:t>seq</a:t>
            </a:r>
            <a:r>
              <a:rPr lang="cs-CZ" dirty="0"/>
              <a:t>. BGB</a:t>
            </a:r>
          </a:p>
          <a:p>
            <a:pPr algn="just"/>
            <a:endParaRPr lang="cs-CZ" dirty="0"/>
          </a:p>
          <a:p>
            <a:pPr algn="just"/>
            <a:r>
              <a:rPr lang="cs-CZ" b="1" dirty="0"/>
              <a:t>1) </a:t>
            </a:r>
            <a:r>
              <a:rPr lang="cs-CZ" b="1" dirty="0" err="1"/>
              <a:t>statutory</a:t>
            </a:r>
            <a:r>
              <a:rPr lang="cs-CZ" b="1" dirty="0"/>
              <a:t> </a:t>
            </a:r>
            <a:r>
              <a:rPr lang="en-US" b="1" dirty="0"/>
              <a:t>r</a:t>
            </a:r>
            <a:r>
              <a:rPr lang="cs-CZ" b="1" dirty="0"/>
              <a:t>e</a:t>
            </a:r>
            <a:r>
              <a:rPr lang="en-US" b="1" dirty="0" err="1"/>
              <a:t>gime</a:t>
            </a:r>
            <a:r>
              <a:rPr lang="cs-CZ" b="1" dirty="0"/>
              <a:t>:</a:t>
            </a:r>
            <a:r>
              <a:rPr lang="en-US" dirty="0"/>
              <a:t>  community of accrued gains unless they agree </a:t>
            </a:r>
            <a:r>
              <a:rPr lang="cs-CZ" dirty="0"/>
              <a:t>(</a:t>
            </a:r>
            <a:r>
              <a:rPr lang="cs-CZ" dirty="0" err="1"/>
              <a:t>Zugewinngemeinschaft</a:t>
            </a:r>
            <a:r>
              <a:rPr lang="cs-CZ" dirty="0"/>
              <a:t>); </a:t>
            </a:r>
          </a:p>
          <a:p>
            <a:pPr algn="just"/>
            <a:r>
              <a:rPr lang="cs-CZ" dirty="0"/>
              <a:t>- </a:t>
            </a:r>
            <a:r>
              <a:rPr lang="cs-CZ" dirty="0" err="1"/>
              <a:t>at</a:t>
            </a:r>
            <a:r>
              <a:rPr lang="cs-CZ" dirty="0"/>
              <a:t> </a:t>
            </a:r>
            <a:r>
              <a:rPr lang="cs-CZ" dirty="0" err="1"/>
              <a:t>the</a:t>
            </a:r>
            <a:r>
              <a:rPr lang="cs-CZ" dirty="0"/>
              <a:t> end </a:t>
            </a:r>
            <a:r>
              <a:rPr lang="cs-CZ" dirty="0" err="1"/>
              <a:t>of</a:t>
            </a:r>
            <a:r>
              <a:rPr lang="cs-CZ" dirty="0"/>
              <a:t> </a:t>
            </a:r>
            <a:r>
              <a:rPr lang="cs-CZ" dirty="0" err="1"/>
              <a:t>marriage</a:t>
            </a:r>
            <a:r>
              <a:rPr lang="cs-CZ" dirty="0"/>
              <a:t>: </a:t>
            </a:r>
            <a:r>
              <a:rPr lang="cs-CZ" i="1" dirty="0" err="1"/>
              <a:t>Zugewinnausgleich</a:t>
            </a:r>
            <a:r>
              <a:rPr lang="cs-CZ" dirty="0"/>
              <a:t> (</a:t>
            </a:r>
            <a:r>
              <a:rPr lang="cs-CZ" dirty="0" err="1"/>
              <a:t>equalisation</a:t>
            </a:r>
            <a:r>
              <a:rPr lang="cs-CZ" dirty="0"/>
              <a:t> </a:t>
            </a:r>
            <a:r>
              <a:rPr lang="cs-CZ" dirty="0" err="1"/>
              <a:t>of</a:t>
            </a:r>
            <a:r>
              <a:rPr lang="cs-CZ" dirty="0"/>
              <a:t> </a:t>
            </a:r>
            <a:r>
              <a:rPr lang="cs-CZ" dirty="0" err="1"/>
              <a:t>the</a:t>
            </a:r>
            <a:r>
              <a:rPr lang="cs-CZ" dirty="0"/>
              <a:t> </a:t>
            </a:r>
            <a:r>
              <a:rPr lang="cs-CZ" dirty="0" err="1"/>
              <a:t>difference</a:t>
            </a:r>
            <a:r>
              <a:rPr lang="cs-CZ" dirty="0"/>
              <a:t> </a:t>
            </a:r>
            <a:r>
              <a:rPr lang="cs-CZ" dirty="0" err="1"/>
              <a:t>between</a:t>
            </a:r>
            <a:r>
              <a:rPr lang="cs-CZ" dirty="0"/>
              <a:t> </a:t>
            </a:r>
            <a:r>
              <a:rPr lang="cs-CZ" dirty="0" err="1"/>
              <a:t>initial</a:t>
            </a:r>
            <a:r>
              <a:rPr lang="cs-CZ" dirty="0"/>
              <a:t> and </a:t>
            </a:r>
            <a:r>
              <a:rPr lang="cs-CZ" dirty="0" err="1"/>
              <a:t>final</a:t>
            </a:r>
            <a:r>
              <a:rPr lang="cs-CZ" dirty="0"/>
              <a:t> </a:t>
            </a:r>
            <a:r>
              <a:rPr lang="cs-CZ" dirty="0" err="1"/>
              <a:t>value</a:t>
            </a:r>
            <a:r>
              <a:rPr lang="cs-CZ" dirty="0"/>
              <a:t> </a:t>
            </a:r>
            <a:r>
              <a:rPr lang="cs-CZ" dirty="0" err="1"/>
              <a:t>of</a:t>
            </a:r>
            <a:r>
              <a:rPr lang="cs-CZ" dirty="0"/>
              <a:t> </a:t>
            </a:r>
            <a:r>
              <a:rPr lang="cs-CZ" dirty="0" err="1"/>
              <a:t>property</a:t>
            </a:r>
            <a:r>
              <a:rPr lang="cs-CZ" dirty="0"/>
              <a:t>) </a:t>
            </a:r>
            <a:r>
              <a:rPr lang="cs-CZ" dirty="0" err="1"/>
              <a:t>Sect</a:t>
            </a:r>
            <a:r>
              <a:rPr lang="cs-CZ" dirty="0"/>
              <a:t>. 1372 et </a:t>
            </a:r>
            <a:r>
              <a:rPr lang="cs-CZ" dirty="0" err="1"/>
              <a:t>seq</a:t>
            </a:r>
            <a:r>
              <a:rPr lang="cs-CZ" dirty="0"/>
              <a:t>.</a:t>
            </a:r>
          </a:p>
          <a:p>
            <a:pPr algn="just"/>
            <a:endParaRPr lang="cs-CZ" dirty="0"/>
          </a:p>
          <a:p>
            <a:pPr algn="just"/>
            <a:r>
              <a:rPr lang="cs-CZ" b="1" dirty="0"/>
              <a:t>2) </a:t>
            </a:r>
            <a:r>
              <a:rPr lang="cs-CZ" b="1" dirty="0" err="1"/>
              <a:t>contract</a:t>
            </a:r>
            <a:r>
              <a:rPr lang="cs-CZ" b="1" dirty="0"/>
              <a:t> </a:t>
            </a:r>
            <a:r>
              <a:rPr lang="cs-CZ" b="1" dirty="0" err="1"/>
              <a:t>regime</a:t>
            </a:r>
            <a:r>
              <a:rPr lang="cs-CZ" b="1" dirty="0"/>
              <a:t>: </a:t>
            </a:r>
          </a:p>
          <a:p>
            <a:pPr algn="just"/>
            <a:r>
              <a:rPr lang="cs-CZ" dirty="0"/>
              <a:t>- </a:t>
            </a:r>
            <a:r>
              <a:rPr lang="cs-CZ" dirty="0" err="1"/>
              <a:t>separation</a:t>
            </a:r>
            <a:r>
              <a:rPr lang="cs-CZ" dirty="0"/>
              <a:t> </a:t>
            </a:r>
            <a:r>
              <a:rPr lang="cs-CZ" dirty="0" err="1"/>
              <a:t>of</a:t>
            </a:r>
            <a:r>
              <a:rPr lang="cs-CZ" dirty="0"/>
              <a:t> </a:t>
            </a:r>
            <a:r>
              <a:rPr lang="cs-CZ" dirty="0" err="1"/>
              <a:t>property</a:t>
            </a:r>
            <a:r>
              <a:rPr lang="cs-CZ" dirty="0"/>
              <a:t> (</a:t>
            </a:r>
            <a:r>
              <a:rPr lang="cs-CZ" dirty="0" err="1"/>
              <a:t>Gütertrennung</a:t>
            </a:r>
            <a:r>
              <a:rPr lang="cs-CZ" dirty="0"/>
              <a:t>, </a:t>
            </a:r>
            <a:r>
              <a:rPr lang="cs-CZ" dirty="0" err="1"/>
              <a:t>Sect</a:t>
            </a:r>
            <a:r>
              <a:rPr lang="cs-CZ" dirty="0"/>
              <a:t>. 1414 BGB) </a:t>
            </a:r>
          </a:p>
          <a:p>
            <a:pPr algn="just"/>
            <a:r>
              <a:rPr lang="cs-CZ" dirty="0"/>
              <a:t>- </a:t>
            </a:r>
            <a:r>
              <a:rPr lang="cs-CZ" dirty="0" err="1"/>
              <a:t>community</a:t>
            </a:r>
            <a:r>
              <a:rPr lang="cs-CZ" dirty="0"/>
              <a:t> </a:t>
            </a:r>
            <a:r>
              <a:rPr lang="cs-CZ" dirty="0" err="1"/>
              <a:t>of</a:t>
            </a:r>
            <a:r>
              <a:rPr lang="cs-CZ" dirty="0"/>
              <a:t> </a:t>
            </a:r>
            <a:r>
              <a:rPr lang="cs-CZ" dirty="0" err="1"/>
              <a:t>property</a:t>
            </a:r>
            <a:r>
              <a:rPr lang="cs-CZ" dirty="0"/>
              <a:t> (</a:t>
            </a:r>
            <a:r>
              <a:rPr lang="cs-CZ" dirty="0" err="1"/>
              <a:t>Gütergemeinshcatf,Sect</a:t>
            </a:r>
            <a:r>
              <a:rPr lang="cs-CZ" dirty="0"/>
              <a:t>. 1415 et </a:t>
            </a:r>
            <a:r>
              <a:rPr lang="cs-CZ" dirty="0" err="1"/>
              <a:t>seq</a:t>
            </a:r>
            <a:r>
              <a:rPr lang="cs-CZ" dirty="0"/>
              <a:t>. BGB)</a:t>
            </a:r>
          </a:p>
          <a:p>
            <a:pPr algn="just"/>
            <a:r>
              <a:rPr lang="cs-CZ" dirty="0"/>
              <a:t>- </a:t>
            </a:r>
            <a:r>
              <a:rPr lang="cs-CZ" dirty="0" err="1"/>
              <a:t>Wahl-Zugewinngemeinschaft</a:t>
            </a:r>
            <a:r>
              <a:rPr lang="cs-CZ" dirty="0"/>
              <a:t> (</a:t>
            </a:r>
            <a:r>
              <a:rPr lang="cs-CZ" dirty="0" err="1"/>
              <a:t>Deutsch-französischer</a:t>
            </a:r>
            <a:r>
              <a:rPr lang="cs-CZ" dirty="0"/>
              <a:t> </a:t>
            </a:r>
            <a:r>
              <a:rPr lang="cs-CZ" dirty="0" err="1"/>
              <a:t>Wahlgüterstand</a:t>
            </a:r>
            <a:r>
              <a:rPr lang="cs-CZ" dirty="0"/>
              <a:t>) (</a:t>
            </a:r>
            <a:r>
              <a:rPr lang="cs-CZ" dirty="0" err="1"/>
              <a:t>Sect</a:t>
            </a:r>
            <a:r>
              <a:rPr lang="cs-CZ" dirty="0"/>
              <a:t>. 1519 BGB)</a:t>
            </a:r>
          </a:p>
          <a:p>
            <a:pPr algn="just"/>
            <a:r>
              <a:rPr lang="cs-CZ" dirty="0"/>
              <a:t>(</a:t>
            </a:r>
            <a:r>
              <a:rPr lang="en-US" dirty="0"/>
              <a:t>Elective community of property (German-French elective matrimonial property regime)</a:t>
            </a:r>
            <a:endParaRPr lang="cs-CZ" dirty="0"/>
          </a:p>
          <a:p>
            <a:pPr algn="just"/>
            <a:r>
              <a:rPr lang="cs-CZ" dirty="0"/>
              <a:t>(</a:t>
            </a:r>
            <a:r>
              <a:rPr lang="cs-CZ" dirty="0" err="1"/>
              <a:t>exception</a:t>
            </a:r>
            <a:r>
              <a:rPr lang="cs-CZ" dirty="0"/>
              <a:t>: </a:t>
            </a:r>
            <a:r>
              <a:rPr lang="cs-CZ" dirty="0" err="1"/>
              <a:t>immovables</a:t>
            </a:r>
            <a:r>
              <a:rPr lang="cs-CZ" dirty="0"/>
              <a:t> </a:t>
            </a:r>
            <a:r>
              <a:rPr lang="cs-CZ" dirty="0" err="1"/>
              <a:t>will</a:t>
            </a:r>
            <a:r>
              <a:rPr lang="cs-CZ" dirty="0"/>
              <a:t> </a:t>
            </a:r>
            <a:r>
              <a:rPr lang="cs-CZ" dirty="0" err="1"/>
              <a:t>owned</a:t>
            </a:r>
            <a:r>
              <a:rPr lang="cs-CZ" dirty="0"/>
              <a:t> </a:t>
            </a:r>
            <a:r>
              <a:rPr lang="cs-CZ" dirty="0" err="1"/>
              <a:t>at</a:t>
            </a:r>
            <a:r>
              <a:rPr lang="cs-CZ" dirty="0"/>
              <a:t> </a:t>
            </a:r>
            <a:r>
              <a:rPr lang="cs-CZ" dirty="0" err="1"/>
              <a:t>the</a:t>
            </a:r>
            <a:r>
              <a:rPr lang="cs-CZ" dirty="0"/>
              <a:t> </a:t>
            </a:r>
            <a:r>
              <a:rPr lang="cs-CZ" dirty="0" err="1"/>
              <a:t>beginning</a:t>
            </a:r>
            <a:r>
              <a:rPr lang="cs-CZ" dirty="0"/>
              <a:t> </a:t>
            </a:r>
            <a:r>
              <a:rPr lang="cs-CZ" dirty="0" err="1"/>
              <a:t>of</a:t>
            </a:r>
            <a:r>
              <a:rPr lang="cs-CZ" dirty="0"/>
              <a:t> </a:t>
            </a:r>
            <a:r>
              <a:rPr lang="cs-CZ" dirty="0" err="1"/>
              <a:t>marriage</a:t>
            </a:r>
            <a:r>
              <a:rPr lang="cs-CZ" dirty="0"/>
              <a:t> </a:t>
            </a:r>
            <a:r>
              <a:rPr lang="cs-CZ" dirty="0" err="1"/>
              <a:t>will</a:t>
            </a:r>
            <a:r>
              <a:rPr lang="cs-CZ" dirty="0"/>
              <a:t> not </a:t>
            </a:r>
            <a:r>
              <a:rPr lang="cs-CZ" dirty="0" err="1"/>
              <a:t>be</a:t>
            </a:r>
            <a:r>
              <a:rPr lang="cs-CZ" dirty="0"/>
              <a:t> </a:t>
            </a:r>
            <a:r>
              <a:rPr lang="cs-CZ" dirty="0" err="1"/>
              <a:t>subject</a:t>
            </a:r>
            <a:r>
              <a:rPr lang="cs-CZ" dirty="0"/>
              <a:t> to </a:t>
            </a:r>
            <a:r>
              <a:rPr lang="cs-CZ" i="1" dirty="0" err="1"/>
              <a:t>Zugewinnausgleich</a:t>
            </a:r>
            <a:r>
              <a:rPr lang="cs-CZ" dirty="0"/>
              <a:t>)</a:t>
            </a:r>
          </a:p>
        </p:txBody>
      </p:sp>
    </p:spTree>
    <p:extLst>
      <p:ext uri="{BB962C8B-B14F-4D97-AF65-F5344CB8AC3E}">
        <p14:creationId xmlns:p14="http://schemas.microsoft.com/office/powerpoint/2010/main" val="4035277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F9174-8B8D-53C6-7E62-77B5EBA6466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0AF9C9D-2673-43B1-313E-A5D361BB4741}"/>
              </a:ext>
            </a:extLst>
          </p:cNvPr>
          <p:cNvSpPr>
            <a:spLocks noGrp="1"/>
          </p:cNvSpPr>
          <p:nvPr>
            <p:ph type="title"/>
          </p:nvPr>
        </p:nvSpPr>
        <p:spPr>
          <a:xfrm>
            <a:off x="838200" y="1036717"/>
            <a:ext cx="10515600" cy="992057"/>
          </a:xfrm>
        </p:spPr>
        <p:txBody>
          <a:bodyPr/>
          <a:lstStyle/>
          <a:p>
            <a:r>
              <a:rPr lang="cs-CZ" dirty="0" err="1"/>
              <a:t>Marriage</a:t>
            </a:r>
            <a:endParaRPr lang="cs-CZ" dirty="0"/>
          </a:p>
        </p:txBody>
      </p:sp>
      <p:sp>
        <p:nvSpPr>
          <p:cNvPr id="4" name="Zástupný text 3">
            <a:extLst>
              <a:ext uri="{FF2B5EF4-FFF2-40B4-BE49-F238E27FC236}">
                <a16:creationId xmlns:a16="http://schemas.microsoft.com/office/drawing/2014/main" id="{47CBAAFD-4763-77E8-06D0-3C8901E80281}"/>
              </a:ext>
            </a:extLst>
          </p:cNvPr>
          <p:cNvSpPr>
            <a:spLocks noGrp="1"/>
          </p:cNvSpPr>
          <p:nvPr>
            <p:ph sz="quarter" idx="13"/>
          </p:nvPr>
        </p:nvSpPr>
        <p:spPr>
          <a:xfrm>
            <a:off x="838200" y="2212429"/>
            <a:ext cx="10515600" cy="3964534"/>
          </a:xfrm>
        </p:spPr>
        <p:txBody>
          <a:bodyPr>
            <a:normAutofit/>
          </a:bodyPr>
          <a:lstStyle/>
          <a:p>
            <a:pPr algn="just"/>
            <a:r>
              <a:rPr lang="cs-CZ" b="1" dirty="0" err="1"/>
              <a:t>Termination</a:t>
            </a:r>
            <a:endParaRPr lang="cs-CZ" dirty="0"/>
          </a:p>
          <a:p>
            <a:pPr algn="just"/>
            <a:endParaRPr lang="cs-CZ" dirty="0"/>
          </a:p>
          <a:p>
            <a:pPr algn="just"/>
            <a:r>
              <a:rPr lang="cs-CZ" b="1" dirty="0"/>
              <a:t>1) </a:t>
            </a:r>
            <a:r>
              <a:rPr lang="cs-CZ" b="1" dirty="0" err="1"/>
              <a:t>divorce</a:t>
            </a:r>
            <a:r>
              <a:rPr lang="cs-CZ" b="1" dirty="0"/>
              <a:t> </a:t>
            </a:r>
            <a:r>
              <a:rPr lang="cs-CZ" dirty="0"/>
              <a:t>(</a:t>
            </a:r>
            <a:r>
              <a:rPr lang="cs-CZ" dirty="0" err="1"/>
              <a:t>Sect</a:t>
            </a:r>
            <a:r>
              <a:rPr lang="cs-CZ" dirty="0"/>
              <a:t>. 754 et </a:t>
            </a:r>
            <a:r>
              <a:rPr lang="cs-CZ" dirty="0" err="1"/>
              <a:t>seq</a:t>
            </a:r>
            <a:r>
              <a:rPr lang="cs-CZ" dirty="0"/>
              <a:t>.)</a:t>
            </a:r>
          </a:p>
          <a:p>
            <a:pPr marL="457200" indent="-457200" algn="just">
              <a:buAutoNum type="arabicParenR"/>
            </a:pPr>
            <a:endParaRPr lang="cs-CZ" dirty="0"/>
          </a:p>
          <a:p>
            <a:pPr algn="just"/>
            <a:r>
              <a:rPr lang="cs-CZ" b="1" dirty="0"/>
              <a:t>2) </a:t>
            </a:r>
            <a:r>
              <a:rPr lang="cs-CZ" b="1" dirty="0" err="1"/>
              <a:t>dead</a:t>
            </a:r>
            <a:endParaRPr lang="cs-CZ" b="1" dirty="0"/>
          </a:p>
          <a:p>
            <a:pPr algn="just"/>
            <a:endParaRPr lang="cs-CZ" dirty="0"/>
          </a:p>
          <a:p>
            <a:pPr algn="just"/>
            <a:r>
              <a:rPr lang="cs-CZ" b="1" dirty="0"/>
              <a:t>3) </a:t>
            </a:r>
            <a:r>
              <a:rPr lang="cs-CZ" b="1" dirty="0" err="1"/>
              <a:t>change</a:t>
            </a:r>
            <a:r>
              <a:rPr lang="cs-CZ" b="1" dirty="0"/>
              <a:t> </a:t>
            </a:r>
            <a:r>
              <a:rPr lang="cs-CZ" b="1" dirty="0" err="1"/>
              <a:t>of</a:t>
            </a:r>
            <a:r>
              <a:rPr lang="cs-CZ" b="1" dirty="0"/>
              <a:t> sex</a:t>
            </a:r>
            <a:r>
              <a:rPr lang="cs-CZ" dirty="0"/>
              <a:t> (</a:t>
            </a:r>
            <a:r>
              <a:rPr lang="cs-CZ" dirty="0" err="1"/>
              <a:t>Sect</a:t>
            </a:r>
            <a:r>
              <a:rPr lang="cs-CZ" dirty="0"/>
              <a:t>. 29)</a:t>
            </a:r>
          </a:p>
        </p:txBody>
      </p:sp>
    </p:spTree>
    <p:extLst>
      <p:ext uri="{BB962C8B-B14F-4D97-AF65-F5344CB8AC3E}">
        <p14:creationId xmlns:p14="http://schemas.microsoft.com/office/powerpoint/2010/main" val="9072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7C425-ADA2-55C6-B9A1-63DDD98A1F3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262F8BD-7CAE-0465-00B3-ABE408973F3D}"/>
              </a:ext>
            </a:extLst>
          </p:cNvPr>
          <p:cNvSpPr>
            <a:spLocks noGrp="1"/>
          </p:cNvSpPr>
          <p:nvPr>
            <p:ph type="title"/>
          </p:nvPr>
        </p:nvSpPr>
        <p:spPr>
          <a:xfrm>
            <a:off x="838200" y="1036717"/>
            <a:ext cx="10515600" cy="992057"/>
          </a:xfrm>
        </p:spPr>
        <p:txBody>
          <a:bodyPr/>
          <a:lstStyle/>
          <a:p>
            <a:r>
              <a:rPr lang="cs-CZ" dirty="0" err="1"/>
              <a:t>Law</a:t>
            </a:r>
            <a:r>
              <a:rPr lang="cs-CZ" dirty="0"/>
              <a:t> </a:t>
            </a:r>
            <a:r>
              <a:rPr lang="cs-CZ" dirty="0" err="1"/>
              <a:t>of</a:t>
            </a:r>
            <a:r>
              <a:rPr lang="cs-CZ" dirty="0"/>
              <a:t> </a:t>
            </a:r>
            <a:r>
              <a:rPr lang="cs-CZ" dirty="0" err="1"/>
              <a:t>Personal</a:t>
            </a:r>
            <a:r>
              <a:rPr lang="cs-CZ" dirty="0"/>
              <a:t> Status</a:t>
            </a:r>
          </a:p>
        </p:txBody>
      </p:sp>
      <p:sp>
        <p:nvSpPr>
          <p:cNvPr id="4" name="Zástupný text 3">
            <a:extLst>
              <a:ext uri="{FF2B5EF4-FFF2-40B4-BE49-F238E27FC236}">
                <a16:creationId xmlns:a16="http://schemas.microsoft.com/office/drawing/2014/main" id="{04979790-E8FD-9F65-6F68-6D28125E5F8C}"/>
              </a:ext>
            </a:extLst>
          </p:cNvPr>
          <p:cNvSpPr>
            <a:spLocks noGrp="1"/>
          </p:cNvSpPr>
          <p:nvPr>
            <p:ph sz="quarter" idx="13"/>
          </p:nvPr>
        </p:nvSpPr>
        <p:spPr>
          <a:xfrm>
            <a:off x="838200" y="2212429"/>
            <a:ext cx="10515600" cy="3964534"/>
          </a:xfrm>
        </p:spPr>
        <p:txBody>
          <a:bodyPr>
            <a:normAutofit/>
          </a:bodyPr>
          <a:lstStyle/>
          <a:p>
            <a:r>
              <a:rPr lang="en-US" b="1" dirty="0"/>
              <a:t>The law concerning the status of persons includes</a:t>
            </a:r>
            <a:r>
              <a:rPr lang="cs-CZ" b="1" dirty="0"/>
              <a:t> </a:t>
            </a:r>
            <a:r>
              <a:rPr lang="cs-CZ" b="1" dirty="0" err="1"/>
              <a:t>provisions</a:t>
            </a:r>
            <a:r>
              <a:rPr lang="cs-CZ" b="1" dirty="0"/>
              <a:t> on</a:t>
            </a:r>
            <a:r>
              <a:rPr lang="en-US" b="1" dirty="0"/>
              <a:t>:</a:t>
            </a:r>
          </a:p>
          <a:p>
            <a:endParaRPr lang="cs-CZ" dirty="0"/>
          </a:p>
          <a:p>
            <a:r>
              <a:rPr lang="cs-CZ" b="1" dirty="0" err="1"/>
              <a:t>Every</a:t>
            </a:r>
            <a:r>
              <a:rPr lang="cs-CZ" b="1" dirty="0"/>
              <a:t> natural person:</a:t>
            </a:r>
          </a:p>
          <a:p>
            <a:endParaRPr lang="cs-CZ" dirty="0"/>
          </a:p>
          <a:p>
            <a:r>
              <a:rPr lang="en-US" dirty="0"/>
              <a:t>► </a:t>
            </a:r>
            <a:r>
              <a:rPr lang="cs-CZ" dirty="0"/>
              <a:t> </a:t>
            </a:r>
            <a:r>
              <a:rPr lang="en-US" b="1" dirty="0"/>
              <a:t>Legal personality </a:t>
            </a:r>
            <a:r>
              <a:rPr lang="en-US" dirty="0"/>
              <a:t>(creation and extinction of a person in the sense of law), “passive component”, </a:t>
            </a:r>
            <a:r>
              <a:rPr lang="cs-CZ" dirty="0" err="1"/>
              <a:t>Sect</a:t>
            </a:r>
            <a:r>
              <a:rPr lang="cs-CZ" dirty="0"/>
              <a:t>.</a:t>
            </a:r>
            <a:r>
              <a:rPr lang="en-US" dirty="0"/>
              <a:t> 15 </a:t>
            </a:r>
            <a:r>
              <a:rPr lang="cs-CZ" dirty="0"/>
              <a:t>para 1</a:t>
            </a:r>
          </a:p>
          <a:p>
            <a:endParaRPr lang="cs-CZ" dirty="0"/>
          </a:p>
          <a:p>
            <a:r>
              <a:rPr lang="en-US" dirty="0"/>
              <a:t>► </a:t>
            </a:r>
            <a:r>
              <a:rPr lang="cs-CZ" b="1" dirty="0" err="1"/>
              <a:t>Legal</a:t>
            </a:r>
            <a:r>
              <a:rPr lang="cs-CZ" b="1" dirty="0"/>
              <a:t> </a:t>
            </a:r>
            <a:r>
              <a:rPr lang="cs-CZ" b="1" dirty="0" err="1"/>
              <a:t>capacity</a:t>
            </a:r>
            <a:r>
              <a:rPr lang="en-US" dirty="0"/>
              <a:t>, “active component”, </a:t>
            </a:r>
            <a:r>
              <a:rPr lang="cs-CZ" dirty="0" err="1"/>
              <a:t>Sect</a:t>
            </a:r>
            <a:r>
              <a:rPr lang="cs-CZ" dirty="0"/>
              <a:t>.</a:t>
            </a:r>
            <a:r>
              <a:rPr lang="en-US" dirty="0"/>
              <a:t> 15 </a:t>
            </a:r>
            <a:r>
              <a:rPr lang="cs-CZ" dirty="0"/>
              <a:t>para 2</a:t>
            </a:r>
          </a:p>
          <a:p>
            <a:r>
              <a:rPr lang="cs-CZ" dirty="0"/>
              <a:t>(</a:t>
            </a:r>
            <a:r>
              <a:rPr lang="cs-CZ" dirty="0" err="1"/>
              <a:t>Legal</a:t>
            </a:r>
            <a:r>
              <a:rPr lang="cs-CZ" dirty="0"/>
              <a:t> personality and </a:t>
            </a:r>
            <a:r>
              <a:rPr lang="cs-CZ" dirty="0" err="1"/>
              <a:t>legal</a:t>
            </a:r>
            <a:r>
              <a:rPr lang="cs-CZ" dirty="0"/>
              <a:t> </a:t>
            </a:r>
            <a:r>
              <a:rPr lang="cs-CZ" dirty="0" err="1"/>
              <a:t>capacity</a:t>
            </a:r>
            <a:r>
              <a:rPr lang="cs-CZ" dirty="0"/>
              <a:t> </a:t>
            </a:r>
            <a:r>
              <a:rPr lang="cs-CZ" dirty="0" err="1"/>
              <a:t>see</a:t>
            </a:r>
            <a:r>
              <a:rPr lang="cs-CZ" dirty="0"/>
              <a:t> </a:t>
            </a:r>
            <a:r>
              <a:rPr lang="cs-CZ" dirty="0" err="1"/>
              <a:t>Lecture</a:t>
            </a:r>
            <a:r>
              <a:rPr lang="cs-CZ" dirty="0"/>
              <a:t> 03 on Natural </a:t>
            </a:r>
            <a:r>
              <a:rPr lang="cs-CZ" dirty="0" err="1"/>
              <a:t>Persons</a:t>
            </a:r>
            <a:r>
              <a:rPr lang="cs-CZ" dirty="0"/>
              <a:t>)</a:t>
            </a:r>
          </a:p>
          <a:p>
            <a:endParaRPr lang="cs-CZ" dirty="0"/>
          </a:p>
          <a:p>
            <a:r>
              <a:rPr lang="en-US" b="1" dirty="0"/>
              <a:t>►</a:t>
            </a:r>
            <a:r>
              <a:rPr lang="cs-CZ" b="1" dirty="0"/>
              <a:t> Age </a:t>
            </a:r>
            <a:r>
              <a:rPr lang="cs-CZ" b="1" dirty="0" err="1"/>
              <a:t>of</a:t>
            </a:r>
            <a:r>
              <a:rPr lang="cs-CZ" b="1" dirty="0"/>
              <a:t> majority / </a:t>
            </a:r>
            <a:r>
              <a:rPr lang="cs-CZ" b="1" dirty="0" err="1"/>
              <a:t>minors</a:t>
            </a:r>
            <a:r>
              <a:rPr lang="cs-CZ" dirty="0"/>
              <a:t>, </a:t>
            </a:r>
            <a:r>
              <a:rPr lang="cs-CZ" dirty="0" err="1"/>
              <a:t>Sect</a:t>
            </a:r>
            <a:r>
              <a:rPr lang="cs-CZ" dirty="0"/>
              <a:t>. 30 et </a:t>
            </a:r>
            <a:r>
              <a:rPr lang="cs-CZ" dirty="0" err="1"/>
              <a:t>seq</a:t>
            </a:r>
            <a:r>
              <a:rPr lang="cs-CZ" dirty="0"/>
              <a:t>.</a:t>
            </a:r>
          </a:p>
        </p:txBody>
      </p:sp>
    </p:spTree>
    <p:extLst>
      <p:ext uri="{BB962C8B-B14F-4D97-AF65-F5344CB8AC3E}">
        <p14:creationId xmlns:p14="http://schemas.microsoft.com/office/powerpoint/2010/main" val="1537923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D24D2-3F5C-EBC0-3723-32F9919C197C}"/>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2A657C38-E7BA-ABF0-3B59-CC9B0169EF32}"/>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5</a:t>
            </a:r>
            <a:endParaRPr lang="en-US" dirty="0"/>
          </a:p>
          <a:p>
            <a:r>
              <a:rPr lang="cs-CZ" dirty="0" err="1"/>
              <a:t>Partnership</a:t>
            </a:r>
            <a:endParaRPr lang="cs-CZ" dirty="0"/>
          </a:p>
        </p:txBody>
      </p:sp>
    </p:spTree>
    <p:extLst>
      <p:ext uri="{BB962C8B-B14F-4D97-AF65-F5344CB8AC3E}">
        <p14:creationId xmlns:p14="http://schemas.microsoft.com/office/powerpoint/2010/main" val="2126029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778F2-7369-7912-57E9-C63FA4BBE20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B751EDB-7246-BBA6-81E9-7F666E0841D7}"/>
              </a:ext>
            </a:extLst>
          </p:cNvPr>
          <p:cNvSpPr>
            <a:spLocks noGrp="1"/>
          </p:cNvSpPr>
          <p:nvPr>
            <p:ph type="title"/>
          </p:nvPr>
        </p:nvSpPr>
        <p:spPr>
          <a:xfrm>
            <a:off x="838200" y="1036717"/>
            <a:ext cx="10807700" cy="992057"/>
          </a:xfrm>
        </p:spPr>
        <p:txBody>
          <a:bodyPr/>
          <a:lstStyle/>
          <a:p>
            <a:r>
              <a:rPr lang="cs-CZ" dirty="0" err="1"/>
              <a:t>Partnership</a:t>
            </a:r>
            <a:endParaRPr lang="cs-CZ" dirty="0"/>
          </a:p>
        </p:txBody>
      </p:sp>
      <p:sp>
        <p:nvSpPr>
          <p:cNvPr id="4" name="Zástupný text 3">
            <a:extLst>
              <a:ext uri="{FF2B5EF4-FFF2-40B4-BE49-F238E27FC236}">
                <a16:creationId xmlns:a16="http://schemas.microsoft.com/office/drawing/2014/main" id="{6CB5F741-20B6-CBFF-B8FD-103FFAF9CD43}"/>
              </a:ext>
            </a:extLst>
          </p:cNvPr>
          <p:cNvSpPr>
            <a:spLocks noGrp="1"/>
          </p:cNvSpPr>
          <p:nvPr>
            <p:ph sz="quarter" idx="13"/>
          </p:nvPr>
        </p:nvSpPr>
        <p:spPr>
          <a:xfrm>
            <a:off x="838200" y="2212429"/>
            <a:ext cx="10515600" cy="3964534"/>
          </a:xfrm>
        </p:spPr>
        <p:txBody>
          <a:bodyPr>
            <a:normAutofit/>
          </a:bodyPr>
          <a:lstStyle/>
          <a:p>
            <a:pPr algn="just"/>
            <a:r>
              <a:rPr lang="cs-CZ" b="1" dirty="0"/>
              <a:t>(civil union, civil </a:t>
            </a:r>
            <a:r>
              <a:rPr lang="cs-CZ" b="1" dirty="0" err="1"/>
              <a:t>partnership</a:t>
            </a:r>
            <a:r>
              <a:rPr lang="cs-CZ" b="1" dirty="0"/>
              <a:t> </a:t>
            </a:r>
            <a:r>
              <a:rPr lang="cs-CZ" b="1" dirty="0" err="1"/>
              <a:t>etc</a:t>
            </a:r>
            <a:r>
              <a:rPr lang="cs-CZ" b="1" dirty="0"/>
              <a:t>.) </a:t>
            </a:r>
          </a:p>
          <a:p>
            <a:pPr algn="just"/>
            <a:endParaRPr lang="cs-CZ" b="1" dirty="0"/>
          </a:p>
          <a:p>
            <a:pPr algn="just"/>
            <a:r>
              <a:rPr lang="cs-CZ" b="1" dirty="0" err="1"/>
              <a:t>formal</a:t>
            </a:r>
            <a:r>
              <a:rPr lang="cs-CZ" b="1" dirty="0"/>
              <a:t> </a:t>
            </a:r>
            <a:r>
              <a:rPr lang="cs-CZ" b="1" dirty="0" err="1"/>
              <a:t>relationship</a:t>
            </a:r>
            <a:r>
              <a:rPr lang="cs-CZ" b="1" dirty="0"/>
              <a:t> </a:t>
            </a:r>
            <a:r>
              <a:rPr lang="cs-CZ" b="1" dirty="0" err="1"/>
              <a:t>of</a:t>
            </a:r>
            <a:endParaRPr lang="cs-CZ" b="1" dirty="0"/>
          </a:p>
          <a:p>
            <a:pPr algn="just"/>
            <a:endParaRPr lang="cs-CZ" b="1" dirty="0"/>
          </a:p>
          <a:p>
            <a:pPr algn="just"/>
            <a:r>
              <a:rPr lang="cs-CZ" b="1" dirty="0"/>
              <a:t>1) </a:t>
            </a:r>
            <a:r>
              <a:rPr lang="cs-CZ" b="1" dirty="0" err="1"/>
              <a:t>same</a:t>
            </a:r>
            <a:r>
              <a:rPr lang="cs-CZ" b="1" dirty="0"/>
              <a:t>-sex </a:t>
            </a:r>
            <a:r>
              <a:rPr lang="cs-CZ" b="1" dirty="0" err="1"/>
              <a:t>couples</a:t>
            </a:r>
            <a:r>
              <a:rPr lang="cs-CZ" b="1" dirty="0"/>
              <a:t> </a:t>
            </a:r>
            <a:r>
              <a:rPr lang="cs-CZ" b="1" dirty="0" err="1"/>
              <a:t>only</a:t>
            </a:r>
            <a:r>
              <a:rPr lang="cs-CZ" b="1" dirty="0"/>
              <a:t> </a:t>
            </a:r>
            <a:r>
              <a:rPr lang="cs-CZ" dirty="0"/>
              <a:t>(eg. Italy, </a:t>
            </a:r>
            <a:r>
              <a:rPr lang="cs-CZ" dirty="0" err="1"/>
              <a:t>Hungary</a:t>
            </a:r>
            <a:r>
              <a:rPr lang="cs-CZ" dirty="0"/>
              <a:t>, Czech Republic, </a:t>
            </a:r>
            <a:r>
              <a:rPr lang="cs-CZ" dirty="0" err="1"/>
              <a:t>Croatia</a:t>
            </a:r>
            <a:r>
              <a:rPr lang="cs-CZ" dirty="0"/>
              <a:t>)</a:t>
            </a:r>
          </a:p>
          <a:p>
            <a:pPr algn="just"/>
            <a:r>
              <a:rPr lang="cs-CZ" b="1" dirty="0" err="1"/>
              <a:t>or</a:t>
            </a:r>
            <a:endParaRPr lang="cs-CZ" b="1" dirty="0"/>
          </a:p>
          <a:p>
            <a:pPr algn="just"/>
            <a:r>
              <a:rPr lang="cs-CZ" b="1" dirty="0"/>
              <a:t>2) </a:t>
            </a:r>
            <a:r>
              <a:rPr lang="cs-CZ" b="1" dirty="0" err="1"/>
              <a:t>both</a:t>
            </a:r>
            <a:r>
              <a:rPr lang="cs-CZ" b="1" dirty="0"/>
              <a:t> </a:t>
            </a:r>
            <a:r>
              <a:rPr lang="cs-CZ" b="1" dirty="0" err="1"/>
              <a:t>for</a:t>
            </a:r>
            <a:r>
              <a:rPr lang="cs-CZ" b="1" dirty="0"/>
              <a:t> </a:t>
            </a:r>
            <a:r>
              <a:rPr lang="cs-CZ" b="1" dirty="0" err="1"/>
              <a:t>different</a:t>
            </a:r>
            <a:r>
              <a:rPr lang="cs-CZ" b="1" dirty="0"/>
              <a:t>-sex </a:t>
            </a:r>
            <a:r>
              <a:rPr lang="cs-CZ" b="1" dirty="0" err="1"/>
              <a:t>couples</a:t>
            </a:r>
            <a:r>
              <a:rPr lang="cs-CZ" b="1" dirty="0"/>
              <a:t> and </a:t>
            </a:r>
            <a:r>
              <a:rPr lang="cs-CZ" b="1" dirty="0" err="1"/>
              <a:t>same</a:t>
            </a:r>
            <a:r>
              <a:rPr lang="cs-CZ" b="1" dirty="0"/>
              <a:t>-sex </a:t>
            </a:r>
            <a:r>
              <a:rPr lang="cs-CZ" b="1" dirty="0" err="1"/>
              <a:t>couples</a:t>
            </a:r>
            <a:r>
              <a:rPr lang="cs-CZ" dirty="0"/>
              <a:t> (e. g. France, </a:t>
            </a:r>
            <a:r>
              <a:rPr lang="cs-CZ" dirty="0" err="1"/>
              <a:t>Netherlands</a:t>
            </a:r>
            <a:r>
              <a:rPr lang="cs-CZ" dirty="0"/>
              <a:t>, </a:t>
            </a:r>
            <a:r>
              <a:rPr lang="cs-CZ" dirty="0" err="1"/>
              <a:t>Belgium</a:t>
            </a:r>
            <a:r>
              <a:rPr lang="cs-CZ" dirty="0"/>
              <a:t>)</a:t>
            </a:r>
          </a:p>
          <a:p>
            <a:pPr algn="just"/>
            <a:br>
              <a:rPr lang="cs-CZ" b="1" dirty="0"/>
            </a:br>
            <a:r>
              <a:rPr lang="cs-CZ" b="1" dirty="0">
                <a:solidFill>
                  <a:srgbClr val="FF0000"/>
                </a:solidFill>
              </a:rPr>
              <a:t>X</a:t>
            </a:r>
            <a:r>
              <a:rPr lang="cs-CZ" b="1" dirty="0"/>
              <a:t> </a:t>
            </a:r>
            <a:r>
              <a:rPr lang="cs-CZ" b="1" dirty="0" err="1"/>
              <a:t>marriage</a:t>
            </a:r>
            <a:r>
              <a:rPr lang="cs-CZ" b="1" dirty="0"/>
              <a:t> </a:t>
            </a:r>
            <a:r>
              <a:rPr lang="cs-CZ" b="1" dirty="0" err="1"/>
              <a:t>for</a:t>
            </a:r>
            <a:r>
              <a:rPr lang="cs-CZ" b="1" dirty="0"/>
              <a:t> </a:t>
            </a:r>
            <a:r>
              <a:rPr lang="cs-CZ" b="1" dirty="0" err="1"/>
              <a:t>same</a:t>
            </a:r>
            <a:r>
              <a:rPr lang="cs-CZ" b="1" dirty="0"/>
              <a:t>-sex </a:t>
            </a:r>
            <a:r>
              <a:rPr lang="cs-CZ" b="1" dirty="0" err="1"/>
              <a:t>couples</a:t>
            </a:r>
            <a:r>
              <a:rPr lang="cs-CZ" dirty="0"/>
              <a:t> (e. g. </a:t>
            </a:r>
            <a:r>
              <a:rPr lang="cs-CZ" dirty="0" err="1"/>
              <a:t>Spain</a:t>
            </a:r>
            <a:r>
              <a:rPr lang="cs-CZ" dirty="0"/>
              <a:t>, </a:t>
            </a:r>
            <a:r>
              <a:rPr lang="cs-CZ" dirty="0" err="1"/>
              <a:t>Belgium</a:t>
            </a:r>
            <a:r>
              <a:rPr lang="cs-CZ" dirty="0"/>
              <a:t>, Germany, France)</a:t>
            </a:r>
          </a:p>
        </p:txBody>
      </p:sp>
    </p:spTree>
    <p:extLst>
      <p:ext uri="{BB962C8B-B14F-4D97-AF65-F5344CB8AC3E}">
        <p14:creationId xmlns:p14="http://schemas.microsoft.com/office/powerpoint/2010/main" val="2399691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9F614-9A71-84C3-8FB9-B5F2D3CAF60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FB5A188-9FB2-3802-B5C0-3AC5DAE782A7}"/>
              </a:ext>
            </a:extLst>
          </p:cNvPr>
          <p:cNvSpPr>
            <a:spLocks noGrp="1"/>
          </p:cNvSpPr>
          <p:nvPr>
            <p:ph type="title"/>
          </p:nvPr>
        </p:nvSpPr>
        <p:spPr>
          <a:xfrm>
            <a:off x="838200" y="1036717"/>
            <a:ext cx="10807700" cy="992057"/>
          </a:xfrm>
        </p:spPr>
        <p:txBody>
          <a:bodyPr/>
          <a:lstStyle/>
          <a:p>
            <a:r>
              <a:rPr lang="cs-CZ" dirty="0" err="1"/>
              <a:t>Partnership</a:t>
            </a:r>
            <a:endParaRPr lang="cs-CZ" dirty="0"/>
          </a:p>
        </p:txBody>
      </p:sp>
      <p:sp>
        <p:nvSpPr>
          <p:cNvPr id="4" name="Zástupný text 3">
            <a:extLst>
              <a:ext uri="{FF2B5EF4-FFF2-40B4-BE49-F238E27FC236}">
                <a16:creationId xmlns:a16="http://schemas.microsoft.com/office/drawing/2014/main" id="{A1AC459F-5A76-56E5-FB74-38E74D188EBB}"/>
              </a:ext>
            </a:extLst>
          </p:cNvPr>
          <p:cNvSpPr>
            <a:spLocks noGrp="1"/>
          </p:cNvSpPr>
          <p:nvPr>
            <p:ph sz="quarter" idx="13"/>
          </p:nvPr>
        </p:nvSpPr>
        <p:spPr>
          <a:xfrm>
            <a:off x="838200" y="2212429"/>
            <a:ext cx="10515600" cy="3964534"/>
          </a:xfrm>
        </p:spPr>
        <p:txBody>
          <a:bodyPr>
            <a:normAutofit/>
          </a:bodyPr>
          <a:lstStyle/>
          <a:p>
            <a:pPr algn="just"/>
            <a:endParaRPr lang="cs-CZ" dirty="0"/>
          </a:p>
          <a:p>
            <a:pPr algn="just"/>
            <a:r>
              <a:rPr lang="en-US" dirty="0"/>
              <a:t>165.  However, Article 8 of the Convention </a:t>
            </a:r>
            <a:r>
              <a:rPr lang="en-US" b="1" dirty="0">
                <a:solidFill>
                  <a:srgbClr val="FF0000"/>
                </a:solidFill>
              </a:rPr>
              <a:t>has to date not been interpreted as imposing a positive obligation on the States Parties to make marriage available to same-sex couples</a:t>
            </a:r>
            <a:r>
              <a:rPr lang="en-US" dirty="0"/>
              <a:t>.</a:t>
            </a:r>
            <a:r>
              <a:rPr lang="cs-CZ" dirty="0"/>
              <a:t> </a:t>
            </a:r>
            <a:r>
              <a:rPr lang="en-GB" dirty="0"/>
              <a:t>[…]. </a:t>
            </a:r>
            <a:r>
              <a:rPr lang="en-US" dirty="0"/>
              <a:t>This interpretation of Article 8 coincides with the Court’s interpretation of Article 12 of the Convention, since it has consistently held to date that Article 12 cannot be construed as imposing an obligation on the Contracting States to grant access to marriage to same-sex couples […].</a:t>
            </a:r>
            <a:endParaRPr lang="cs-CZ" dirty="0"/>
          </a:p>
          <a:p>
            <a:pPr algn="just"/>
            <a:endParaRPr lang="cs-CZ" dirty="0"/>
          </a:p>
          <a:p>
            <a:pPr algn="r"/>
            <a:r>
              <a:rPr lang="en-US" dirty="0"/>
              <a:t>ECtHR</a:t>
            </a:r>
            <a:r>
              <a:rPr lang="cs-CZ" dirty="0"/>
              <a:t>: </a:t>
            </a:r>
            <a:r>
              <a:rPr lang="en-US" dirty="0"/>
              <a:t>Fedotova and Others v. Russia</a:t>
            </a:r>
            <a:r>
              <a:rPr lang="cs-CZ" dirty="0"/>
              <a:t>, </a:t>
            </a:r>
            <a:r>
              <a:rPr lang="cs-CZ" dirty="0" err="1"/>
              <a:t>Applications</a:t>
            </a:r>
            <a:r>
              <a:rPr lang="cs-CZ" dirty="0"/>
              <a:t> nos. 40792/10, 30538/14 and 43439/14 (17 </a:t>
            </a:r>
            <a:r>
              <a:rPr lang="cs-CZ" dirty="0" err="1"/>
              <a:t>January</a:t>
            </a:r>
            <a:r>
              <a:rPr lang="cs-CZ" dirty="0"/>
              <a:t> 2023)</a:t>
            </a:r>
          </a:p>
        </p:txBody>
      </p:sp>
    </p:spTree>
    <p:extLst>
      <p:ext uri="{BB962C8B-B14F-4D97-AF65-F5344CB8AC3E}">
        <p14:creationId xmlns:p14="http://schemas.microsoft.com/office/powerpoint/2010/main" val="4103587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D7417-BC8A-F082-AF3D-BAEE5ADCC7C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D6B30E0-5C0A-45A1-3EC6-6B9EAE6ABD9D}"/>
              </a:ext>
            </a:extLst>
          </p:cNvPr>
          <p:cNvSpPr>
            <a:spLocks noGrp="1"/>
          </p:cNvSpPr>
          <p:nvPr>
            <p:ph type="title"/>
          </p:nvPr>
        </p:nvSpPr>
        <p:spPr>
          <a:xfrm>
            <a:off x="838200" y="1036717"/>
            <a:ext cx="10807700" cy="992057"/>
          </a:xfrm>
        </p:spPr>
        <p:txBody>
          <a:bodyPr/>
          <a:lstStyle/>
          <a:p>
            <a:r>
              <a:rPr lang="cs-CZ" dirty="0" err="1"/>
              <a:t>Partnership</a:t>
            </a:r>
            <a:endParaRPr lang="cs-CZ" dirty="0"/>
          </a:p>
        </p:txBody>
      </p:sp>
      <p:sp>
        <p:nvSpPr>
          <p:cNvPr id="4" name="Zástupný text 3">
            <a:extLst>
              <a:ext uri="{FF2B5EF4-FFF2-40B4-BE49-F238E27FC236}">
                <a16:creationId xmlns:a16="http://schemas.microsoft.com/office/drawing/2014/main" id="{AD2C1BCC-7267-24B7-7E4E-7E90E4F21A1F}"/>
              </a:ext>
            </a:extLst>
          </p:cNvPr>
          <p:cNvSpPr>
            <a:spLocks noGrp="1"/>
          </p:cNvSpPr>
          <p:nvPr>
            <p:ph sz="quarter" idx="13"/>
          </p:nvPr>
        </p:nvSpPr>
        <p:spPr>
          <a:xfrm>
            <a:off x="838200" y="2212429"/>
            <a:ext cx="10515600" cy="3964534"/>
          </a:xfrm>
        </p:spPr>
        <p:txBody>
          <a:bodyPr>
            <a:normAutofit lnSpcReduction="10000"/>
          </a:bodyPr>
          <a:lstStyle/>
          <a:p>
            <a:pPr algn="just"/>
            <a:r>
              <a:rPr lang="en-US" dirty="0"/>
              <a:t>188.  Nevertheless, as is already apparent from the Court’s case-law (see </a:t>
            </a:r>
            <a:r>
              <a:rPr lang="en-US" i="1" dirty="0"/>
              <a:t>Schalk and Kopf</a:t>
            </a:r>
            <a:r>
              <a:rPr lang="en-US" dirty="0"/>
              <a:t>, § 108; </a:t>
            </a:r>
            <a:r>
              <a:rPr lang="en-US" i="1" dirty="0"/>
              <a:t>Gas and Dubois </a:t>
            </a:r>
            <a:r>
              <a:rPr lang="en-US" dirty="0"/>
              <a:t>§ 66; </a:t>
            </a:r>
            <a:r>
              <a:rPr lang="en-US" i="1" dirty="0" err="1"/>
              <a:t>Oliari</a:t>
            </a:r>
            <a:r>
              <a:rPr lang="en-US" i="1" dirty="0"/>
              <a:t> and Others</a:t>
            </a:r>
            <a:r>
              <a:rPr lang="en-US" dirty="0"/>
              <a:t>, § 177; and </a:t>
            </a:r>
            <a:r>
              <a:rPr lang="en-US" i="1" dirty="0"/>
              <a:t>Chapin and Charpentier</a:t>
            </a:r>
            <a:r>
              <a:rPr lang="en-US" dirty="0"/>
              <a:t>, § 48, all cited above), the </a:t>
            </a:r>
            <a:r>
              <a:rPr lang="en-US" b="1" dirty="0"/>
              <a:t>States Parties have a more extensive margin of appreciation in determining the exact nature of the legal regime to be made available to same-sex couples, </a:t>
            </a:r>
            <a:r>
              <a:rPr lang="en-US" b="1" dirty="0">
                <a:solidFill>
                  <a:srgbClr val="FF0000"/>
                </a:solidFill>
              </a:rPr>
              <a:t>which does not necessarily have to take the form of marriage </a:t>
            </a:r>
            <a:r>
              <a:rPr lang="en-US" dirty="0"/>
              <a:t>(see paragraph 165 above). Indeed, </a:t>
            </a:r>
            <a:r>
              <a:rPr lang="en-US" b="1" dirty="0"/>
              <a:t>States have the “choice of the means” </a:t>
            </a:r>
            <a:r>
              <a:rPr lang="en-US" dirty="0"/>
              <a:t>to be used in discharging their positive obligations inherent in Article 8 of the Convention (see </a:t>
            </a:r>
            <a:r>
              <a:rPr lang="en-US" i="1" dirty="0" err="1"/>
              <a:t>Marckx</a:t>
            </a:r>
            <a:r>
              <a:rPr lang="en-US" dirty="0"/>
              <a:t>, cited above,</a:t>
            </a:r>
            <a:r>
              <a:rPr lang="en-US" i="1" dirty="0"/>
              <a:t> </a:t>
            </a:r>
            <a:r>
              <a:rPr lang="en-US" dirty="0"/>
              <a:t>§ 53). The discretion afforded to States in this respect relates both to the form of recognition and to the content of the protection to be granted to same-sex couples.</a:t>
            </a:r>
          </a:p>
          <a:p>
            <a:pPr algn="just"/>
            <a:endParaRPr lang="en-US" dirty="0"/>
          </a:p>
          <a:p>
            <a:pPr algn="r"/>
            <a:r>
              <a:rPr lang="en-US" dirty="0"/>
              <a:t>ECtHR</a:t>
            </a:r>
            <a:r>
              <a:rPr lang="cs-CZ" dirty="0"/>
              <a:t>: </a:t>
            </a:r>
            <a:r>
              <a:rPr lang="en-US" dirty="0"/>
              <a:t>Fedotova and Others v. Russia</a:t>
            </a:r>
            <a:r>
              <a:rPr lang="cs-CZ" dirty="0"/>
              <a:t>, </a:t>
            </a:r>
            <a:r>
              <a:rPr lang="cs-CZ" dirty="0" err="1"/>
              <a:t>Applications</a:t>
            </a:r>
            <a:r>
              <a:rPr lang="cs-CZ" dirty="0"/>
              <a:t> nos. 40792/10, 30538/14 and 43439/14 (17 </a:t>
            </a:r>
            <a:r>
              <a:rPr lang="cs-CZ" dirty="0" err="1"/>
              <a:t>January</a:t>
            </a:r>
            <a:r>
              <a:rPr lang="cs-CZ" dirty="0"/>
              <a:t> 2023)</a:t>
            </a:r>
          </a:p>
        </p:txBody>
      </p:sp>
    </p:spTree>
    <p:extLst>
      <p:ext uri="{BB962C8B-B14F-4D97-AF65-F5344CB8AC3E}">
        <p14:creationId xmlns:p14="http://schemas.microsoft.com/office/powerpoint/2010/main" val="3236318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F6786-BBEE-7B31-6891-F5BEBBB0FF6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342EC2A-0B17-B55D-1A82-C71E2FD62748}"/>
              </a:ext>
            </a:extLst>
          </p:cNvPr>
          <p:cNvSpPr>
            <a:spLocks noGrp="1"/>
          </p:cNvSpPr>
          <p:nvPr>
            <p:ph type="title"/>
          </p:nvPr>
        </p:nvSpPr>
        <p:spPr>
          <a:xfrm>
            <a:off x="838200" y="1036717"/>
            <a:ext cx="10807700" cy="992057"/>
          </a:xfrm>
        </p:spPr>
        <p:txBody>
          <a:bodyPr/>
          <a:lstStyle/>
          <a:p>
            <a:r>
              <a:rPr lang="cs-CZ" dirty="0" err="1"/>
              <a:t>Partnership</a:t>
            </a:r>
            <a:endParaRPr lang="cs-CZ" dirty="0"/>
          </a:p>
        </p:txBody>
      </p:sp>
      <p:sp>
        <p:nvSpPr>
          <p:cNvPr id="4" name="Zástupný text 3">
            <a:extLst>
              <a:ext uri="{FF2B5EF4-FFF2-40B4-BE49-F238E27FC236}">
                <a16:creationId xmlns:a16="http://schemas.microsoft.com/office/drawing/2014/main" id="{A5365E0B-851B-A5C3-9A5E-0D43595C3416}"/>
              </a:ext>
            </a:extLst>
          </p:cNvPr>
          <p:cNvSpPr>
            <a:spLocks noGrp="1"/>
          </p:cNvSpPr>
          <p:nvPr>
            <p:ph sz="quarter" idx="13"/>
          </p:nvPr>
        </p:nvSpPr>
        <p:spPr>
          <a:xfrm>
            <a:off x="838200" y="2212429"/>
            <a:ext cx="10515600" cy="3964534"/>
          </a:xfrm>
        </p:spPr>
        <p:txBody>
          <a:bodyPr>
            <a:normAutofit fontScale="92500" lnSpcReduction="20000"/>
          </a:bodyPr>
          <a:lstStyle/>
          <a:p>
            <a:pPr algn="just"/>
            <a:r>
              <a:rPr lang="en-US" dirty="0"/>
              <a:t>While it is true, as recalled in paragraph 69 above, </a:t>
            </a:r>
            <a:r>
              <a:rPr lang="en-US" b="1" dirty="0"/>
              <a:t>that Member States enjoy a margin of discretion as regards the procedures for </a:t>
            </a:r>
            <a:r>
              <a:rPr lang="en-US" b="1" dirty="0" err="1"/>
              <a:t>recognising</a:t>
            </a:r>
            <a:r>
              <a:rPr lang="en-US" b="1" dirty="0"/>
              <a:t> marriages concluded by Union citizens when exercising their freedom of movement</a:t>
            </a:r>
            <a:r>
              <a:rPr lang="en-US" dirty="0"/>
              <a:t> and residence within another Member State, </a:t>
            </a:r>
            <a:r>
              <a:rPr lang="en-US" b="1" dirty="0">
                <a:solidFill>
                  <a:srgbClr val="FF0000"/>
                </a:solidFill>
              </a:rPr>
              <a:t>the lack of a procedure for recognition equivalent to that granted to heterosexual couples constitutes discrimination on grounds of sexual orientation prohibited by Article 21(1) of the Charter</a:t>
            </a:r>
            <a:r>
              <a:rPr lang="en-US" dirty="0"/>
              <a:t>. It follows that where a Member State chooses, within that margin of discretion, to provide, in its national law</a:t>
            </a:r>
            <a:r>
              <a:rPr lang="en-US" b="1" dirty="0"/>
              <a:t>, for a single procedure for </a:t>
            </a:r>
            <a:r>
              <a:rPr lang="en-US" b="1" dirty="0" err="1"/>
              <a:t>recognising</a:t>
            </a:r>
            <a:r>
              <a:rPr lang="en-US" b="1" dirty="0"/>
              <a:t> marriages</a:t>
            </a:r>
            <a:r>
              <a:rPr lang="en-US" dirty="0"/>
              <a:t> concluded by Union citizens in the exercise of their freedom to move and reside within another Member State, such as, in the present case, the transcription of the marriage certificate in the civil register, that </a:t>
            </a:r>
            <a:r>
              <a:rPr lang="en-US" b="1" dirty="0">
                <a:solidFill>
                  <a:srgbClr val="FF0000"/>
                </a:solidFill>
              </a:rPr>
              <a:t>Member State is required to apply that procedure without distinction to marriages between persons of the same sex and to those between persons of the opposite sex</a:t>
            </a:r>
            <a:r>
              <a:rPr lang="en-US" dirty="0"/>
              <a:t>.</a:t>
            </a:r>
            <a:endParaRPr lang="cs-CZ" dirty="0"/>
          </a:p>
          <a:p>
            <a:pPr algn="r"/>
            <a:r>
              <a:rPr lang="cs-CZ" dirty="0"/>
              <a:t>CJEU: C-713/23, </a:t>
            </a:r>
            <a:r>
              <a:rPr lang="cs-CZ" dirty="0" err="1"/>
              <a:t>Wojewoda</a:t>
            </a:r>
            <a:r>
              <a:rPr lang="cs-CZ" dirty="0"/>
              <a:t> </a:t>
            </a:r>
            <a:r>
              <a:rPr lang="cs-CZ" dirty="0" err="1"/>
              <a:t>Mazowiecki</a:t>
            </a:r>
            <a:r>
              <a:rPr lang="cs-CZ" dirty="0"/>
              <a:t> (25 </a:t>
            </a:r>
            <a:r>
              <a:rPr lang="cs-CZ" dirty="0" err="1"/>
              <a:t>November</a:t>
            </a:r>
            <a:r>
              <a:rPr lang="cs-CZ" dirty="0"/>
              <a:t> 2025)</a:t>
            </a:r>
          </a:p>
        </p:txBody>
      </p:sp>
    </p:spTree>
    <p:extLst>
      <p:ext uri="{BB962C8B-B14F-4D97-AF65-F5344CB8AC3E}">
        <p14:creationId xmlns:p14="http://schemas.microsoft.com/office/powerpoint/2010/main" val="2974258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09FD7-0B6A-EBDA-8855-D496D34C5E7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3A664EA-95B9-923C-B4A2-5D1470F685FE}"/>
              </a:ext>
            </a:extLst>
          </p:cNvPr>
          <p:cNvSpPr>
            <a:spLocks noGrp="1"/>
          </p:cNvSpPr>
          <p:nvPr>
            <p:ph type="title"/>
          </p:nvPr>
        </p:nvSpPr>
        <p:spPr>
          <a:xfrm>
            <a:off x="838200" y="1036717"/>
            <a:ext cx="10807700" cy="992057"/>
          </a:xfrm>
        </p:spPr>
        <p:txBody>
          <a:bodyPr/>
          <a:lstStyle/>
          <a:p>
            <a:r>
              <a:rPr lang="cs-CZ" dirty="0" err="1"/>
              <a:t>Partnership</a:t>
            </a:r>
            <a:endParaRPr lang="cs-CZ" dirty="0"/>
          </a:p>
        </p:txBody>
      </p:sp>
      <p:sp>
        <p:nvSpPr>
          <p:cNvPr id="4" name="Zástupný text 3">
            <a:extLst>
              <a:ext uri="{FF2B5EF4-FFF2-40B4-BE49-F238E27FC236}">
                <a16:creationId xmlns:a16="http://schemas.microsoft.com/office/drawing/2014/main" id="{819B349A-1049-A471-8E80-B48115CDC621}"/>
              </a:ext>
            </a:extLst>
          </p:cNvPr>
          <p:cNvSpPr>
            <a:spLocks noGrp="1"/>
          </p:cNvSpPr>
          <p:nvPr>
            <p:ph sz="quarter" idx="13"/>
          </p:nvPr>
        </p:nvSpPr>
        <p:spPr>
          <a:xfrm>
            <a:off x="838200" y="2212429"/>
            <a:ext cx="10515600" cy="3964534"/>
          </a:xfrm>
        </p:spPr>
        <p:txBody>
          <a:bodyPr>
            <a:normAutofit/>
          </a:bodyPr>
          <a:lstStyle/>
          <a:p>
            <a:r>
              <a:rPr lang="en-US" dirty="0"/>
              <a:t>Article 20 and Article 21(1) TFEU, read in the light of Article 7 and Article 21(1) of the Charter of Fundamental Rights of the European Union,</a:t>
            </a:r>
            <a:r>
              <a:rPr lang="cs-CZ" dirty="0"/>
              <a:t> </a:t>
            </a:r>
            <a:r>
              <a:rPr lang="en-US" b="1" dirty="0"/>
              <a:t>must be interpreted as </a:t>
            </a:r>
            <a:r>
              <a:rPr lang="en-US" b="1" dirty="0">
                <a:solidFill>
                  <a:srgbClr val="FF0000"/>
                </a:solidFill>
              </a:rPr>
              <a:t>precluding</a:t>
            </a:r>
            <a:r>
              <a:rPr lang="en-US" b="1" dirty="0"/>
              <a:t> legislation of a Member State which, on the ground that the law of that Member State does not allow marriage between persons of the same sex, does not permit the recognition of a marriage between two same-sex nationals of that Member State concluded </a:t>
            </a:r>
            <a:r>
              <a:rPr lang="en-US" b="1" dirty="0">
                <a:solidFill>
                  <a:srgbClr val="FF0000"/>
                </a:solidFill>
              </a:rPr>
              <a:t>lawfully in the exercise of their </a:t>
            </a:r>
            <a:r>
              <a:rPr lang="en-US" b="1" u="sng" dirty="0">
                <a:solidFill>
                  <a:srgbClr val="FF0000"/>
                </a:solidFill>
              </a:rPr>
              <a:t>freedom to move</a:t>
            </a:r>
            <a:r>
              <a:rPr lang="en-US" b="1" dirty="0">
                <a:solidFill>
                  <a:srgbClr val="FF0000"/>
                </a:solidFill>
              </a:rPr>
              <a:t> and reside within another Member State</a:t>
            </a:r>
            <a:r>
              <a:rPr lang="en-US" dirty="0"/>
              <a:t>, in which they have created or strengthened a family life, or the transcription for that purpose of the marriage certificate in the civil register of the first Member State, where that transcription is the only means provided for by that Member State for such recognition.</a:t>
            </a:r>
          </a:p>
          <a:p>
            <a:pPr algn="r"/>
            <a:r>
              <a:rPr lang="cs-CZ" dirty="0"/>
              <a:t>CJEU: C-713/23, </a:t>
            </a:r>
            <a:r>
              <a:rPr lang="cs-CZ" dirty="0" err="1"/>
              <a:t>Wojewoda</a:t>
            </a:r>
            <a:r>
              <a:rPr lang="cs-CZ" dirty="0"/>
              <a:t> </a:t>
            </a:r>
            <a:r>
              <a:rPr lang="cs-CZ" dirty="0" err="1"/>
              <a:t>Mazowiecki</a:t>
            </a:r>
            <a:r>
              <a:rPr lang="cs-CZ" dirty="0"/>
              <a:t> (25 </a:t>
            </a:r>
            <a:r>
              <a:rPr lang="cs-CZ" dirty="0" err="1"/>
              <a:t>November</a:t>
            </a:r>
            <a:r>
              <a:rPr lang="cs-CZ" dirty="0"/>
              <a:t> 2025)</a:t>
            </a:r>
          </a:p>
        </p:txBody>
      </p:sp>
    </p:spTree>
    <p:extLst>
      <p:ext uri="{BB962C8B-B14F-4D97-AF65-F5344CB8AC3E}">
        <p14:creationId xmlns:p14="http://schemas.microsoft.com/office/powerpoint/2010/main" val="2005901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398DE-9E75-7A9E-0915-2DB148EA2ED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F729710-0BCC-AC18-2499-FB826B14356A}"/>
              </a:ext>
            </a:extLst>
          </p:cNvPr>
          <p:cNvSpPr>
            <a:spLocks noGrp="1"/>
          </p:cNvSpPr>
          <p:nvPr>
            <p:ph type="title"/>
          </p:nvPr>
        </p:nvSpPr>
        <p:spPr>
          <a:xfrm>
            <a:off x="838200" y="1036717"/>
            <a:ext cx="10807700" cy="992057"/>
          </a:xfrm>
        </p:spPr>
        <p:txBody>
          <a:bodyPr/>
          <a:lstStyle/>
          <a:p>
            <a:r>
              <a:rPr lang="cs-CZ" dirty="0" err="1"/>
              <a:t>Partnership</a:t>
            </a:r>
            <a:endParaRPr lang="cs-CZ" dirty="0"/>
          </a:p>
        </p:txBody>
      </p:sp>
      <p:sp>
        <p:nvSpPr>
          <p:cNvPr id="4" name="Zástupný text 3">
            <a:extLst>
              <a:ext uri="{FF2B5EF4-FFF2-40B4-BE49-F238E27FC236}">
                <a16:creationId xmlns:a16="http://schemas.microsoft.com/office/drawing/2014/main" id="{E7FB7337-C3BB-4E03-D358-6478EBECEB01}"/>
              </a:ext>
            </a:extLst>
          </p:cNvPr>
          <p:cNvSpPr>
            <a:spLocks noGrp="1"/>
          </p:cNvSpPr>
          <p:nvPr>
            <p:ph sz="quarter" idx="13"/>
          </p:nvPr>
        </p:nvSpPr>
        <p:spPr>
          <a:xfrm>
            <a:off x="838199" y="2212429"/>
            <a:ext cx="10634133" cy="3964534"/>
          </a:xfrm>
        </p:spPr>
        <p:txBody>
          <a:bodyPr>
            <a:normAutofit/>
          </a:bodyPr>
          <a:lstStyle/>
          <a:p>
            <a:r>
              <a:rPr lang="cs-CZ" dirty="0" err="1"/>
              <a:t>Act</a:t>
            </a:r>
            <a:r>
              <a:rPr lang="cs-CZ" dirty="0"/>
              <a:t> 115/2006 </a:t>
            </a:r>
            <a:r>
              <a:rPr lang="cs-CZ" dirty="0" err="1"/>
              <a:t>Coll</a:t>
            </a:r>
            <a:r>
              <a:rPr lang="cs-CZ" dirty="0"/>
              <a:t>,. on </a:t>
            </a:r>
            <a:r>
              <a:rPr lang="cs-CZ" b="1" dirty="0" err="1"/>
              <a:t>Registered</a:t>
            </a:r>
            <a:r>
              <a:rPr lang="cs-CZ" b="1" dirty="0"/>
              <a:t> </a:t>
            </a:r>
            <a:r>
              <a:rPr lang="cs-CZ" b="1" dirty="0" err="1"/>
              <a:t>Partnership</a:t>
            </a:r>
            <a:r>
              <a:rPr lang="cs-CZ" b="1" dirty="0"/>
              <a:t> </a:t>
            </a:r>
            <a:r>
              <a:rPr lang="en-US" dirty="0"/>
              <a:t>and on Amendments to Certain Related Acts</a:t>
            </a:r>
            <a:endParaRPr lang="cs-CZ" dirty="0"/>
          </a:p>
          <a:p>
            <a:endParaRPr lang="cs-CZ" dirty="0"/>
          </a:p>
          <a:p>
            <a:r>
              <a:rPr lang="cs-CZ" dirty="0" err="1"/>
              <a:t>Sect</a:t>
            </a:r>
            <a:r>
              <a:rPr lang="cs-CZ" dirty="0"/>
              <a:t>. 1:</a:t>
            </a:r>
          </a:p>
          <a:p>
            <a:pPr marL="457200" indent="-457200">
              <a:buAutoNum type="arabicParenBoth"/>
            </a:pPr>
            <a:r>
              <a:rPr lang="en-US" dirty="0"/>
              <a:t>A registered partnership is </a:t>
            </a:r>
            <a:r>
              <a:rPr lang="en-US" b="1" dirty="0"/>
              <a:t>a permanent union between two persons of the same sex </a:t>
            </a:r>
            <a:r>
              <a:rPr lang="en-US" dirty="0"/>
              <a:t>established in the manner specified by this Act (hereinafter referred to as "partnership").</a:t>
            </a:r>
            <a:endParaRPr lang="cs-CZ" dirty="0"/>
          </a:p>
          <a:p>
            <a:pPr marL="457200" indent="-457200">
              <a:buAutoNum type="arabicParenBoth"/>
            </a:pPr>
            <a:r>
              <a:rPr lang="en-US" dirty="0">
                <a:solidFill>
                  <a:srgbClr val="FF0000"/>
                </a:solidFill>
              </a:rPr>
              <a:t>A</a:t>
            </a:r>
            <a:r>
              <a:rPr lang="en-US" b="1" dirty="0">
                <a:solidFill>
                  <a:srgbClr val="FF0000"/>
                </a:solidFill>
              </a:rPr>
              <a:t> partner </a:t>
            </a:r>
            <a:r>
              <a:rPr lang="en-US" dirty="0"/>
              <a:t>in this Act means a person who has entered into a partnership.</a:t>
            </a:r>
            <a:endParaRPr lang="cs-CZ" dirty="0"/>
          </a:p>
          <a:p>
            <a:endParaRPr lang="cs-CZ" dirty="0"/>
          </a:p>
          <a:p>
            <a:r>
              <a:rPr lang="cs-CZ" dirty="0" err="1"/>
              <a:t>Sect</a:t>
            </a:r>
            <a:r>
              <a:rPr lang="cs-CZ" dirty="0"/>
              <a:t>. 22 para </a:t>
            </a:r>
            <a:r>
              <a:rPr lang="en-US" dirty="0"/>
              <a:t>1</a:t>
            </a:r>
            <a:r>
              <a:rPr lang="cs-CZ" dirty="0"/>
              <a:t> CC: </a:t>
            </a:r>
            <a:r>
              <a:rPr lang="en-US" dirty="0"/>
              <a:t> A close person is a relative in the direct line, sibling and spouse or a partner under another statute governing registered partnership (hereinafter a “</a:t>
            </a:r>
            <a:r>
              <a:rPr lang="en-US" b="1" dirty="0">
                <a:solidFill>
                  <a:srgbClr val="FF0000"/>
                </a:solidFill>
              </a:rPr>
              <a:t>partner</a:t>
            </a:r>
            <a:r>
              <a:rPr lang="en-US" dirty="0"/>
              <a:t>”); […].</a:t>
            </a:r>
            <a:endParaRPr lang="cs-CZ" dirty="0"/>
          </a:p>
          <a:p>
            <a:endParaRPr lang="cs-CZ" dirty="0"/>
          </a:p>
          <a:p>
            <a:r>
              <a:rPr lang="en-US" dirty="0"/>
              <a:t>►</a:t>
            </a:r>
            <a:r>
              <a:rPr lang="cs-CZ" dirty="0"/>
              <a:t> partner </a:t>
            </a:r>
            <a:r>
              <a:rPr lang="cs-CZ" b="1" dirty="0">
                <a:solidFill>
                  <a:srgbClr val="FF0000"/>
                </a:solidFill>
              </a:rPr>
              <a:t>≠</a:t>
            </a:r>
            <a:r>
              <a:rPr lang="cs-CZ" b="1" dirty="0"/>
              <a:t> </a:t>
            </a:r>
            <a:r>
              <a:rPr lang="cs-CZ" dirty="0" err="1"/>
              <a:t>cohabitant</a:t>
            </a:r>
            <a:endParaRPr lang="cs-CZ" dirty="0"/>
          </a:p>
        </p:txBody>
      </p:sp>
    </p:spTree>
    <p:extLst>
      <p:ext uri="{BB962C8B-B14F-4D97-AF65-F5344CB8AC3E}">
        <p14:creationId xmlns:p14="http://schemas.microsoft.com/office/powerpoint/2010/main" val="1351461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46D4D-C3D6-ED15-02A7-F9C8B64B84C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A1C9511-D0DF-2F11-21E8-847453209836}"/>
              </a:ext>
            </a:extLst>
          </p:cNvPr>
          <p:cNvSpPr>
            <a:spLocks noGrp="1"/>
          </p:cNvSpPr>
          <p:nvPr>
            <p:ph type="title"/>
          </p:nvPr>
        </p:nvSpPr>
        <p:spPr>
          <a:xfrm>
            <a:off x="838200" y="1036717"/>
            <a:ext cx="10807700" cy="992057"/>
          </a:xfrm>
        </p:spPr>
        <p:txBody>
          <a:bodyPr/>
          <a:lstStyle/>
          <a:p>
            <a:r>
              <a:rPr lang="cs-CZ" dirty="0" err="1"/>
              <a:t>Partnership</a:t>
            </a:r>
            <a:endParaRPr lang="cs-CZ" dirty="0"/>
          </a:p>
        </p:txBody>
      </p:sp>
      <p:sp>
        <p:nvSpPr>
          <p:cNvPr id="4" name="Zástupný text 3">
            <a:extLst>
              <a:ext uri="{FF2B5EF4-FFF2-40B4-BE49-F238E27FC236}">
                <a16:creationId xmlns:a16="http://schemas.microsoft.com/office/drawing/2014/main" id="{8503BCBD-C52B-B370-9E34-7C569FFD6E3C}"/>
              </a:ext>
            </a:extLst>
          </p:cNvPr>
          <p:cNvSpPr>
            <a:spLocks noGrp="1"/>
          </p:cNvSpPr>
          <p:nvPr>
            <p:ph sz="quarter" idx="13"/>
          </p:nvPr>
        </p:nvSpPr>
        <p:spPr>
          <a:xfrm>
            <a:off x="838200" y="2212429"/>
            <a:ext cx="10515600" cy="3964534"/>
          </a:xfrm>
        </p:spPr>
        <p:txBody>
          <a:bodyPr>
            <a:normAutofit/>
          </a:bodyPr>
          <a:lstStyle/>
          <a:p>
            <a:r>
              <a:rPr lang="cs-CZ" dirty="0" err="1"/>
              <a:t>Act</a:t>
            </a:r>
            <a:r>
              <a:rPr lang="cs-CZ" dirty="0"/>
              <a:t> 115/2006 </a:t>
            </a:r>
            <a:r>
              <a:rPr lang="cs-CZ" dirty="0" err="1"/>
              <a:t>Coll</a:t>
            </a:r>
            <a:r>
              <a:rPr lang="cs-CZ" dirty="0"/>
              <a:t>., on </a:t>
            </a:r>
            <a:r>
              <a:rPr lang="cs-CZ" b="1" dirty="0" err="1"/>
              <a:t>Registered</a:t>
            </a:r>
            <a:r>
              <a:rPr lang="cs-CZ" b="1" dirty="0"/>
              <a:t> </a:t>
            </a:r>
            <a:r>
              <a:rPr lang="cs-CZ" b="1" dirty="0" err="1"/>
              <a:t>Partnership</a:t>
            </a:r>
            <a:r>
              <a:rPr lang="cs-CZ" b="1" dirty="0"/>
              <a:t> </a:t>
            </a:r>
            <a:r>
              <a:rPr lang="en-US" dirty="0"/>
              <a:t>and on Amendments to Certain Related Acts</a:t>
            </a:r>
            <a:endParaRPr lang="cs-CZ" dirty="0"/>
          </a:p>
          <a:p>
            <a:endParaRPr lang="cs-CZ" dirty="0"/>
          </a:p>
          <a:p>
            <a:r>
              <a:rPr lang="cs-CZ" dirty="0" err="1"/>
              <a:t>Sect</a:t>
            </a:r>
            <a:r>
              <a:rPr lang="cs-CZ" dirty="0"/>
              <a:t>. 1:</a:t>
            </a:r>
          </a:p>
          <a:p>
            <a:pPr marL="457200" indent="-457200">
              <a:buAutoNum type="arabicParenBoth"/>
            </a:pPr>
            <a:r>
              <a:rPr lang="en-US" dirty="0"/>
              <a:t>A registered partnership is </a:t>
            </a:r>
            <a:r>
              <a:rPr lang="en-US" b="1" dirty="0"/>
              <a:t>a permanent union between two persons of the same sex </a:t>
            </a:r>
            <a:r>
              <a:rPr lang="en-US" dirty="0"/>
              <a:t>established in the manner specified by this Act (hereinafter referred to as "partnership").</a:t>
            </a:r>
            <a:endParaRPr lang="cs-CZ" dirty="0"/>
          </a:p>
          <a:p>
            <a:pPr marL="457200" indent="-457200">
              <a:buAutoNum type="arabicParenBoth"/>
            </a:pPr>
            <a:endParaRPr lang="cs-CZ" dirty="0"/>
          </a:p>
          <a:p>
            <a:pPr marL="457200" indent="-457200">
              <a:buAutoNum type="arabicParenBoth"/>
            </a:pPr>
            <a:r>
              <a:rPr lang="en-US" b="1" dirty="0">
                <a:solidFill>
                  <a:srgbClr val="FF0000"/>
                </a:solidFill>
              </a:rPr>
              <a:t>A partner </a:t>
            </a:r>
            <a:r>
              <a:rPr lang="en-US" dirty="0"/>
              <a:t>in this Act means a person who has entered into a partnership.</a:t>
            </a:r>
            <a:endParaRPr lang="cs-CZ" dirty="0"/>
          </a:p>
        </p:txBody>
      </p:sp>
    </p:spTree>
    <p:extLst>
      <p:ext uri="{BB962C8B-B14F-4D97-AF65-F5344CB8AC3E}">
        <p14:creationId xmlns:p14="http://schemas.microsoft.com/office/powerpoint/2010/main" val="4236702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227CC-AEA7-9086-C459-2E86B0E0FB2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71A04E8-7C76-3684-C817-B835172A5B9E}"/>
              </a:ext>
            </a:extLst>
          </p:cNvPr>
          <p:cNvSpPr>
            <a:spLocks noGrp="1"/>
          </p:cNvSpPr>
          <p:nvPr>
            <p:ph type="title"/>
          </p:nvPr>
        </p:nvSpPr>
        <p:spPr>
          <a:xfrm>
            <a:off x="838200" y="1036717"/>
            <a:ext cx="10807700" cy="992057"/>
          </a:xfrm>
        </p:spPr>
        <p:txBody>
          <a:bodyPr/>
          <a:lstStyle/>
          <a:p>
            <a:r>
              <a:rPr lang="cs-CZ" dirty="0" err="1"/>
              <a:t>Partnership</a:t>
            </a:r>
            <a:endParaRPr lang="cs-CZ" dirty="0"/>
          </a:p>
        </p:txBody>
      </p:sp>
      <p:sp>
        <p:nvSpPr>
          <p:cNvPr id="4" name="Zástupný text 3">
            <a:extLst>
              <a:ext uri="{FF2B5EF4-FFF2-40B4-BE49-F238E27FC236}">
                <a16:creationId xmlns:a16="http://schemas.microsoft.com/office/drawing/2014/main" id="{2A9BCA9B-4840-2AFF-DC05-3DDA2E9F093A}"/>
              </a:ext>
            </a:extLst>
          </p:cNvPr>
          <p:cNvSpPr>
            <a:spLocks noGrp="1"/>
          </p:cNvSpPr>
          <p:nvPr>
            <p:ph sz="quarter" idx="13"/>
          </p:nvPr>
        </p:nvSpPr>
        <p:spPr>
          <a:xfrm>
            <a:off x="838200" y="2212429"/>
            <a:ext cx="10515600" cy="3964534"/>
          </a:xfrm>
        </p:spPr>
        <p:txBody>
          <a:bodyPr>
            <a:normAutofit/>
          </a:bodyPr>
          <a:lstStyle/>
          <a:p>
            <a:r>
              <a:rPr lang="cs-CZ" dirty="0" err="1"/>
              <a:t>Act</a:t>
            </a:r>
            <a:r>
              <a:rPr lang="cs-CZ" dirty="0"/>
              <a:t> 115/2006 </a:t>
            </a:r>
            <a:r>
              <a:rPr lang="cs-CZ" dirty="0" err="1"/>
              <a:t>Coll</a:t>
            </a:r>
            <a:r>
              <a:rPr lang="cs-CZ" dirty="0"/>
              <a:t>,. on </a:t>
            </a:r>
            <a:r>
              <a:rPr lang="cs-CZ" b="1" dirty="0" err="1"/>
              <a:t>Registered</a:t>
            </a:r>
            <a:r>
              <a:rPr lang="cs-CZ" b="1" dirty="0"/>
              <a:t> </a:t>
            </a:r>
            <a:r>
              <a:rPr lang="cs-CZ" b="1" dirty="0" err="1"/>
              <a:t>Partnership</a:t>
            </a:r>
            <a:r>
              <a:rPr lang="cs-CZ" b="1" dirty="0"/>
              <a:t> </a:t>
            </a:r>
            <a:r>
              <a:rPr lang="en-US" dirty="0"/>
              <a:t>and on Amendments to Certain Related Acts</a:t>
            </a:r>
            <a:endParaRPr lang="cs-CZ" dirty="0"/>
          </a:p>
          <a:p>
            <a:r>
              <a:rPr lang="en-US" dirty="0"/>
              <a:t>►</a:t>
            </a:r>
            <a:r>
              <a:rPr lang="cs-CZ" dirty="0"/>
              <a:t> (ex)</a:t>
            </a:r>
            <a:r>
              <a:rPr lang="cs-CZ" dirty="0" err="1"/>
              <a:t>partners</a:t>
            </a:r>
            <a:r>
              <a:rPr lang="cs-CZ" dirty="0"/>
              <a:t> </a:t>
            </a:r>
            <a:r>
              <a:rPr lang="cs-CZ" dirty="0" err="1"/>
              <a:t>have</a:t>
            </a:r>
            <a:r>
              <a:rPr lang="cs-CZ" dirty="0"/>
              <a:t> </a:t>
            </a:r>
            <a:r>
              <a:rPr lang="cs-CZ" dirty="0" err="1"/>
              <a:t>mutual</a:t>
            </a:r>
            <a:r>
              <a:rPr lang="cs-CZ" dirty="0"/>
              <a:t> </a:t>
            </a:r>
            <a:r>
              <a:rPr lang="cs-CZ" dirty="0" err="1"/>
              <a:t>maintenance</a:t>
            </a:r>
            <a:r>
              <a:rPr lang="cs-CZ" dirty="0"/>
              <a:t> and support duty</a:t>
            </a:r>
          </a:p>
          <a:p>
            <a:r>
              <a:rPr lang="en-US" dirty="0"/>
              <a:t>► </a:t>
            </a:r>
            <a:r>
              <a:rPr lang="cs-CZ" dirty="0"/>
              <a:t>partner </a:t>
            </a:r>
            <a:r>
              <a:rPr lang="cs-CZ" dirty="0" err="1"/>
              <a:t>is</a:t>
            </a:r>
            <a:r>
              <a:rPr lang="cs-CZ" dirty="0"/>
              <a:t> </a:t>
            </a:r>
            <a:r>
              <a:rPr lang="cs-CZ" dirty="0" err="1"/>
              <a:t>entitled</a:t>
            </a:r>
            <a:r>
              <a:rPr lang="cs-CZ" dirty="0"/>
              <a:t> to </a:t>
            </a:r>
            <a:r>
              <a:rPr lang="cs-CZ" dirty="0" err="1"/>
              <a:t>represend</a:t>
            </a:r>
            <a:r>
              <a:rPr lang="cs-CZ" dirty="0"/>
              <a:t> second partner in </a:t>
            </a:r>
            <a:r>
              <a:rPr lang="cs-CZ" dirty="0" err="1"/>
              <a:t>their</a:t>
            </a:r>
            <a:r>
              <a:rPr lang="cs-CZ" dirty="0"/>
              <a:t> </a:t>
            </a:r>
            <a:r>
              <a:rPr lang="cs-CZ" dirty="0" err="1"/>
              <a:t>day</a:t>
            </a:r>
            <a:r>
              <a:rPr lang="cs-CZ" dirty="0"/>
              <a:t>-to-</a:t>
            </a:r>
            <a:r>
              <a:rPr lang="cs-CZ" dirty="0" err="1"/>
              <a:t>day</a:t>
            </a:r>
            <a:r>
              <a:rPr lang="cs-CZ" dirty="0"/>
              <a:t> </a:t>
            </a:r>
            <a:r>
              <a:rPr lang="cs-CZ" dirty="0" err="1"/>
              <a:t>affairs</a:t>
            </a:r>
            <a:endParaRPr lang="cs-CZ" dirty="0"/>
          </a:p>
          <a:p>
            <a:r>
              <a:rPr lang="en-US" dirty="0"/>
              <a:t>►</a:t>
            </a:r>
            <a:r>
              <a:rPr lang="cs-CZ" dirty="0"/>
              <a:t> </a:t>
            </a:r>
            <a:r>
              <a:rPr lang="cs-CZ" dirty="0" err="1"/>
              <a:t>partners</a:t>
            </a:r>
            <a:r>
              <a:rPr lang="cs-CZ" dirty="0"/>
              <a:t> </a:t>
            </a:r>
            <a:r>
              <a:rPr lang="cs-CZ" dirty="0" err="1"/>
              <a:t>inherit</a:t>
            </a:r>
            <a:r>
              <a:rPr lang="cs-CZ" dirty="0"/>
              <a:t> in </a:t>
            </a:r>
            <a:r>
              <a:rPr lang="cs-CZ" dirty="0" err="1"/>
              <a:t>the</a:t>
            </a:r>
            <a:r>
              <a:rPr lang="cs-CZ" dirty="0"/>
              <a:t> </a:t>
            </a:r>
            <a:r>
              <a:rPr lang="cs-CZ" dirty="0" err="1"/>
              <a:t>position</a:t>
            </a:r>
            <a:r>
              <a:rPr lang="cs-CZ" dirty="0"/>
              <a:t> </a:t>
            </a:r>
            <a:r>
              <a:rPr lang="cs-CZ" dirty="0" err="1"/>
              <a:t>of</a:t>
            </a:r>
            <a:r>
              <a:rPr lang="cs-CZ" dirty="0"/>
              <a:t> </a:t>
            </a:r>
            <a:r>
              <a:rPr lang="cs-CZ" dirty="0" err="1"/>
              <a:t>spouse</a:t>
            </a:r>
            <a:r>
              <a:rPr lang="cs-CZ" dirty="0"/>
              <a:t> (1st and 2nd </a:t>
            </a:r>
            <a:r>
              <a:rPr lang="cs-CZ" dirty="0" err="1"/>
              <a:t>class</a:t>
            </a:r>
            <a:r>
              <a:rPr lang="cs-CZ" dirty="0"/>
              <a:t> </a:t>
            </a:r>
            <a:r>
              <a:rPr lang="cs-CZ" dirty="0" err="1"/>
              <a:t>of</a:t>
            </a:r>
            <a:r>
              <a:rPr lang="cs-CZ" dirty="0"/>
              <a:t> </a:t>
            </a:r>
            <a:r>
              <a:rPr lang="cs-CZ" dirty="0" err="1"/>
              <a:t>intestate</a:t>
            </a:r>
            <a:r>
              <a:rPr lang="cs-CZ" dirty="0"/>
              <a:t> </a:t>
            </a:r>
            <a:r>
              <a:rPr lang="cs-CZ" dirty="0" err="1"/>
              <a:t>succession</a:t>
            </a:r>
            <a:r>
              <a:rPr lang="cs-CZ" dirty="0"/>
              <a:t>)</a:t>
            </a:r>
          </a:p>
          <a:p>
            <a:r>
              <a:rPr lang="en-US" dirty="0"/>
              <a:t>►</a:t>
            </a:r>
            <a:r>
              <a:rPr lang="cs-CZ" dirty="0"/>
              <a:t> (</a:t>
            </a:r>
            <a:r>
              <a:rPr lang="cs-CZ" dirty="0" err="1"/>
              <a:t>from</a:t>
            </a:r>
            <a:r>
              <a:rPr lang="cs-CZ" dirty="0"/>
              <a:t> 2016) </a:t>
            </a:r>
            <a:r>
              <a:rPr lang="cs-CZ" dirty="0" err="1"/>
              <a:t>can</a:t>
            </a:r>
            <a:r>
              <a:rPr lang="cs-CZ" dirty="0"/>
              <a:t> </a:t>
            </a:r>
            <a:r>
              <a:rPr lang="cs-CZ" dirty="0" err="1"/>
              <a:t>adopt</a:t>
            </a:r>
            <a:r>
              <a:rPr lang="cs-CZ" dirty="0"/>
              <a:t> a </a:t>
            </a:r>
            <a:r>
              <a:rPr lang="cs-CZ" dirty="0" err="1"/>
              <a:t>child</a:t>
            </a:r>
            <a:r>
              <a:rPr lang="cs-CZ" dirty="0"/>
              <a:t> as a single person (NOT </a:t>
            </a:r>
            <a:r>
              <a:rPr lang="cs-CZ" dirty="0" err="1"/>
              <a:t>together</a:t>
            </a:r>
            <a:r>
              <a:rPr lang="cs-CZ" dirty="0"/>
              <a:t>)</a:t>
            </a:r>
          </a:p>
          <a:p>
            <a:r>
              <a:rPr lang="en-US" dirty="0"/>
              <a:t>►</a:t>
            </a:r>
            <a:r>
              <a:rPr lang="cs-CZ" dirty="0"/>
              <a:t> </a:t>
            </a:r>
            <a:r>
              <a:rPr lang="cs-CZ" dirty="0" err="1"/>
              <a:t>partners</a:t>
            </a:r>
            <a:r>
              <a:rPr lang="cs-CZ" dirty="0"/>
              <a:t> are </a:t>
            </a:r>
            <a:r>
              <a:rPr lang="cs-CZ" dirty="0" err="1"/>
              <a:t>close</a:t>
            </a:r>
            <a:r>
              <a:rPr lang="cs-CZ" dirty="0"/>
              <a:t> person </a:t>
            </a:r>
            <a:r>
              <a:rPr lang="cs-CZ" i="1" dirty="0"/>
              <a:t>ex lege</a:t>
            </a:r>
          </a:p>
          <a:p>
            <a:r>
              <a:rPr lang="en-US" dirty="0"/>
              <a:t>► </a:t>
            </a:r>
            <a:r>
              <a:rPr lang="cs-CZ" dirty="0"/>
              <a:t>NO joint </a:t>
            </a:r>
            <a:r>
              <a:rPr lang="cs-CZ" dirty="0" err="1"/>
              <a:t>property</a:t>
            </a:r>
            <a:r>
              <a:rPr lang="cs-CZ" dirty="0"/>
              <a:t> </a:t>
            </a:r>
            <a:r>
              <a:rPr lang="cs-CZ" dirty="0" err="1"/>
              <a:t>regime</a:t>
            </a:r>
            <a:r>
              <a:rPr lang="cs-CZ" dirty="0"/>
              <a:t> </a:t>
            </a:r>
            <a:r>
              <a:rPr lang="cs-CZ" dirty="0" err="1"/>
              <a:t>for</a:t>
            </a:r>
            <a:r>
              <a:rPr lang="cs-CZ" dirty="0"/>
              <a:t> </a:t>
            </a:r>
            <a:r>
              <a:rPr lang="cs-CZ" dirty="0" err="1"/>
              <a:t>partners</a:t>
            </a:r>
            <a:endParaRPr lang="cs-CZ" dirty="0"/>
          </a:p>
          <a:p>
            <a:r>
              <a:rPr lang="en-US" dirty="0"/>
              <a:t>►</a:t>
            </a:r>
            <a:r>
              <a:rPr lang="cs-CZ" dirty="0"/>
              <a:t> NO joint </a:t>
            </a:r>
            <a:r>
              <a:rPr lang="cs-CZ" dirty="0" err="1"/>
              <a:t>lease</a:t>
            </a:r>
            <a:r>
              <a:rPr lang="cs-CZ" dirty="0"/>
              <a:t> </a:t>
            </a:r>
            <a:r>
              <a:rPr lang="cs-CZ" dirty="0" err="1"/>
              <a:t>of</a:t>
            </a:r>
            <a:r>
              <a:rPr lang="cs-CZ" dirty="0"/>
              <a:t> </a:t>
            </a:r>
            <a:r>
              <a:rPr lang="cs-CZ" dirty="0" err="1"/>
              <a:t>flat</a:t>
            </a:r>
            <a:r>
              <a:rPr lang="cs-CZ" dirty="0"/>
              <a:t> </a:t>
            </a:r>
            <a:r>
              <a:rPr lang="cs-CZ" i="1" dirty="0"/>
              <a:t>ex lege</a:t>
            </a:r>
          </a:p>
          <a:p>
            <a:r>
              <a:rPr lang="en-US" dirty="0"/>
              <a:t>►</a:t>
            </a:r>
            <a:r>
              <a:rPr lang="cs-CZ" dirty="0"/>
              <a:t> NO „ad-</a:t>
            </a:r>
            <a:r>
              <a:rPr lang="cs-CZ" dirty="0" err="1"/>
              <a:t>adoption</a:t>
            </a:r>
            <a:r>
              <a:rPr lang="cs-CZ" dirty="0"/>
              <a:t>“ </a:t>
            </a:r>
            <a:r>
              <a:rPr lang="cs-CZ" dirty="0" err="1"/>
              <a:t>of</a:t>
            </a:r>
            <a:r>
              <a:rPr lang="cs-CZ" dirty="0"/>
              <a:t> a </a:t>
            </a:r>
            <a:r>
              <a:rPr lang="cs-CZ" dirty="0" err="1"/>
              <a:t>child</a:t>
            </a:r>
            <a:endParaRPr lang="cs-CZ" dirty="0"/>
          </a:p>
          <a:p>
            <a:r>
              <a:rPr lang="en-US" dirty="0"/>
              <a:t>►</a:t>
            </a:r>
            <a:r>
              <a:rPr lang="cs-CZ" dirty="0"/>
              <a:t> second part (</a:t>
            </a:r>
            <a:r>
              <a:rPr lang="cs-CZ" dirty="0" err="1"/>
              <a:t>book</a:t>
            </a:r>
            <a:r>
              <a:rPr lang="cs-CZ" dirty="0"/>
              <a:t>) </a:t>
            </a:r>
            <a:r>
              <a:rPr lang="cs-CZ" dirty="0" err="1"/>
              <a:t>of</a:t>
            </a:r>
            <a:r>
              <a:rPr lang="cs-CZ" dirty="0"/>
              <a:t> CC on </a:t>
            </a:r>
            <a:r>
              <a:rPr lang="cs-CZ" dirty="0" err="1"/>
              <a:t>Family</a:t>
            </a:r>
            <a:r>
              <a:rPr lang="cs-CZ" dirty="0"/>
              <a:t> </a:t>
            </a:r>
            <a:r>
              <a:rPr lang="cs-CZ" dirty="0" err="1"/>
              <a:t>Law</a:t>
            </a:r>
            <a:r>
              <a:rPr lang="cs-CZ" dirty="0"/>
              <a:t> </a:t>
            </a:r>
            <a:r>
              <a:rPr lang="cs-CZ" b="1" dirty="0" err="1">
                <a:solidFill>
                  <a:srgbClr val="FF0000"/>
                </a:solidFill>
              </a:rPr>
              <a:t>does</a:t>
            </a:r>
            <a:r>
              <a:rPr lang="cs-CZ" b="1" dirty="0">
                <a:solidFill>
                  <a:srgbClr val="FF0000"/>
                </a:solidFill>
              </a:rPr>
              <a:t> not </a:t>
            </a:r>
            <a:r>
              <a:rPr lang="cs-CZ" b="1" dirty="0" err="1">
                <a:solidFill>
                  <a:srgbClr val="FF0000"/>
                </a:solidFill>
              </a:rPr>
              <a:t>apply</a:t>
            </a:r>
            <a:r>
              <a:rPr lang="cs-CZ" b="1" dirty="0">
                <a:solidFill>
                  <a:srgbClr val="FF0000"/>
                </a:solidFill>
              </a:rPr>
              <a:t> </a:t>
            </a:r>
            <a:r>
              <a:rPr lang="cs-CZ" dirty="0"/>
              <a:t>on </a:t>
            </a:r>
            <a:r>
              <a:rPr lang="cs-CZ" dirty="0" err="1"/>
              <a:t>registered</a:t>
            </a:r>
            <a:r>
              <a:rPr lang="cs-CZ" dirty="0"/>
              <a:t> </a:t>
            </a:r>
            <a:r>
              <a:rPr lang="cs-CZ" dirty="0" err="1"/>
              <a:t>partnership</a:t>
            </a:r>
            <a:endParaRPr lang="cs-CZ" dirty="0"/>
          </a:p>
        </p:txBody>
      </p:sp>
    </p:spTree>
    <p:extLst>
      <p:ext uri="{BB962C8B-B14F-4D97-AF65-F5344CB8AC3E}">
        <p14:creationId xmlns:p14="http://schemas.microsoft.com/office/powerpoint/2010/main" val="18326996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6CFDD-BC32-604B-E2B8-6C6DC949188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8D378B4-29C6-D06F-203A-1555AC48ADD1}"/>
              </a:ext>
            </a:extLst>
          </p:cNvPr>
          <p:cNvSpPr>
            <a:spLocks noGrp="1"/>
          </p:cNvSpPr>
          <p:nvPr>
            <p:ph type="title"/>
          </p:nvPr>
        </p:nvSpPr>
        <p:spPr>
          <a:xfrm>
            <a:off x="838200" y="1036717"/>
            <a:ext cx="10807700" cy="992057"/>
          </a:xfrm>
        </p:spPr>
        <p:txBody>
          <a:bodyPr/>
          <a:lstStyle/>
          <a:p>
            <a:r>
              <a:rPr lang="cs-CZ" dirty="0" err="1"/>
              <a:t>Partnership</a:t>
            </a:r>
            <a:endParaRPr lang="cs-CZ" dirty="0"/>
          </a:p>
        </p:txBody>
      </p:sp>
      <p:sp>
        <p:nvSpPr>
          <p:cNvPr id="4" name="Zástupný text 3">
            <a:extLst>
              <a:ext uri="{FF2B5EF4-FFF2-40B4-BE49-F238E27FC236}">
                <a16:creationId xmlns:a16="http://schemas.microsoft.com/office/drawing/2014/main" id="{99E5BEE0-55EB-8F86-8D95-88570A066BA0}"/>
              </a:ext>
            </a:extLst>
          </p:cNvPr>
          <p:cNvSpPr>
            <a:spLocks noGrp="1"/>
          </p:cNvSpPr>
          <p:nvPr>
            <p:ph sz="quarter" idx="13"/>
          </p:nvPr>
        </p:nvSpPr>
        <p:spPr>
          <a:xfrm>
            <a:off x="838200" y="2212429"/>
            <a:ext cx="10515600" cy="3964534"/>
          </a:xfrm>
        </p:spPr>
        <p:txBody>
          <a:bodyPr>
            <a:normAutofit/>
          </a:bodyPr>
          <a:lstStyle/>
          <a:p>
            <a:r>
              <a:rPr lang="en-US" dirty="0"/>
              <a:t>Act </a:t>
            </a:r>
            <a:r>
              <a:rPr lang="cs-CZ" dirty="0"/>
              <a:t>No. 123/2024 </a:t>
            </a:r>
            <a:r>
              <a:rPr lang="cs-CZ" dirty="0" err="1"/>
              <a:t>Coll</a:t>
            </a:r>
            <a:r>
              <a:rPr lang="cs-CZ" dirty="0"/>
              <a:t>. </a:t>
            </a:r>
            <a:r>
              <a:rPr lang="en-US" dirty="0"/>
              <a:t>amending Act No. 89/2012 Coll., the Civil Code, as amended, and other related acts</a:t>
            </a:r>
            <a:endParaRPr lang="cs-CZ" dirty="0"/>
          </a:p>
          <a:p>
            <a:r>
              <a:rPr lang="en-US" b="1" dirty="0">
                <a:solidFill>
                  <a:srgbClr val="FF0000"/>
                </a:solidFill>
              </a:rPr>
              <a:t>►</a:t>
            </a:r>
            <a:r>
              <a:rPr lang="cs-CZ" b="1" dirty="0">
                <a:solidFill>
                  <a:srgbClr val="FF0000"/>
                </a:solidFill>
              </a:rPr>
              <a:t> </a:t>
            </a:r>
            <a:r>
              <a:rPr lang="cs-CZ" b="1" dirty="0" err="1">
                <a:solidFill>
                  <a:srgbClr val="FF0000"/>
                </a:solidFill>
              </a:rPr>
              <a:t>introduces</a:t>
            </a:r>
            <a:r>
              <a:rPr lang="cs-CZ" b="1" dirty="0">
                <a:solidFill>
                  <a:srgbClr val="FF0000"/>
                </a:solidFill>
              </a:rPr>
              <a:t> </a:t>
            </a:r>
            <a:r>
              <a:rPr lang="cs-CZ" b="1" dirty="0" err="1">
                <a:solidFill>
                  <a:srgbClr val="FF0000"/>
                </a:solidFill>
              </a:rPr>
              <a:t>Partnership</a:t>
            </a:r>
            <a:r>
              <a:rPr lang="cs-CZ" b="1" dirty="0">
                <a:solidFill>
                  <a:srgbClr val="FF0000"/>
                </a:solidFill>
              </a:rPr>
              <a:t> </a:t>
            </a:r>
            <a:r>
              <a:rPr lang="cs-CZ" b="1" dirty="0" err="1">
                <a:solidFill>
                  <a:srgbClr val="FF0000"/>
                </a:solidFill>
              </a:rPr>
              <a:t>unde</a:t>
            </a:r>
            <a:r>
              <a:rPr lang="cs-CZ" b="1" dirty="0">
                <a:solidFill>
                  <a:srgbClr val="FF0000"/>
                </a:solidFill>
              </a:rPr>
              <a:t> </a:t>
            </a:r>
            <a:r>
              <a:rPr lang="cs-CZ" b="1" dirty="0" err="1">
                <a:solidFill>
                  <a:srgbClr val="FF0000"/>
                </a:solidFill>
              </a:rPr>
              <a:t>Sect</a:t>
            </a:r>
            <a:r>
              <a:rPr lang="cs-CZ" b="1" dirty="0">
                <a:solidFill>
                  <a:srgbClr val="FF0000"/>
                </a:solidFill>
              </a:rPr>
              <a:t>. 655 para 2 CC</a:t>
            </a:r>
          </a:p>
          <a:p>
            <a:endParaRPr lang="cs-CZ" dirty="0"/>
          </a:p>
          <a:p>
            <a:r>
              <a:rPr lang="cs-CZ" b="1" dirty="0" err="1"/>
              <a:t>from</a:t>
            </a:r>
            <a:r>
              <a:rPr lang="cs-CZ" b="1" dirty="0"/>
              <a:t> 1st </a:t>
            </a:r>
            <a:r>
              <a:rPr lang="cs-CZ" b="1" dirty="0" err="1"/>
              <a:t>January</a:t>
            </a:r>
            <a:r>
              <a:rPr lang="cs-CZ" b="1" dirty="0"/>
              <a:t> 2025:</a:t>
            </a:r>
          </a:p>
          <a:p>
            <a:r>
              <a:rPr lang="en-US" dirty="0"/>
              <a:t>Registered partnerships </a:t>
            </a:r>
            <a:r>
              <a:rPr lang="en-US" b="1" dirty="0"/>
              <a:t>pursuant to Act No. 115/2006 Coll. </a:t>
            </a:r>
            <a:r>
              <a:rPr lang="en-US" dirty="0"/>
              <a:t>remain in force, but new ones cannot be established</a:t>
            </a:r>
            <a:endParaRPr lang="cs-CZ" dirty="0"/>
          </a:p>
          <a:p>
            <a:endParaRPr lang="cs-CZ" dirty="0"/>
          </a:p>
          <a:p>
            <a:r>
              <a:rPr lang="cs-CZ" dirty="0"/>
              <a:t>Art. XI </a:t>
            </a:r>
            <a:r>
              <a:rPr lang="cs-CZ" dirty="0" err="1"/>
              <a:t>of</a:t>
            </a:r>
            <a:r>
              <a:rPr lang="cs-CZ" dirty="0"/>
              <a:t> </a:t>
            </a:r>
            <a:r>
              <a:rPr lang="cs-CZ" dirty="0" err="1"/>
              <a:t>Act</a:t>
            </a:r>
            <a:r>
              <a:rPr lang="cs-CZ" dirty="0"/>
              <a:t> No. 123/2024 </a:t>
            </a:r>
            <a:r>
              <a:rPr lang="cs-CZ" dirty="0" err="1"/>
              <a:t>Coll</a:t>
            </a:r>
            <a:r>
              <a:rPr lang="cs-CZ" dirty="0"/>
              <a:t>: </a:t>
            </a:r>
            <a:r>
              <a:rPr lang="en-US" dirty="0"/>
              <a:t>Persons who entered into a registered partnership prior to the effective date of this Act </a:t>
            </a:r>
            <a:r>
              <a:rPr lang="en-US" b="1" dirty="0"/>
              <a:t>may enter into a partnership under the Civil Code</a:t>
            </a:r>
            <a:r>
              <a:rPr lang="en-US" dirty="0"/>
              <a:t>; the registered partnership shall thereby cease to exist.</a:t>
            </a:r>
            <a:endParaRPr lang="cs-CZ" dirty="0"/>
          </a:p>
        </p:txBody>
      </p:sp>
    </p:spTree>
    <p:extLst>
      <p:ext uri="{BB962C8B-B14F-4D97-AF65-F5344CB8AC3E}">
        <p14:creationId xmlns:p14="http://schemas.microsoft.com/office/powerpoint/2010/main" val="60104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A665B-2C20-4A3C-B36E-B1C1D40A5D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11F9AB8-85E0-2991-21EF-268441B939A3}"/>
              </a:ext>
            </a:extLst>
          </p:cNvPr>
          <p:cNvSpPr>
            <a:spLocks noGrp="1"/>
          </p:cNvSpPr>
          <p:nvPr>
            <p:ph type="title"/>
          </p:nvPr>
        </p:nvSpPr>
        <p:spPr>
          <a:xfrm>
            <a:off x="838200" y="1036717"/>
            <a:ext cx="10515600" cy="992057"/>
          </a:xfrm>
        </p:spPr>
        <p:txBody>
          <a:bodyPr/>
          <a:lstStyle/>
          <a:p>
            <a:r>
              <a:rPr lang="cs-CZ" dirty="0" err="1"/>
              <a:t>Law</a:t>
            </a:r>
            <a:r>
              <a:rPr lang="cs-CZ" dirty="0"/>
              <a:t> </a:t>
            </a:r>
            <a:r>
              <a:rPr lang="cs-CZ" dirty="0" err="1"/>
              <a:t>of</a:t>
            </a:r>
            <a:r>
              <a:rPr lang="cs-CZ" dirty="0"/>
              <a:t> </a:t>
            </a:r>
            <a:r>
              <a:rPr lang="cs-CZ" dirty="0" err="1"/>
              <a:t>Personal</a:t>
            </a:r>
            <a:r>
              <a:rPr lang="cs-CZ" dirty="0"/>
              <a:t> Status</a:t>
            </a:r>
          </a:p>
        </p:txBody>
      </p:sp>
      <p:sp>
        <p:nvSpPr>
          <p:cNvPr id="4" name="Zástupný text 3">
            <a:extLst>
              <a:ext uri="{FF2B5EF4-FFF2-40B4-BE49-F238E27FC236}">
                <a16:creationId xmlns:a16="http://schemas.microsoft.com/office/drawing/2014/main" id="{1873B21A-435F-9649-C9CC-650D1198800C}"/>
              </a:ext>
            </a:extLst>
          </p:cNvPr>
          <p:cNvSpPr>
            <a:spLocks noGrp="1"/>
          </p:cNvSpPr>
          <p:nvPr>
            <p:ph sz="quarter" idx="13"/>
          </p:nvPr>
        </p:nvSpPr>
        <p:spPr>
          <a:xfrm>
            <a:off x="838200" y="2212429"/>
            <a:ext cx="10515600" cy="3964534"/>
          </a:xfrm>
        </p:spPr>
        <p:txBody>
          <a:bodyPr>
            <a:normAutofit/>
          </a:bodyPr>
          <a:lstStyle/>
          <a:p>
            <a:r>
              <a:rPr lang="cs-CZ" b="1" dirty="0" err="1"/>
              <a:t>Relationship</a:t>
            </a:r>
            <a:r>
              <a:rPr lang="cs-CZ" b="1" dirty="0"/>
              <a:t> </a:t>
            </a:r>
            <a:r>
              <a:rPr lang="cs-CZ" b="1" dirty="0" err="1"/>
              <a:t>between</a:t>
            </a:r>
            <a:r>
              <a:rPr lang="cs-CZ" b="1" dirty="0"/>
              <a:t> </a:t>
            </a:r>
            <a:r>
              <a:rPr lang="cs-CZ" b="1" dirty="0" err="1"/>
              <a:t>age</a:t>
            </a:r>
            <a:r>
              <a:rPr lang="cs-CZ" b="1" dirty="0"/>
              <a:t> and </a:t>
            </a:r>
            <a:r>
              <a:rPr lang="cs-CZ" b="1" dirty="0" err="1"/>
              <a:t>legal</a:t>
            </a:r>
            <a:r>
              <a:rPr lang="cs-CZ" b="1" dirty="0"/>
              <a:t> </a:t>
            </a:r>
            <a:r>
              <a:rPr lang="cs-CZ" b="1" dirty="0" err="1"/>
              <a:t>capacity</a:t>
            </a:r>
            <a:endParaRPr lang="cs-CZ" b="1" dirty="0"/>
          </a:p>
          <a:p>
            <a:endParaRPr lang="cs-CZ" b="1" dirty="0"/>
          </a:p>
          <a:p>
            <a:r>
              <a:rPr lang="cs-CZ" b="1" dirty="0" err="1"/>
              <a:t>two</a:t>
            </a:r>
            <a:r>
              <a:rPr lang="cs-CZ" b="1" dirty="0"/>
              <a:t> </a:t>
            </a:r>
            <a:r>
              <a:rPr lang="cs-CZ" b="1" dirty="0" err="1"/>
              <a:t>possible</a:t>
            </a:r>
            <a:r>
              <a:rPr lang="cs-CZ" b="1" dirty="0"/>
              <a:t> </a:t>
            </a:r>
            <a:r>
              <a:rPr lang="cs-CZ" b="1" dirty="0" err="1"/>
              <a:t>solutions</a:t>
            </a:r>
            <a:r>
              <a:rPr lang="cs-CZ" b="1" dirty="0"/>
              <a:t>:</a:t>
            </a:r>
          </a:p>
          <a:p>
            <a:endParaRPr lang="cs-CZ" b="1" dirty="0"/>
          </a:p>
          <a:p>
            <a:r>
              <a:rPr lang="cs-CZ" b="1" dirty="0"/>
              <a:t>1) </a:t>
            </a:r>
            <a:r>
              <a:rPr lang="en-US" b="1" dirty="0"/>
              <a:t>Fixed age limits</a:t>
            </a:r>
            <a:endParaRPr lang="cs-CZ" b="1" dirty="0"/>
          </a:p>
          <a:p>
            <a:endParaRPr lang="cs-CZ" dirty="0"/>
          </a:p>
          <a:p>
            <a:r>
              <a:rPr lang="cs-CZ" b="1" dirty="0">
                <a:solidFill>
                  <a:srgbClr val="FF0000"/>
                </a:solidFill>
              </a:rPr>
              <a:t>X</a:t>
            </a:r>
          </a:p>
          <a:p>
            <a:pPr marL="457200" indent="-457200">
              <a:buAutoNum type="arabicParenR"/>
            </a:pPr>
            <a:endParaRPr lang="cs-CZ" dirty="0"/>
          </a:p>
          <a:p>
            <a:r>
              <a:rPr lang="en-US" b="1" dirty="0"/>
              <a:t>2) </a:t>
            </a:r>
            <a:r>
              <a:rPr lang="en-US" b="1" dirty="0">
                <a:solidFill>
                  <a:schemeClr val="accent1"/>
                </a:solidFill>
              </a:rPr>
              <a:t>Gradual</a:t>
            </a:r>
            <a:r>
              <a:rPr lang="cs-CZ" b="1" dirty="0"/>
              <a:t> </a:t>
            </a:r>
            <a:r>
              <a:rPr lang="cs-CZ" b="1" dirty="0" err="1"/>
              <a:t>acquiring</a:t>
            </a:r>
            <a:r>
              <a:rPr lang="cs-CZ" b="1" dirty="0"/>
              <a:t> </a:t>
            </a:r>
            <a:r>
              <a:rPr lang="cs-CZ" b="1" dirty="0" err="1"/>
              <a:t>of</a:t>
            </a:r>
            <a:r>
              <a:rPr lang="cs-CZ" b="1" dirty="0"/>
              <a:t> </a:t>
            </a:r>
            <a:r>
              <a:rPr lang="cs-CZ" b="1" dirty="0" err="1"/>
              <a:t>legal</a:t>
            </a:r>
            <a:r>
              <a:rPr lang="cs-CZ" b="1" dirty="0"/>
              <a:t> </a:t>
            </a:r>
            <a:r>
              <a:rPr lang="cs-CZ" b="1" dirty="0" err="1"/>
              <a:t>capacity</a:t>
            </a:r>
            <a:endParaRPr lang="cs-CZ" b="1" dirty="0"/>
          </a:p>
        </p:txBody>
      </p:sp>
    </p:spTree>
    <p:extLst>
      <p:ext uri="{BB962C8B-B14F-4D97-AF65-F5344CB8AC3E}">
        <p14:creationId xmlns:p14="http://schemas.microsoft.com/office/powerpoint/2010/main" val="2816839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FECD1-B03D-5F24-9858-5391600C381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08928F7-7353-5246-4458-9C5F9CB5D629}"/>
              </a:ext>
            </a:extLst>
          </p:cNvPr>
          <p:cNvSpPr>
            <a:spLocks noGrp="1"/>
          </p:cNvSpPr>
          <p:nvPr>
            <p:ph type="title"/>
          </p:nvPr>
        </p:nvSpPr>
        <p:spPr>
          <a:xfrm>
            <a:off x="838200" y="1036717"/>
            <a:ext cx="10807700" cy="992057"/>
          </a:xfrm>
        </p:spPr>
        <p:txBody>
          <a:bodyPr/>
          <a:lstStyle/>
          <a:p>
            <a:r>
              <a:rPr lang="cs-CZ" dirty="0" err="1"/>
              <a:t>Partnership</a:t>
            </a:r>
            <a:endParaRPr lang="cs-CZ" dirty="0"/>
          </a:p>
        </p:txBody>
      </p:sp>
      <p:sp>
        <p:nvSpPr>
          <p:cNvPr id="4" name="Zástupný text 3">
            <a:extLst>
              <a:ext uri="{FF2B5EF4-FFF2-40B4-BE49-F238E27FC236}">
                <a16:creationId xmlns:a16="http://schemas.microsoft.com/office/drawing/2014/main" id="{BB2FA210-485B-4C1D-FEB6-FBFB9166D14D}"/>
              </a:ext>
            </a:extLst>
          </p:cNvPr>
          <p:cNvSpPr>
            <a:spLocks noGrp="1"/>
          </p:cNvSpPr>
          <p:nvPr>
            <p:ph sz="quarter" idx="13"/>
          </p:nvPr>
        </p:nvSpPr>
        <p:spPr>
          <a:xfrm>
            <a:off x="838200" y="2212429"/>
            <a:ext cx="10515600" cy="3964534"/>
          </a:xfrm>
        </p:spPr>
        <p:txBody>
          <a:bodyPr>
            <a:normAutofit/>
          </a:bodyPr>
          <a:lstStyle/>
          <a:p>
            <a:r>
              <a:rPr lang="en-US" dirty="0"/>
              <a:t>Act </a:t>
            </a:r>
            <a:r>
              <a:rPr lang="cs-CZ" dirty="0"/>
              <a:t>No. 123/2024 </a:t>
            </a:r>
            <a:r>
              <a:rPr lang="cs-CZ" dirty="0" err="1"/>
              <a:t>Coll</a:t>
            </a:r>
            <a:r>
              <a:rPr lang="cs-CZ" dirty="0"/>
              <a:t>. </a:t>
            </a:r>
            <a:r>
              <a:rPr lang="en-US" dirty="0"/>
              <a:t>amending Act No. 89/2012 Coll., the Civil Code, as amended, and other related acts</a:t>
            </a:r>
            <a:endParaRPr lang="cs-CZ" dirty="0"/>
          </a:p>
          <a:p>
            <a:r>
              <a:rPr lang="en-US" b="1" dirty="0">
                <a:solidFill>
                  <a:srgbClr val="FF0000"/>
                </a:solidFill>
              </a:rPr>
              <a:t>►</a:t>
            </a:r>
            <a:r>
              <a:rPr lang="cs-CZ" b="1" dirty="0">
                <a:solidFill>
                  <a:srgbClr val="FF0000"/>
                </a:solidFill>
              </a:rPr>
              <a:t> </a:t>
            </a:r>
            <a:r>
              <a:rPr lang="cs-CZ" b="1" dirty="0" err="1">
                <a:solidFill>
                  <a:srgbClr val="FF0000"/>
                </a:solidFill>
              </a:rPr>
              <a:t>introduces</a:t>
            </a:r>
            <a:r>
              <a:rPr lang="cs-CZ" b="1" dirty="0">
                <a:solidFill>
                  <a:srgbClr val="FF0000"/>
                </a:solidFill>
              </a:rPr>
              <a:t> </a:t>
            </a:r>
            <a:r>
              <a:rPr lang="cs-CZ" b="1" dirty="0" err="1">
                <a:solidFill>
                  <a:srgbClr val="FF0000"/>
                </a:solidFill>
              </a:rPr>
              <a:t>Partnership</a:t>
            </a:r>
            <a:r>
              <a:rPr lang="cs-CZ" b="1" dirty="0">
                <a:solidFill>
                  <a:srgbClr val="FF0000"/>
                </a:solidFill>
              </a:rPr>
              <a:t> </a:t>
            </a:r>
            <a:r>
              <a:rPr lang="cs-CZ" b="1" dirty="0" err="1">
                <a:solidFill>
                  <a:srgbClr val="FF0000"/>
                </a:solidFill>
              </a:rPr>
              <a:t>unde</a:t>
            </a:r>
            <a:r>
              <a:rPr lang="cs-CZ" b="1" dirty="0">
                <a:solidFill>
                  <a:srgbClr val="FF0000"/>
                </a:solidFill>
              </a:rPr>
              <a:t> </a:t>
            </a:r>
            <a:r>
              <a:rPr lang="cs-CZ" b="1" dirty="0" err="1">
                <a:solidFill>
                  <a:srgbClr val="FF0000"/>
                </a:solidFill>
              </a:rPr>
              <a:t>Sect</a:t>
            </a:r>
            <a:r>
              <a:rPr lang="cs-CZ" b="1" dirty="0">
                <a:solidFill>
                  <a:srgbClr val="FF0000"/>
                </a:solidFill>
              </a:rPr>
              <a:t>. 655 para 2 CC</a:t>
            </a:r>
          </a:p>
          <a:p>
            <a:endParaRPr lang="cs-CZ" dirty="0"/>
          </a:p>
          <a:p>
            <a:r>
              <a:rPr lang="en-US" b="1" dirty="0"/>
              <a:t>A partnership is a permanent union between two people of the same sex, which is entered into in the same way as a marriage. </a:t>
            </a:r>
            <a:r>
              <a:rPr lang="en-US" b="1" dirty="0">
                <a:solidFill>
                  <a:srgbClr val="FF0000"/>
                </a:solidFill>
              </a:rPr>
              <a:t>Unless otherwise provided by law or other legal regulation, the provisions on marriage, the rights and obligations of spouses, widows, and widowers apply mutatis mutandis to partnerships and the rights and obligations of partners.</a:t>
            </a:r>
            <a:endParaRPr lang="cs-CZ" dirty="0">
              <a:solidFill>
                <a:srgbClr val="FF0000"/>
              </a:solidFill>
            </a:endParaRPr>
          </a:p>
        </p:txBody>
      </p:sp>
    </p:spTree>
    <p:extLst>
      <p:ext uri="{BB962C8B-B14F-4D97-AF65-F5344CB8AC3E}">
        <p14:creationId xmlns:p14="http://schemas.microsoft.com/office/powerpoint/2010/main" val="1853732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DDEC1-3ACF-C5B2-9BA5-0C38DD1BD61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0072362-80EE-24E3-D8C5-08A751C4CFEE}"/>
              </a:ext>
            </a:extLst>
          </p:cNvPr>
          <p:cNvSpPr>
            <a:spLocks noGrp="1"/>
          </p:cNvSpPr>
          <p:nvPr>
            <p:ph type="title"/>
          </p:nvPr>
        </p:nvSpPr>
        <p:spPr>
          <a:xfrm>
            <a:off x="838200" y="1036717"/>
            <a:ext cx="10807700" cy="992057"/>
          </a:xfrm>
        </p:spPr>
        <p:txBody>
          <a:bodyPr/>
          <a:lstStyle/>
          <a:p>
            <a:r>
              <a:rPr lang="cs-CZ" dirty="0" err="1"/>
              <a:t>Partnership</a:t>
            </a:r>
            <a:endParaRPr lang="cs-CZ" dirty="0"/>
          </a:p>
        </p:txBody>
      </p:sp>
      <p:sp>
        <p:nvSpPr>
          <p:cNvPr id="4" name="Zástupný text 3">
            <a:extLst>
              <a:ext uri="{FF2B5EF4-FFF2-40B4-BE49-F238E27FC236}">
                <a16:creationId xmlns:a16="http://schemas.microsoft.com/office/drawing/2014/main" id="{D260987D-238B-47D9-02E7-EA79BBFE00A2}"/>
              </a:ext>
            </a:extLst>
          </p:cNvPr>
          <p:cNvSpPr>
            <a:spLocks noGrp="1"/>
          </p:cNvSpPr>
          <p:nvPr>
            <p:ph sz="quarter" idx="13"/>
          </p:nvPr>
        </p:nvSpPr>
        <p:spPr>
          <a:xfrm>
            <a:off x="838200" y="2212429"/>
            <a:ext cx="10515600" cy="3964534"/>
          </a:xfrm>
        </p:spPr>
        <p:txBody>
          <a:bodyPr>
            <a:normAutofit/>
          </a:bodyPr>
          <a:lstStyle/>
          <a:p>
            <a:r>
              <a:rPr lang="cs-CZ" dirty="0" err="1"/>
              <a:t>Partners</a:t>
            </a:r>
            <a:r>
              <a:rPr lang="cs-CZ" dirty="0"/>
              <a:t> </a:t>
            </a:r>
            <a:r>
              <a:rPr lang="cs-CZ" dirty="0" err="1"/>
              <a:t>under</a:t>
            </a:r>
            <a:r>
              <a:rPr lang="cs-CZ" dirty="0"/>
              <a:t> </a:t>
            </a:r>
            <a:r>
              <a:rPr lang="cs-CZ" dirty="0" err="1"/>
              <a:t>Sect</a:t>
            </a:r>
            <a:r>
              <a:rPr lang="cs-CZ" dirty="0"/>
              <a:t>. 655 para 2:</a:t>
            </a:r>
          </a:p>
          <a:p>
            <a:endParaRPr lang="cs-CZ" dirty="0">
              <a:solidFill>
                <a:srgbClr val="FF0000"/>
              </a:solidFill>
            </a:endParaRPr>
          </a:p>
          <a:p>
            <a:r>
              <a:rPr lang="en-US" dirty="0"/>
              <a:t>► </a:t>
            </a:r>
            <a:r>
              <a:rPr lang="cs-CZ" dirty="0"/>
              <a:t>YES: joint </a:t>
            </a:r>
            <a:r>
              <a:rPr lang="cs-CZ" dirty="0" err="1"/>
              <a:t>property</a:t>
            </a:r>
            <a:r>
              <a:rPr lang="cs-CZ" dirty="0"/>
              <a:t> </a:t>
            </a:r>
            <a:r>
              <a:rPr lang="cs-CZ" dirty="0" err="1"/>
              <a:t>regime</a:t>
            </a:r>
            <a:r>
              <a:rPr lang="cs-CZ" dirty="0"/>
              <a:t> </a:t>
            </a:r>
            <a:r>
              <a:rPr lang="cs-CZ" dirty="0" err="1"/>
              <a:t>for</a:t>
            </a:r>
            <a:r>
              <a:rPr lang="cs-CZ" dirty="0"/>
              <a:t> </a:t>
            </a:r>
            <a:r>
              <a:rPr lang="cs-CZ" dirty="0" err="1"/>
              <a:t>partners</a:t>
            </a:r>
            <a:endParaRPr lang="cs-CZ" dirty="0"/>
          </a:p>
          <a:p>
            <a:endParaRPr lang="cs-CZ" dirty="0"/>
          </a:p>
          <a:p>
            <a:r>
              <a:rPr lang="en-US" dirty="0"/>
              <a:t>►</a:t>
            </a:r>
            <a:r>
              <a:rPr lang="cs-CZ" dirty="0"/>
              <a:t> YES: joint </a:t>
            </a:r>
            <a:r>
              <a:rPr lang="cs-CZ" dirty="0" err="1"/>
              <a:t>lease</a:t>
            </a:r>
            <a:r>
              <a:rPr lang="cs-CZ" dirty="0"/>
              <a:t> </a:t>
            </a:r>
            <a:r>
              <a:rPr lang="cs-CZ" dirty="0" err="1"/>
              <a:t>of</a:t>
            </a:r>
            <a:r>
              <a:rPr lang="cs-CZ" dirty="0"/>
              <a:t> </a:t>
            </a:r>
            <a:r>
              <a:rPr lang="cs-CZ" dirty="0" err="1"/>
              <a:t>flat</a:t>
            </a:r>
            <a:r>
              <a:rPr lang="cs-CZ" dirty="0"/>
              <a:t> </a:t>
            </a:r>
            <a:r>
              <a:rPr lang="cs-CZ" i="1" dirty="0"/>
              <a:t>ex lege</a:t>
            </a:r>
          </a:p>
          <a:p>
            <a:endParaRPr lang="cs-CZ" dirty="0"/>
          </a:p>
          <a:p>
            <a:r>
              <a:rPr lang="en-US" dirty="0"/>
              <a:t>►</a:t>
            </a:r>
            <a:r>
              <a:rPr lang="cs-CZ" dirty="0"/>
              <a:t> YES: in-</a:t>
            </a:r>
            <a:r>
              <a:rPr lang="cs-CZ" dirty="0" err="1"/>
              <a:t>law</a:t>
            </a:r>
            <a:r>
              <a:rPr lang="cs-CZ" dirty="0"/>
              <a:t> </a:t>
            </a:r>
            <a:r>
              <a:rPr lang="cs-CZ" dirty="0" err="1"/>
              <a:t>relationship</a:t>
            </a:r>
            <a:endParaRPr lang="cs-CZ" dirty="0"/>
          </a:p>
          <a:p>
            <a:endParaRPr lang="cs-CZ" dirty="0"/>
          </a:p>
          <a:p>
            <a:r>
              <a:rPr lang="en-US" dirty="0"/>
              <a:t>►</a:t>
            </a:r>
            <a:r>
              <a:rPr lang="cs-CZ" dirty="0"/>
              <a:t> YES: „ad-</a:t>
            </a:r>
            <a:r>
              <a:rPr lang="cs-CZ" dirty="0" err="1"/>
              <a:t>adoption</a:t>
            </a:r>
            <a:r>
              <a:rPr lang="cs-CZ" dirty="0"/>
              <a:t>“ </a:t>
            </a:r>
            <a:r>
              <a:rPr lang="cs-CZ" dirty="0" err="1"/>
              <a:t>of</a:t>
            </a:r>
            <a:r>
              <a:rPr lang="cs-CZ" dirty="0"/>
              <a:t> a </a:t>
            </a:r>
            <a:r>
              <a:rPr lang="cs-CZ" dirty="0" err="1"/>
              <a:t>child</a:t>
            </a:r>
            <a:r>
              <a:rPr lang="cs-CZ" dirty="0"/>
              <a:t> (</a:t>
            </a:r>
            <a:r>
              <a:rPr lang="cs-CZ" dirty="0" err="1"/>
              <a:t>see</a:t>
            </a:r>
            <a:r>
              <a:rPr lang="cs-CZ" dirty="0"/>
              <a:t> </a:t>
            </a:r>
            <a:r>
              <a:rPr lang="cs-CZ" dirty="0" err="1"/>
              <a:t>below</a:t>
            </a:r>
            <a:r>
              <a:rPr lang="cs-CZ" dirty="0"/>
              <a:t>)</a:t>
            </a:r>
          </a:p>
        </p:txBody>
      </p:sp>
    </p:spTree>
    <p:extLst>
      <p:ext uri="{BB962C8B-B14F-4D97-AF65-F5344CB8AC3E}">
        <p14:creationId xmlns:p14="http://schemas.microsoft.com/office/powerpoint/2010/main" val="3795126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82B69-3916-6467-D0C2-FE7CB9531AD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AB57FB2-EFBA-30BD-084F-D6CDE743243A}"/>
              </a:ext>
            </a:extLst>
          </p:cNvPr>
          <p:cNvSpPr>
            <a:spLocks noGrp="1"/>
          </p:cNvSpPr>
          <p:nvPr>
            <p:ph type="title"/>
          </p:nvPr>
        </p:nvSpPr>
        <p:spPr>
          <a:xfrm>
            <a:off x="838200" y="1036717"/>
            <a:ext cx="10807700" cy="992057"/>
          </a:xfrm>
        </p:spPr>
        <p:txBody>
          <a:bodyPr/>
          <a:lstStyle/>
          <a:p>
            <a:r>
              <a:rPr lang="cs-CZ" dirty="0" err="1"/>
              <a:t>Partnership</a:t>
            </a:r>
            <a:endParaRPr lang="cs-CZ" dirty="0"/>
          </a:p>
        </p:txBody>
      </p:sp>
      <p:sp>
        <p:nvSpPr>
          <p:cNvPr id="4" name="Zástupný text 3">
            <a:extLst>
              <a:ext uri="{FF2B5EF4-FFF2-40B4-BE49-F238E27FC236}">
                <a16:creationId xmlns:a16="http://schemas.microsoft.com/office/drawing/2014/main" id="{922B1787-E8D5-F5F6-72AF-F0B491E367DF}"/>
              </a:ext>
            </a:extLst>
          </p:cNvPr>
          <p:cNvSpPr>
            <a:spLocks noGrp="1"/>
          </p:cNvSpPr>
          <p:nvPr>
            <p:ph sz="quarter" idx="13"/>
          </p:nvPr>
        </p:nvSpPr>
        <p:spPr>
          <a:xfrm>
            <a:off x="838200" y="2212429"/>
            <a:ext cx="10515600" cy="3964534"/>
          </a:xfrm>
        </p:spPr>
        <p:txBody>
          <a:bodyPr>
            <a:normAutofit/>
          </a:bodyPr>
          <a:lstStyle/>
          <a:p>
            <a:r>
              <a:rPr lang="cs-CZ" dirty="0" err="1"/>
              <a:t>Partners</a:t>
            </a:r>
            <a:r>
              <a:rPr lang="cs-CZ" dirty="0"/>
              <a:t> </a:t>
            </a:r>
            <a:r>
              <a:rPr lang="cs-CZ" dirty="0" err="1"/>
              <a:t>under</a:t>
            </a:r>
            <a:r>
              <a:rPr lang="cs-CZ" dirty="0"/>
              <a:t> </a:t>
            </a:r>
            <a:r>
              <a:rPr lang="cs-CZ" dirty="0" err="1"/>
              <a:t>Sect</a:t>
            </a:r>
            <a:r>
              <a:rPr lang="cs-CZ" dirty="0"/>
              <a:t>. 655 para 2:</a:t>
            </a:r>
          </a:p>
          <a:p>
            <a:endParaRPr lang="cs-CZ" dirty="0"/>
          </a:p>
          <a:p>
            <a:r>
              <a:rPr lang="en-US" dirty="0"/>
              <a:t>►</a:t>
            </a:r>
            <a:r>
              <a:rPr lang="cs-CZ" dirty="0"/>
              <a:t> YES: „ad-</a:t>
            </a:r>
            <a:r>
              <a:rPr lang="cs-CZ" dirty="0" err="1"/>
              <a:t>adoption</a:t>
            </a:r>
            <a:r>
              <a:rPr lang="cs-CZ" dirty="0"/>
              <a:t>“ </a:t>
            </a:r>
            <a:r>
              <a:rPr lang="cs-CZ" dirty="0" err="1"/>
              <a:t>of</a:t>
            </a:r>
            <a:r>
              <a:rPr lang="cs-CZ" dirty="0"/>
              <a:t> a </a:t>
            </a:r>
            <a:r>
              <a:rPr lang="cs-CZ" dirty="0" err="1"/>
              <a:t>child</a:t>
            </a:r>
            <a:endParaRPr lang="cs-CZ" dirty="0"/>
          </a:p>
          <a:p>
            <a:endParaRPr lang="cs-CZ" dirty="0"/>
          </a:p>
          <a:p>
            <a:r>
              <a:rPr lang="cs-CZ" dirty="0" err="1"/>
              <a:t>Sect</a:t>
            </a:r>
            <a:r>
              <a:rPr lang="cs-CZ" dirty="0"/>
              <a:t>. 800 para 1 </a:t>
            </a:r>
            <a:r>
              <a:rPr lang="en-US" dirty="0"/>
              <a:t> Adoptive parents may be spouses or one of the spouses, </a:t>
            </a:r>
            <a:r>
              <a:rPr lang="en-US" b="1" dirty="0">
                <a:solidFill>
                  <a:srgbClr val="FF0000"/>
                </a:solidFill>
              </a:rPr>
              <a:t>or a partner </a:t>
            </a:r>
            <a:r>
              <a:rPr lang="en-US" dirty="0"/>
              <a:t>may also become an adoptive parent </a:t>
            </a:r>
            <a:r>
              <a:rPr lang="en-US" b="1" dirty="0"/>
              <a:t>if the other partner is the child's parent</a:t>
            </a:r>
            <a:r>
              <a:rPr lang="en-US" dirty="0"/>
              <a:t>. In exceptional cases, another person may also adopt; in such cases, the court shall also decide to remove the entry concerning the other parent from the register.</a:t>
            </a:r>
            <a:endParaRPr lang="cs-CZ" dirty="0"/>
          </a:p>
          <a:p>
            <a:endParaRPr lang="cs-CZ" dirty="0"/>
          </a:p>
          <a:p>
            <a:r>
              <a:rPr lang="cs-CZ" dirty="0"/>
              <a:t>„osvojení“ = </a:t>
            </a:r>
            <a:r>
              <a:rPr lang="cs-CZ" dirty="0" err="1"/>
              <a:t>adoption</a:t>
            </a:r>
            <a:r>
              <a:rPr lang="cs-CZ" dirty="0"/>
              <a:t> (= ad + </a:t>
            </a:r>
            <a:r>
              <a:rPr lang="cs-CZ" dirty="0" err="1"/>
              <a:t>optio</a:t>
            </a:r>
            <a:r>
              <a:rPr lang="cs-CZ" dirty="0"/>
              <a:t>)</a:t>
            </a:r>
          </a:p>
          <a:p>
            <a:r>
              <a:rPr lang="cs-CZ" dirty="0"/>
              <a:t>„</a:t>
            </a:r>
            <a:r>
              <a:rPr lang="cs-CZ" dirty="0" err="1"/>
              <a:t>přiosvojení</a:t>
            </a:r>
            <a:r>
              <a:rPr lang="cs-CZ" dirty="0"/>
              <a:t>“ = ad-</a:t>
            </a:r>
            <a:r>
              <a:rPr lang="cs-CZ" dirty="0" err="1"/>
              <a:t>adoption</a:t>
            </a:r>
            <a:r>
              <a:rPr lang="cs-CZ" dirty="0"/>
              <a:t> (= ad + ad + </a:t>
            </a:r>
            <a:r>
              <a:rPr lang="cs-CZ" dirty="0" err="1"/>
              <a:t>optio</a:t>
            </a:r>
            <a:r>
              <a:rPr lang="cs-CZ" dirty="0"/>
              <a:t>) (</a:t>
            </a:r>
            <a:r>
              <a:rPr lang="cs-CZ" dirty="0" err="1"/>
              <a:t>strange</a:t>
            </a:r>
            <a:r>
              <a:rPr lang="cs-CZ" dirty="0"/>
              <a:t> </a:t>
            </a:r>
            <a:r>
              <a:rPr lang="cs-CZ" dirty="0" err="1"/>
              <a:t>word</a:t>
            </a:r>
            <a:r>
              <a:rPr lang="cs-CZ" dirty="0"/>
              <a:t>)</a:t>
            </a:r>
          </a:p>
        </p:txBody>
      </p:sp>
    </p:spTree>
    <p:extLst>
      <p:ext uri="{BB962C8B-B14F-4D97-AF65-F5344CB8AC3E}">
        <p14:creationId xmlns:p14="http://schemas.microsoft.com/office/powerpoint/2010/main" val="4216933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05B4F-358F-3134-3E81-9EA1BEEDC77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3568FBA5-B166-F20C-FC4F-F8729CA5FAC9}"/>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6</a:t>
            </a:r>
            <a:endParaRPr lang="en-US" dirty="0"/>
          </a:p>
          <a:p>
            <a:r>
              <a:rPr lang="cs-CZ" dirty="0" err="1"/>
              <a:t>Household</a:t>
            </a:r>
            <a:endParaRPr lang="cs-CZ" dirty="0"/>
          </a:p>
        </p:txBody>
      </p:sp>
    </p:spTree>
    <p:extLst>
      <p:ext uri="{BB962C8B-B14F-4D97-AF65-F5344CB8AC3E}">
        <p14:creationId xmlns:p14="http://schemas.microsoft.com/office/powerpoint/2010/main" val="2433094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5F33C-EDB7-FDA2-438B-A8867ABA9A9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FB03CCA-880C-05DB-A084-E579F89290E3}"/>
              </a:ext>
            </a:extLst>
          </p:cNvPr>
          <p:cNvSpPr>
            <a:spLocks noGrp="1"/>
          </p:cNvSpPr>
          <p:nvPr>
            <p:ph type="title"/>
          </p:nvPr>
        </p:nvSpPr>
        <p:spPr>
          <a:xfrm>
            <a:off x="838200" y="1036717"/>
            <a:ext cx="10515600" cy="992057"/>
          </a:xfrm>
        </p:spPr>
        <p:txBody>
          <a:bodyPr/>
          <a:lstStyle/>
          <a:p>
            <a:r>
              <a:rPr lang="cs-CZ" dirty="0" err="1"/>
              <a:t>Household</a:t>
            </a:r>
            <a:endParaRPr lang="cs-CZ" dirty="0"/>
          </a:p>
        </p:txBody>
      </p:sp>
      <p:sp>
        <p:nvSpPr>
          <p:cNvPr id="4" name="Zástupný text 3">
            <a:extLst>
              <a:ext uri="{FF2B5EF4-FFF2-40B4-BE49-F238E27FC236}">
                <a16:creationId xmlns:a16="http://schemas.microsoft.com/office/drawing/2014/main" id="{3F668C58-21D8-35B2-48F8-C12E49DFAAC5}"/>
              </a:ext>
            </a:extLst>
          </p:cNvPr>
          <p:cNvSpPr>
            <a:spLocks noGrp="1"/>
          </p:cNvSpPr>
          <p:nvPr>
            <p:ph sz="quarter" idx="13"/>
          </p:nvPr>
        </p:nvSpPr>
        <p:spPr>
          <a:xfrm>
            <a:off x="838200" y="2212429"/>
            <a:ext cx="10515600" cy="3964534"/>
          </a:xfrm>
        </p:spPr>
        <p:txBody>
          <a:bodyPr>
            <a:normAutofit/>
          </a:bodyPr>
          <a:lstStyle/>
          <a:p>
            <a:pPr algn="just"/>
            <a:r>
              <a:rPr lang="en-US" dirty="0"/>
              <a:t>A household consists of individuals who live together permanently and jointly cover the costs of their needs.</a:t>
            </a:r>
            <a:endParaRPr lang="cs-CZ" dirty="0"/>
          </a:p>
          <a:p>
            <a:pPr algn="r"/>
            <a:r>
              <a:rPr lang="cs-CZ" dirty="0" err="1"/>
              <a:t>Sect</a:t>
            </a:r>
            <a:r>
              <a:rPr lang="cs-CZ" dirty="0"/>
              <a:t>. 115 CC 1964</a:t>
            </a:r>
          </a:p>
          <a:p>
            <a:endParaRPr lang="cs-CZ" dirty="0"/>
          </a:p>
          <a:p>
            <a:r>
              <a:rPr lang="cs-CZ" b="1" dirty="0">
                <a:solidFill>
                  <a:srgbClr val="FF0000"/>
                </a:solidFill>
              </a:rPr>
              <a:t>X</a:t>
            </a:r>
          </a:p>
          <a:p>
            <a:endParaRPr lang="cs-CZ" dirty="0"/>
          </a:p>
          <a:p>
            <a:r>
              <a:rPr lang="cs-CZ" dirty="0"/>
              <a:t>CC 2012 </a:t>
            </a:r>
            <a:r>
              <a:rPr lang="cs-CZ" b="1" dirty="0" err="1">
                <a:solidFill>
                  <a:srgbClr val="FF0000"/>
                </a:solidFill>
              </a:rPr>
              <a:t>does</a:t>
            </a:r>
            <a:r>
              <a:rPr lang="cs-CZ" b="1" dirty="0">
                <a:solidFill>
                  <a:srgbClr val="FF0000"/>
                </a:solidFill>
              </a:rPr>
              <a:t> NOT </a:t>
            </a:r>
            <a:r>
              <a:rPr lang="cs-CZ" b="1" dirty="0" err="1">
                <a:solidFill>
                  <a:srgbClr val="FF0000"/>
                </a:solidFill>
              </a:rPr>
              <a:t>define</a:t>
            </a:r>
            <a:r>
              <a:rPr lang="cs-CZ" b="1" dirty="0">
                <a:solidFill>
                  <a:srgbClr val="FF0000"/>
                </a:solidFill>
              </a:rPr>
              <a:t> </a:t>
            </a:r>
            <a:r>
              <a:rPr lang="cs-CZ" dirty="0"/>
              <a:t>„</a:t>
            </a:r>
            <a:r>
              <a:rPr lang="cs-CZ" dirty="0" err="1"/>
              <a:t>housedold</a:t>
            </a:r>
            <a:r>
              <a:rPr lang="cs-CZ" dirty="0"/>
              <a:t>“, but </a:t>
            </a:r>
            <a:r>
              <a:rPr lang="cs-CZ" dirty="0" err="1"/>
              <a:t>uses</a:t>
            </a:r>
            <a:r>
              <a:rPr lang="cs-CZ" dirty="0"/>
              <a:t> </a:t>
            </a:r>
            <a:r>
              <a:rPr lang="cs-CZ" dirty="0" err="1"/>
              <a:t>this</a:t>
            </a:r>
            <a:r>
              <a:rPr lang="cs-CZ" dirty="0"/>
              <a:t> </a:t>
            </a:r>
            <a:r>
              <a:rPr lang="cs-CZ" dirty="0" err="1"/>
              <a:t>concept</a:t>
            </a:r>
            <a:r>
              <a:rPr lang="cs-CZ" dirty="0"/>
              <a:t>:</a:t>
            </a:r>
          </a:p>
          <a:p>
            <a:endParaRPr lang="cs-CZ" dirty="0"/>
          </a:p>
          <a:p>
            <a:r>
              <a:rPr lang="cs-CZ" dirty="0"/>
              <a:t>„</a:t>
            </a:r>
            <a:r>
              <a:rPr lang="cs-CZ" dirty="0" err="1"/>
              <a:t>household</a:t>
            </a:r>
            <a:r>
              <a:rPr lang="cs-CZ" dirty="0"/>
              <a:t>“</a:t>
            </a:r>
          </a:p>
          <a:p>
            <a:r>
              <a:rPr lang="cs-CZ" dirty="0"/>
              <a:t>„</a:t>
            </a:r>
            <a:r>
              <a:rPr lang="cs-CZ" dirty="0" err="1"/>
              <a:t>common</a:t>
            </a:r>
            <a:r>
              <a:rPr lang="cs-CZ" dirty="0"/>
              <a:t> (</a:t>
            </a:r>
            <a:r>
              <a:rPr lang="cs-CZ" dirty="0" err="1"/>
              <a:t>shared</a:t>
            </a:r>
            <a:r>
              <a:rPr lang="cs-CZ" dirty="0"/>
              <a:t>) </a:t>
            </a:r>
            <a:r>
              <a:rPr lang="cs-CZ" dirty="0" err="1"/>
              <a:t>household</a:t>
            </a:r>
            <a:r>
              <a:rPr lang="cs-CZ" dirty="0"/>
              <a:t>“</a:t>
            </a:r>
          </a:p>
          <a:p>
            <a:r>
              <a:rPr lang="cs-CZ" dirty="0"/>
              <a:t>„</a:t>
            </a:r>
            <a:r>
              <a:rPr lang="cs-CZ" dirty="0" err="1"/>
              <a:t>family</a:t>
            </a:r>
            <a:r>
              <a:rPr lang="cs-CZ" dirty="0"/>
              <a:t> </a:t>
            </a:r>
            <a:r>
              <a:rPr lang="cs-CZ" dirty="0" err="1"/>
              <a:t>household</a:t>
            </a:r>
            <a:r>
              <a:rPr lang="cs-CZ" dirty="0"/>
              <a:t>“</a:t>
            </a:r>
          </a:p>
          <a:p>
            <a:pPr marL="457200" indent="-457200" algn="just">
              <a:buAutoNum type="arabicParenR"/>
            </a:pPr>
            <a:endParaRPr lang="cs-CZ" dirty="0"/>
          </a:p>
          <a:p>
            <a:pPr marL="457200" indent="-457200" algn="just">
              <a:buAutoNum type="arabicParenR"/>
            </a:pPr>
            <a:endParaRPr lang="en-US" dirty="0"/>
          </a:p>
        </p:txBody>
      </p:sp>
    </p:spTree>
    <p:extLst>
      <p:ext uri="{BB962C8B-B14F-4D97-AF65-F5344CB8AC3E}">
        <p14:creationId xmlns:p14="http://schemas.microsoft.com/office/powerpoint/2010/main" val="9222378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1B0DD-E2CE-21F3-C8B3-96ADB924117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BE3DC22-5804-4A82-DF66-3F0BE22721D0}"/>
              </a:ext>
            </a:extLst>
          </p:cNvPr>
          <p:cNvSpPr>
            <a:spLocks noGrp="1"/>
          </p:cNvSpPr>
          <p:nvPr>
            <p:ph type="title"/>
          </p:nvPr>
        </p:nvSpPr>
        <p:spPr>
          <a:xfrm>
            <a:off x="838200" y="1036717"/>
            <a:ext cx="10515600" cy="992057"/>
          </a:xfrm>
        </p:spPr>
        <p:txBody>
          <a:bodyPr/>
          <a:lstStyle/>
          <a:p>
            <a:r>
              <a:rPr lang="cs-CZ" dirty="0" err="1"/>
              <a:t>Household</a:t>
            </a:r>
            <a:endParaRPr lang="cs-CZ" dirty="0"/>
          </a:p>
        </p:txBody>
      </p:sp>
      <p:sp>
        <p:nvSpPr>
          <p:cNvPr id="4" name="Zástupný text 3">
            <a:extLst>
              <a:ext uri="{FF2B5EF4-FFF2-40B4-BE49-F238E27FC236}">
                <a16:creationId xmlns:a16="http://schemas.microsoft.com/office/drawing/2014/main" id="{8DB9830F-74F1-7C6F-EE0E-BC2329503484}"/>
              </a:ext>
            </a:extLst>
          </p:cNvPr>
          <p:cNvSpPr>
            <a:spLocks noGrp="1"/>
          </p:cNvSpPr>
          <p:nvPr>
            <p:ph sz="quarter" idx="13"/>
          </p:nvPr>
        </p:nvSpPr>
        <p:spPr>
          <a:xfrm>
            <a:off x="838200" y="2212429"/>
            <a:ext cx="10515600" cy="3964534"/>
          </a:xfrm>
        </p:spPr>
        <p:txBody>
          <a:bodyPr>
            <a:normAutofit/>
          </a:bodyPr>
          <a:lstStyle/>
          <a:p>
            <a:pPr algn="just"/>
            <a:r>
              <a:rPr lang="cs-CZ" b="1" dirty="0"/>
              <a:t>„</a:t>
            </a:r>
            <a:r>
              <a:rPr lang="cs-CZ" b="1" dirty="0" err="1"/>
              <a:t>Household</a:t>
            </a:r>
            <a:r>
              <a:rPr lang="cs-CZ" b="1" dirty="0"/>
              <a:t>“</a:t>
            </a:r>
          </a:p>
          <a:p>
            <a:pPr algn="just"/>
            <a:endParaRPr lang="cs-CZ" dirty="0"/>
          </a:p>
          <a:p>
            <a:pPr algn="just"/>
            <a:r>
              <a:rPr lang="cs-CZ" dirty="0"/>
              <a:t>= </a:t>
            </a:r>
            <a:r>
              <a:rPr lang="cs-CZ" dirty="0" err="1"/>
              <a:t>household</a:t>
            </a:r>
            <a:r>
              <a:rPr lang="cs-CZ" dirty="0"/>
              <a:t> as a place, </a:t>
            </a:r>
            <a:r>
              <a:rPr lang="cs-CZ" dirty="0" err="1"/>
              <a:t>even</a:t>
            </a:r>
            <a:r>
              <a:rPr lang="cs-CZ" dirty="0"/>
              <a:t> single person </a:t>
            </a:r>
            <a:r>
              <a:rPr lang="cs-CZ" dirty="0" err="1"/>
              <a:t>can</a:t>
            </a:r>
            <a:r>
              <a:rPr lang="cs-CZ" dirty="0"/>
              <a:t> live </a:t>
            </a:r>
            <a:r>
              <a:rPr lang="cs-CZ" dirty="0" err="1"/>
              <a:t>there</a:t>
            </a:r>
            <a:endParaRPr lang="en-US" dirty="0"/>
          </a:p>
          <a:p>
            <a:pPr algn="just"/>
            <a:endParaRPr lang="cs-CZ" dirty="0"/>
          </a:p>
          <a:p>
            <a:pPr algn="just"/>
            <a:r>
              <a:rPr lang="cs-CZ" dirty="0" err="1"/>
              <a:t>Sect</a:t>
            </a:r>
            <a:r>
              <a:rPr lang="cs-CZ" dirty="0"/>
              <a:t>. 1840: </a:t>
            </a:r>
            <a:r>
              <a:rPr lang="en-US" dirty="0"/>
              <a:t>The provisions of this Subdivision do not apply to contracts </a:t>
            </a:r>
            <a:r>
              <a:rPr lang="en-GB" dirty="0"/>
              <a:t>[…]</a:t>
            </a:r>
            <a:r>
              <a:rPr lang="cs-CZ" dirty="0"/>
              <a:t> </a:t>
            </a:r>
            <a:r>
              <a:rPr lang="en-US" dirty="0"/>
              <a:t>g) for the supply of foodstuffs, beverages or other goods intended for everyday consumption </a:t>
            </a:r>
            <a:r>
              <a:rPr lang="en-US" b="1" dirty="0">
                <a:solidFill>
                  <a:srgbClr val="FF0000"/>
                </a:solidFill>
              </a:rPr>
              <a:t>supplied to the consumer’s household or another place </a:t>
            </a:r>
            <a:r>
              <a:rPr lang="en-US" dirty="0"/>
              <a:t>designated by the consumer</a:t>
            </a:r>
            <a:r>
              <a:rPr lang="cs-CZ" dirty="0"/>
              <a:t>.</a:t>
            </a:r>
          </a:p>
          <a:p>
            <a:pPr algn="just"/>
            <a:endParaRPr lang="cs-CZ" dirty="0"/>
          </a:p>
          <a:p>
            <a:pPr algn="just"/>
            <a:r>
              <a:rPr lang="cs-CZ" dirty="0" err="1"/>
              <a:t>Sect</a:t>
            </a:r>
            <a:r>
              <a:rPr lang="cs-CZ" dirty="0"/>
              <a:t>. 2272: </a:t>
            </a:r>
            <a:r>
              <a:rPr lang="en-US" dirty="0"/>
              <a:t>A lessee has the right to receive anyone into his </a:t>
            </a:r>
            <a:r>
              <a:rPr lang="en-US" b="1" dirty="0">
                <a:solidFill>
                  <a:srgbClr val="FF0000"/>
                </a:solidFill>
              </a:rPr>
              <a:t>household</a:t>
            </a:r>
            <a:r>
              <a:rPr lang="en-US" dirty="0"/>
              <a:t>. </a:t>
            </a:r>
            <a:r>
              <a:rPr lang="en-GB" dirty="0"/>
              <a:t>[…]</a:t>
            </a:r>
            <a:r>
              <a:rPr lang="cs-CZ" dirty="0"/>
              <a:t>.</a:t>
            </a:r>
          </a:p>
          <a:p>
            <a:pPr algn="just"/>
            <a:endParaRPr lang="cs-CZ" dirty="0"/>
          </a:p>
        </p:txBody>
      </p:sp>
    </p:spTree>
    <p:extLst>
      <p:ext uri="{BB962C8B-B14F-4D97-AF65-F5344CB8AC3E}">
        <p14:creationId xmlns:p14="http://schemas.microsoft.com/office/powerpoint/2010/main" val="4290472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E40C3-E318-CD6F-EE73-5CE51E6CB9E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10D1F3F-EA0F-E532-AEC1-42D2C4502D6B}"/>
              </a:ext>
            </a:extLst>
          </p:cNvPr>
          <p:cNvSpPr>
            <a:spLocks noGrp="1"/>
          </p:cNvSpPr>
          <p:nvPr>
            <p:ph type="title"/>
          </p:nvPr>
        </p:nvSpPr>
        <p:spPr>
          <a:xfrm>
            <a:off x="838200" y="1036717"/>
            <a:ext cx="10515600" cy="992057"/>
          </a:xfrm>
        </p:spPr>
        <p:txBody>
          <a:bodyPr/>
          <a:lstStyle/>
          <a:p>
            <a:r>
              <a:rPr lang="cs-CZ" dirty="0" err="1"/>
              <a:t>Household</a:t>
            </a:r>
            <a:endParaRPr lang="cs-CZ" dirty="0"/>
          </a:p>
        </p:txBody>
      </p:sp>
      <p:sp>
        <p:nvSpPr>
          <p:cNvPr id="4" name="Zástupný text 3">
            <a:extLst>
              <a:ext uri="{FF2B5EF4-FFF2-40B4-BE49-F238E27FC236}">
                <a16:creationId xmlns:a16="http://schemas.microsoft.com/office/drawing/2014/main" id="{770A35F4-7A12-84C1-858B-BDBA55AE73BB}"/>
              </a:ext>
            </a:extLst>
          </p:cNvPr>
          <p:cNvSpPr>
            <a:spLocks noGrp="1"/>
          </p:cNvSpPr>
          <p:nvPr>
            <p:ph sz="quarter" idx="13"/>
          </p:nvPr>
        </p:nvSpPr>
        <p:spPr>
          <a:xfrm>
            <a:off x="838200" y="2212429"/>
            <a:ext cx="10515600" cy="3964534"/>
          </a:xfrm>
        </p:spPr>
        <p:txBody>
          <a:bodyPr>
            <a:normAutofit fontScale="92500" lnSpcReduction="10000"/>
          </a:bodyPr>
          <a:lstStyle/>
          <a:p>
            <a:pPr algn="just"/>
            <a:r>
              <a:rPr lang="cs-CZ" b="1" dirty="0"/>
              <a:t>„</a:t>
            </a:r>
            <a:r>
              <a:rPr lang="cs-CZ" b="1" dirty="0" err="1"/>
              <a:t>Common</a:t>
            </a:r>
            <a:r>
              <a:rPr lang="cs-CZ" b="1" dirty="0"/>
              <a:t> </a:t>
            </a:r>
            <a:r>
              <a:rPr lang="cs-CZ" b="1" dirty="0" err="1"/>
              <a:t>Household</a:t>
            </a:r>
            <a:r>
              <a:rPr lang="cs-CZ" b="1" dirty="0"/>
              <a:t>“</a:t>
            </a:r>
          </a:p>
          <a:p>
            <a:pPr algn="just"/>
            <a:endParaRPr lang="cs-CZ" dirty="0"/>
          </a:p>
          <a:p>
            <a:pPr algn="just"/>
            <a:r>
              <a:rPr lang="cs-CZ" dirty="0"/>
              <a:t>= </a:t>
            </a:r>
            <a:r>
              <a:rPr lang="cs-CZ" dirty="0" err="1"/>
              <a:t>at</a:t>
            </a:r>
            <a:r>
              <a:rPr lang="cs-CZ" dirty="0"/>
              <a:t> least </a:t>
            </a:r>
            <a:r>
              <a:rPr lang="cs-CZ" dirty="0" err="1"/>
              <a:t>two</a:t>
            </a:r>
            <a:r>
              <a:rPr lang="cs-CZ" dirty="0"/>
              <a:t> </a:t>
            </a:r>
            <a:r>
              <a:rPr lang="cs-CZ" dirty="0" err="1"/>
              <a:t>people</a:t>
            </a:r>
            <a:r>
              <a:rPr lang="cs-CZ" dirty="0"/>
              <a:t>, </a:t>
            </a:r>
            <a:r>
              <a:rPr lang="cs-CZ" dirty="0" err="1"/>
              <a:t>who</a:t>
            </a:r>
            <a:r>
              <a:rPr lang="cs-CZ" dirty="0"/>
              <a:t> live </a:t>
            </a:r>
            <a:r>
              <a:rPr lang="cs-CZ" dirty="0" err="1"/>
              <a:t>together</a:t>
            </a:r>
            <a:r>
              <a:rPr lang="cs-CZ" dirty="0"/>
              <a:t> </a:t>
            </a:r>
          </a:p>
          <a:p>
            <a:pPr algn="just"/>
            <a:r>
              <a:rPr lang="en-US" dirty="0"/>
              <a:t>►</a:t>
            </a:r>
            <a:r>
              <a:rPr lang="cs-CZ" dirty="0"/>
              <a:t> </a:t>
            </a:r>
            <a:r>
              <a:rPr lang="cs-CZ" dirty="0" err="1"/>
              <a:t>share</a:t>
            </a:r>
            <a:r>
              <a:rPr lang="cs-CZ" dirty="0"/>
              <a:t> </a:t>
            </a:r>
            <a:r>
              <a:rPr lang="cs-CZ" dirty="0" err="1"/>
              <a:t>their</a:t>
            </a:r>
            <a:r>
              <a:rPr lang="cs-CZ" dirty="0"/>
              <a:t> </a:t>
            </a:r>
            <a:r>
              <a:rPr lang="cs-CZ" dirty="0" err="1"/>
              <a:t>living</a:t>
            </a:r>
            <a:r>
              <a:rPr lang="cs-CZ" dirty="0"/>
              <a:t> </a:t>
            </a:r>
          </a:p>
          <a:p>
            <a:pPr algn="just"/>
            <a:r>
              <a:rPr lang="en-US" dirty="0"/>
              <a:t>► ► </a:t>
            </a:r>
            <a:r>
              <a:rPr lang="cs-CZ" dirty="0" err="1"/>
              <a:t>share</a:t>
            </a:r>
            <a:r>
              <a:rPr lang="cs-CZ" dirty="0"/>
              <a:t> </a:t>
            </a:r>
            <a:r>
              <a:rPr lang="cs-CZ" dirty="0" err="1"/>
              <a:t>income</a:t>
            </a:r>
            <a:r>
              <a:rPr lang="cs-CZ" dirty="0"/>
              <a:t> and </a:t>
            </a:r>
            <a:r>
              <a:rPr lang="cs-CZ" dirty="0" err="1"/>
              <a:t>costs</a:t>
            </a:r>
            <a:r>
              <a:rPr lang="cs-CZ" dirty="0"/>
              <a:t> </a:t>
            </a:r>
            <a:r>
              <a:rPr lang="cs-CZ" dirty="0" err="1"/>
              <a:t>of</a:t>
            </a:r>
            <a:r>
              <a:rPr lang="cs-CZ" dirty="0"/>
              <a:t> </a:t>
            </a:r>
            <a:r>
              <a:rPr lang="cs-CZ" dirty="0" err="1"/>
              <a:t>living</a:t>
            </a:r>
            <a:r>
              <a:rPr lang="cs-CZ" dirty="0"/>
              <a:t>, not </a:t>
            </a:r>
            <a:r>
              <a:rPr lang="cs-CZ" dirty="0" err="1"/>
              <a:t>only</a:t>
            </a:r>
            <a:r>
              <a:rPr lang="cs-CZ" dirty="0"/>
              <a:t> </a:t>
            </a:r>
            <a:r>
              <a:rPr lang="cs-CZ" dirty="0" err="1"/>
              <a:t>costs</a:t>
            </a:r>
            <a:r>
              <a:rPr lang="cs-CZ" dirty="0"/>
              <a:t> </a:t>
            </a:r>
            <a:r>
              <a:rPr lang="cs-CZ" dirty="0" err="1"/>
              <a:t>of</a:t>
            </a:r>
            <a:r>
              <a:rPr lang="cs-CZ" dirty="0"/>
              <a:t> </a:t>
            </a:r>
            <a:r>
              <a:rPr lang="cs-CZ" dirty="0" err="1"/>
              <a:t>housing</a:t>
            </a:r>
            <a:endParaRPr lang="cs-CZ" dirty="0"/>
          </a:p>
          <a:p>
            <a:pPr algn="just"/>
            <a:endParaRPr lang="cs-CZ" dirty="0"/>
          </a:p>
          <a:p>
            <a:pPr algn="just"/>
            <a:r>
              <a:rPr lang="en-US" dirty="0"/>
              <a:t>► </a:t>
            </a:r>
            <a:r>
              <a:rPr lang="cs-CZ" dirty="0">
                <a:solidFill>
                  <a:srgbClr val="FF0000"/>
                </a:solidFill>
              </a:rPr>
              <a:t>no statute </a:t>
            </a:r>
            <a:r>
              <a:rPr lang="cs-CZ" dirty="0" err="1">
                <a:solidFill>
                  <a:srgbClr val="FF0000"/>
                </a:solidFill>
              </a:rPr>
              <a:t>of</a:t>
            </a:r>
            <a:r>
              <a:rPr lang="cs-CZ" dirty="0">
                <a:solidFill>
                  <a:srgbClr val="FF0000"/>
                </a:solidFill>
              </a:rPr>
              <a:t> </a:t>
            </a:r>
            <a:r>
              <a:rPr lang="cs-CZ" dirty="0" err="1">
                <a:solidFill>
                  <a:srgbClr val="FF0000"/>
                </a:solidFill>
              </a:rPr>
              <a:t>limitations</a:t>
            </a:r>
            <a:r>
              <a:rPr lang="cs-CZ" dirty="0">
                <a:solidFill>
                  <a:srgbClr val="FF0000"/>
                </a:solidFill>
              </a:rPr>
              <a:t> </a:t>
            </a:r>
            <a:r>
              <a:rPr lang="cs-CZ" dirty="0" err="1">
                <a:solidFill>
                  <a:srgbClr val="FF0000"/>
                </a:solidFill>
              </a:rPr>
              <a:t>among</a:t>
            </a:r>
            <a:r>
              <a:rPr lang="cs-CZ" dirty="0">
                <a:solidFill>
                  <a:srgbClr val="FF0000"/>
                </a:solidFill>
              </a:rPr>
              <a:t> </a:t>
            </a:r>
            <a:r>
              <a:rPr lang="cs-CZ" dirty="0" err="1">
                <a:solidFill>
                  <a:srgbClr val="FF0000"/>
                </a:solidFill>
              </a:rPr>
              <a:t>them</a:t>
            </a:r>
            <a:r>
              <a:rPr lang="cs-CZ" dirty="0">
                <a:solidFill>
                  <a:srgbClr val="FF0000"/>
                </a:solidFill>
              </a:rPr>
              <a:t> </a:t>
            </a:r>
            <a:r>
              <a:rPr lang="cs-CZ" dirty="0"/>
              <a:t>(</a:t>
            </a:r>
            <a:r>
              <a:rPr lang="en-US" dirty="0"/>
              <a:t>a limitation period neither commences nor runs while the</a:t>
            </a:r>
            <a:r>
              <a:rPr lang="cs-CZ" dirty="0"/>
              <a:t> </a:t>
            </a:r>
            <a:r>
              <a:rPr lang="cs-CZ" dirty="0" err="1"/>
              <a:t>living</a:t>
            </a:r>
            <a:r>
              <a:rPr lang="cs-CZ" dirty="0"/>
              <a:t> in </a:t>
            </a:r>
            <a:r>
              <a:rPr lang="cs-CZ" dirty="0" err="1"/>
              <a:t>common</a:t>
            </a:r>
            <a:r>
              <a:rPr lang="cs-CZ" dirty="0"/>
              <a:t> </a:t>
            </a:r>
            <a:r>
              <a:rPr lang="cs-CZ" dirty="0" err="1"/>
              <a:t>household</a:t>
            </a:r>
            <a:r>
              <a:rPr lang="cs-CZ" dirty="0"/>
              <a:t> </a:t>
            </a:r>
            <a:r>
              <a:rPr lang="cs-CZ" dirty="0" err="1"/>
              <a:t>lasts</a:t>
            </a:r>
            <a:r>
              <a:rPr lang="cs-CZ" dirty="0"/>
              <a:t>) (</a:t>
            </a:r>
            <a:r>
              <a:rPr lang="cs-CZ" dirty="0" err="1"/>
              <a:t>Sect</a:t>
            </a:r>
            <a:r>
              <a:rPr lang="cs-CZ" dirty="0"/>
              <a:t>. 646)</a:t>
            </a:r>
          </a:p>
          <a:p>
            <a:pPr algn="just"/>
            <a:r>
              <a:rPr lang="en-US" dirty="0"/>
              <a:t>►</a:t>
            </a:r>
            <a:r>
              <a:rPr lang="cs-CZ" dirty="0"/>
              <a:t> </a:t>
            </a:r>
            <a:r>
              <a:rPr lang="cs-CZ" dirty="0">
                <a:solidFill>
                  <a:srgbClr val="FF0000"/>
                </a:solidFill>
              </a:rPr>
              <a:t>no </a:t>
            </a:r>
            <a:r>
              <a:rPr lang="cs-CZ" dirty="0" err="1">
                <a:solidFill>
                  <a:srgbClr val="FF0000"/>
                </a:solidFill>
              </a:rPr>
              <a:t>acuisitive</a:t>
            </a:r>
            <a:r>
              <a:rPr lang="cs-CZ" dirty="0">
                <a:solidFill>
                  <a:srgbClr val="FF0000"/>
                </a:solidFill>
              </a:rPr>
              <a:t> </a:t>
            </a:r>
            <a:r>
              <a:rPr lang="cs-CZ" dirty="0" err="1">
                <a:solidFill>
                  <a:srgbClr val="FF0000"/>
                </a:solidFill>
              </a:rPr>
              <a:t>prescription</a:t>
            </a:r>
            <a:r>
              <a:rPr lang="cs-CZ" dirty="0">
                <a:solidFill>
                  <a:srgbClr val="FF0000"/>
                </a:solidFill>
              </a:rPr>
              <a:t> </a:t>
            </a:r>
            <a:r>
              <a:rPr lang="cs-CZ" dirty="0" err="1">
                <a:solidFill>
                  <a:srgbClr val="FF0000"/>
                </a:solidFill>
              </a:rPr>
              <a:t>amon</a:t>
            </a:r>
            <a:r>
              <a:rPr lang="cs-CZ" dirty="0">
                <a:solidFill>
                  <a:srgbClr val="FF0000"/>
                </a:solidFill>
              </a:rPr>
              <a:t> </a:t>
            </a:r>
            <a:r>
              <a:rPr lang="cs-CZ" dirty="0" err="1">
                <a:solidFill>
                  <a:srgbClr val="FF0000"/>
                </a:solidFill>
              </a:rPr>
              <a:t>them</a:t>
            </a:r>
            <a:r>
              <a:rPr lang="cs-CZ" dirty="0">
                <a:solidFill>
                  <a:srgbClr val="FF0000"/>
                </a:solidFill>
              </a:rPr>
              <a:t> </a:t>
            </a:r>
            <a:r>
              <a:rPr lang="cs-CZ" dirty="0"/>
              <a:t>(</a:t>
            </a:r>
            <a:r>
              <a:rPr lang="en-US" dirty="0"/>
              <a:t>acquisitive prescription period neither commences nor runs while the marriage lasts </a:t>
            </a:r>
            <a:r>
              <a:rPr lang="cs-CZ" dirty="0" err="1"/>
              <a:t>while</a:t>
            </a:r>
            <a:r>
              <a:rPr lang="cs-CZ" dirty="0"/>
              <a:t> </a:t>
            </a:r>
            <a:r>
              <a:rPr lang="cs-CZ" dirty="0" err="1"/>
              <a:t>the</a:t>
            </a:r>
            <a:r>
              <a:rPr lang="cs-CZ" dirty="0"/>
              <a:t> </a:t>
            </a:r>
            <a:r>
              <a:rPr lang="cs-CZ" dirty="0" err="1"/>
              <a:t>living</a:t>
            </a:r>
            <a:r>
              <a:rPr lang="cs-CZ" dirty="0"/>
              <a:t> in </a:t>
            </a:r>
            <a:r>
              <a:rPr lang="cs-CZ" dirty="0" err="1"/>
              <a:t>common</a:t>
            </a:r>
            <a:r>
              <a:rPr lang="cs-CZ" dirty="0"/>
              <a:t> </a:t>
            </a:r>
            <a:r>
              <a:rPr lang="cs-CZ" dirty="0" err="1"/>
              <a:t>household</a:t>
            </a:r>
            <a:r>
              <a:rPr lang="cs-CZ" dirty="0"/>
              <a:t> </a:t>
            </a:r>
            <a:r>
              <a:rPr lang="cs-CZ" dirty="0" err="1"/>
              <a:t>lasts</a:t>
            </a:r>
            <a:r>
              <a:rPr lang="cs-CZ" dirty="0"/>
              <a:t>) (</a:t>
            </a:r>
            <a:r>
              <a:rPr lang="cs-CZ" dirty="0" err="1"/>
              <a:t>Sect</a:t>
            </a:r>
            <a:r>
              <a:rPr lang="cs-CZ" dirty="0"/>
              <a:t>. 1098)</a:t>
            </a:r>
          </a:p>
          <a:p>
            <a:pPr algn="just"/>
            <a:endParaRPr lang="cs-CZ" dirty="0"/>
          </a:p>
          <a:p>
            <a:pPr algn="just"/>
            <a:r>
              <a:rPr lang="cs-CZ" b="1" dirty="0">
                <a:solidFill>
                  <a:srgbClr val="FF0000"/>
                </a:solidFill>
              </a:rPr>
              <a:t>X</a:t>
            </a:r>
            <a:r>
              <a:rPr lang="cs-CZ" dirty="0"/>
              <a:t> </a:t>
            </a:r>
            <a:r>
              <a:rPr lang="cs-CZ" dirty="0" err="1"/>
              <a:t>two</a:t>
            </a:r>
            <a:r>
              <a:rPr lang="cs-CZ" dirty="0"/>
              <a:t> </a:t>
            </a:r>
            <a:r>
              <a:rPr lang="cs-CZ" dirty="0" err="1"/>
              <a:t>students</a:t>
            </a:r>
            <a:r>
              <a:rPr lang="cs-CZ" dirty="0"/>
              <a:t> rent a </a:t>
            </a:r>
            <a:r>
              <a:rPr lang="cs-CZ" dirty="0" err="1"/>
              <a:t>flat</a:t>
            </a:r>
            <a:r>
              <a:rPr lang="cs-CZ" dirty="0"/>
              <a:t> to </a:t>
            </a:r>
            <a:r>
              <a:rPr lang="cs-CZ" dirty="0" err="1"/>
              <a:t>lower</a:t>
            </a:r>
            <a:r>
              <a:rPr lang="cs-CZ" dirty="0"/>
              <a:t> </a:t>
            </a:r>
            <a:r>
              <a:rPr lang="cs-CZ" dirty="0" err="1"/>
              <a:t>costs</a:t>
            </a:r>
            <a:r>
              <a:rPr lang="cs-CZ" dirty="0"/>
              <a:t> </a:t>
            </a:r>
            <a:r>
              <a:rPr lang="cs-CZ" dirty="0" err="1"/>
              <a:t>for</a:t>
            </a:r>
            <a:r>
              <a:rPr lang="cs-CZ" dirty="0"/>
              <a:t> </a:t>
            </a:r>
            <a:r>
              <a:rPr lang="cs-CZ" dirty="0" err="1"/>
              <a:t>living</a:t>
            </a:r>
            <a:r>
              <a:rPr lang="cs-CZ" dirty="0"/>
              <a:t>, but </a:t>
            </a:r>
            <a:r>
              <a:rPr lang="cs-CZ" dirty="0" err="1"/>
              <a:t>each</a:t>
            </a:r>
            <a:r>
              <a:rPr lang="cs-CZ" dirty="0"/>
              <a:t> </a:t>
            </a:r>
            <a:r>
              <a:rPr lang="cs-CZ" dirty="0" err="1"/>
              <a:t>of</a:t>
            </a:r>
            <a:r>
              <a:rPr lang="cs-CZ" dirty="0"/>
              <a:t> </a:t>
            </a:r>
            <a:r>
              <a:rPr lang="cs-CZ" dirty="0" err="1"/>
              <a:t>them</a:t>
            </a:r>
            <a:r>
              <a:rPr lang="cs-CZ" dirty="0"/>
              <a:t> has his </a:t>
            </a:r>
            <a:r>
              <a:rPr lang="cs-CZ" dirty="0" err="1"/>
              <a:t>own</a:t>
            </a:r>
            <a:r>
              <a:rPr lang="cs-CZ" dirty="0"/>
              <a:t> </a:t>
            </a:r>
            <a:r>
              <a:rPr lang="cs-CZ" dirty="0" err="1"/>
              <a:t>household</a:t>
            </a:r>
            <a:r>
              <a:rPr lang="cs-CZ" dirty="0"/>
              <a:t> </a:t>
            </a:r>
            <a:r>
              <a:rPr lang="cs-CZ" dirty="0" err="1"/>
              <a:t>there</a:t>
            </a:r>
            <a:endParaRPr lang="en-US" dirty="0"/>
          </a:p>
        </p:txBody>
      </p:sp>
    </p:spTree>
    <p:extLst>
      <p:ext uri="{BB962C8B-B14F-4D97-AF65-F5344CB8AC3E}">
        <p14:creationId xmlns:p14="http://schemas.microsoft.com/office/powerpoint/2010/main" val="1819317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8CF90-FBBC-1E89-73D9-868FAB9D4FD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B6A8A0-188D-92EF-B86C-22CCD999BDE8}"/>
              </a:ext>
            </a:extLst>
          </p:cNvPr>
          <p:cNvSpPr>
            <a:spLocks noGrp="1"/>
          </p:cNvSpPr>
          <p:nvPr>
            <p:ph type="title"/>
          </p:nvPr>
        </p:nvSpPr>
        <p:spPr>
          <a:xfrm>
            <a:off x="838200" y="1036717"/>
            <a:ext cx="10515600" cy="992057"/>
          </a:xfrm>
        </p:spPr>
        <p:txBody>
          <a:bodyPr/>
          <a:lstStyle/>
          <a:p>
            <a:r>
              <a:rPr lang="cs-CZ" dirty="0" err="1"/>
              <a:t>Household</a:t>
            </a:r>
            <a:endParaRPr lang="cs-CZ" dirty="0"/>
          </a:p>
        </p:txBody>
      </p:sp>
      <p:sp>
        <p:nvSpPr>
          <p:cNvPr id="4" name="Zástupný text 3">
            <a:extLst>
              <a:ext uri="{FF2B5EF4-FFF2-40B4-BE49-F238E27FC236}">
                <a16:creationId xmlns:a16="http://schemas.microsoft.com/office/drawing/2014/main" id="{F932A17C-ADB7-4938-6554-F80E09DDE7E0}"/>
              </a:ext>
            </a:extLst>
          </p:cNvPr>
          <p:cNvSpPr>
            <a:spLocks noGrp="1"/>
          </p:cNvSpPr>
          <p:nvPr>
            <p:ph sz="quarter" idx="13"/>
          </p:nvPr>
        </p:nvSpPr>
        <p:spPr>
          <a:xfrm>
            <a:off x="838200" y="2212429"/>
            <a:ext cx="10515600" cy="3964534"/>
          </a:xfrm>
        </p:spPr>
        <p:txBody>
          <a:bodyPr>
            <a:normAutofit/>
          </a:bodyPr>
          <a:lstStyle/>
          <a:p>
            <a:pPr algn="just"/>
            <a:r>
              <a:rPr lang="cs-CZ" b="1" dirty="0"/>
              <a:t>„</a:t>
            </a:r>
            <a:r>
              <a:rPr lang="cs-CZ" b="1" dirty="0" err="1"/>
              <a:t>Family</a:t>
            </a:r>
            <a:r>
              <a:rPr lang="cs-CZ" b="1" dirty="0"/>
              <a:t> </a:t>
            </a:r>
            <a:r>
              <a:rPr lang="cs-CZ" b="1" dirty="0" err="1"/>
              <a:t>Household</a:t>
            </a:r>
            <a:r>
              <a:rPr lang="cs-CZ" b="1" dirty="0"/>
              <a:t>“</a:t>
            </a:r>
          </a:p>
          <a:p>
            <a:pPr algn="just"/>
            <a:endParaRPr lang="cs-CZ" dirty="0"/>
          </a:p>
          <a:p>
            <a:pPr algn="just"/>
            <a:r>
              <a:rPr lang="cs-CZ" dirty="0" err="1"/>
              <a:t>consists</a:t>
            </a:r>
            <a:r>
              <a:rPr lang="cs-CZ" dirty="0"/>
              <a:t> </a:t>
            </a:r>
            <a:r>
              <a:rPr lang="cs-CZ" dirty="0" err="1"/>
              <a:t>of</a:t>
            </a:r>
            <a:r>
              <a:rPr lang="cs-CZ" dirty="0"/>
              <a:t>: </a:t>
            </a:r>
          </a:p>
          <a:p>
            <a:pPr marL="457200" indent="-457200" algn="just">
              <a:buAutoNum type="alphaLcParenR"/>
            </a:pPr>
            <a:r>
              <a:rPr lang="cs-CZ" dirty="0" err="1"/>
              <a:t>spouses</a:t>
            </a:r>
            <a:endParaRPr lang="cs-CZ" dirty="0"/>
          </a:p>
          <a:p>
            <a:pPr marL="457200" indent="-457200" algn="just">
              <a:buAutoNum type="alphaLcParenR"/>
            </a:pPr>
            <a:r>
              <a:rPr lang="cs-CZ" dirty="0"/>
              <a:t>(</a:t>
            </a:r>
            <a:r>
              <a:rPr lang="cs-CZ" dirty="0" err="1"/>
              <a:t>registered</a:t>
            </a:r>
            <a:r>
              <a:rPr lang="cs-CZ" dirty="0"/>
              <a:t>) </a:t>
            </a:r>
            <a:r>
              <a:rPr lang="cs-CZ" dirty="0" err="1"/>
              <a:t>partners</a:t>
            </a:r>
            <a:r>
              <a:rPr lang="cs-CZ" dirty="0"/>
              <a:t> (</a:t>
            </a:r>
            <a:r>
              <a:rPr lang="cs-CZ" dirty="0" err="1"/>
              <a:t>of</a:t>
            </a:r>
            <a:r>
              <a:rPr lang="cs-CZ" dirty="0"/>
              <a:t> </a:t>
            </a:r>
            <a:r>
              <a:rPr lang="cs-CZ" dirty="0" err="1"/>
              <a:t>same</a:t>
            </a:r>
            <a:r>
              <a:rPr lang="cs-CZ" dirty="0"/>
              <a:t> sex)</a:t>
            </a:r>
          </a:p>
          <a:p>
            <a:pPr marL="457200" indent="-457200" algn="just">
              <a:buAutoNum type="alphaLcParenR"/>
            </a:pPr>
            <a:r>
              <a:rPr lang="cs-CZ" dirty="0" err="1"/>
              <a:t>at</a:t>
            </a:r>
            <a:r>
              <a:rPr lang="cs-CZ" dirty="0"/>
              <a:t> least </a:t>
            </a:r>
            <a:r>
              <a:rPr lang="cs-CZ" dirty="0" err="1"/>
              <a:t>one</a:t>
            </a:r>
            <a:r>
              <a:rPr lang="cs-CZ" dirty="0"/>
              <a:t> </a:t>
            </a:r>
            <a:r>
              <a:rPr lang="cs-CZ" dirty="0" err="1"/>
              <a:t>parent</a:t>
            </a:r>
            <a:r>
              <a:rPr lang="cs-CZ" dirty="0"/>
              <a:t> and his </a:t>
            </a:r>
            <a:r>
              <a:rPr lang="cs-CZ" dirty="0" err="1"/>
              <a:t>child</a:t>
            </a:r>
            <a:endParaRPr lang="cs-CZ" dirty="0"/>
          </a:p>
          <a:p>
            <a:pPr marL="457200" indent="-457200" algn="just">
              <a:buAutoNum type="alphaLcParenR"/>
            </a:pPr>
            <a:r>
              <a:rPr lang="cs-CZ" dirty="0" err="1"/>
              <a:t>parent</a:t>
            </a:r>
            <a:r>
              <a:rPr lang="cs-CZ" dirty="0"/>
              <a:t>, his </a:t>
            </a:r>
            <a:r>
              <a:rPr lang="cs-CZ" dirty="0" err="1"/>
              <a:t>child</a:t>
            </a:r>
            <a:r>
              <a:rPr lang="cs-CZ" dirty="0"/>
              <a:t> and </a:t>
            </a:r>
            <a:r>
              <a:rPr lang="cs-CZ" dirty="0" err="1"/>
              <a:t>other</a:t>
            </a:r>
            <a:r>
              <a:rPr lang="cs-CZ" dirty="0"/>
              <a:t> </a:t>
            </a:r>
            <a:r>
              <a:rPr lang="cs-CZ" dirty="0" err="1"/>
              <a:t>member</a:t>
            </a:r>
            <a:r>
              <a:rPr lang="cs-CZ" dirty="0"/>
              <a:t> </a:t>
            </a:r>
            <a:r>
              <a:rPr lang="cs-CZ" dirty="0" err="1"/>
              <a:t>of</a:t>
            </a:r>
            <a:r>
              <a:rPr lang="cs-CZ" dirty="0"/>
              <a:t> </a:t>
            </a:r>
            <a:r>
              <a:rPr lang="cs-CZ" dirty="0" err="1"/>
              <a:t>household</a:t>
            </a:r>
            <a:r>
              <a:rPr lang="cs-CZ" dirty="0"/>
              <a:t> </a:t>
            </a:r>
            <a:r>
              <a:rPr lang="cs-CZ" dirty="0" err="1"/>
              <a:t>cohabiting</a:t>
            </a:r>
            <a:r>
              <a:rPr lang="cs-CZ" dirty="0"/>
              <a:t> </a:t>
            </a:r>
            <a:r>
              <a:rPr lang="cs-CZ" dirty="0" err="1"/>
              <a:t>with</a:t>
            </a:r>
            <a:r>
              <a:rPr lang="cs-CZ" dirty="0"/>
              <a:t> </a:t>
            </a:r>
            <a:r>
              <a:rPr lang="cs-CZ" dirty="0" err="1"/>
              <a:t>parent</a:t>
            </a:r>
            <a:endParaRPr lang="cs-CZ" dirty="0"/>
          </a:p>
          <a:p>
            <a:pPr algn="just"/>
            <a:endParaRPr lang="cs-CZ" dirty="0"/>
          </a:p>
          <a:p>
            <a:pPr algn="just"/>
            <a:r>
              <a:rPr lang="cs-CZ" dirty="0" err="1"/>
              <a:t>Sect</a:t>
            </a:r>
            <a:r>
              <a:rPr lang="cs-CZ" dirty="0"/>
              <a:t>. 885: </a:t>
            </a:r>
            <a:r>
              <a:rPr lang="cs-CZ" dirty="0" err="1"/>
              <a:t>cohabitant</a:t>
            </a:r>
            <a:r>
              <a:rPr lang="cs-CZ" dirty="0"/>
              <a:t> </a:t>
            </a:r>
            <a:r>
              <a:rPr lang="cs-CZ" dirty="0" err="1"/>
              <a:t>is</a:t>
            </a:r>
            <a:r>
              <a:rPr lang="cs-CZ" dirty="0"/>
              <a:t> </a:t>
            </a:r>
            <a:r>
              <a:rPr lang="cs-CZ" dirty="0" err="1"/>
              <a:t>involved</a:t>
            </a:r>
            <a:r>
              <a:rPr lang="cs-CZ" dirty="0"/>
              <a:t> in </a:t>
            </a:r>
            <a:r>
              <a:rPr lang="cs-CZ" dirty="0" err="1"/>
              <a:t>the</a:t>
            </a:r>
            <a:r>
              <a:rPr lang="cs-CZ" dirty="0"/>
              <a:t> care </a:t>
            </a:r>
            <a:r>
              <a:rPr lang="cs-CZ" dirty="0" err="1"/>
              <a:t>for</a:t>
            </a:r>
            <a:r>
              <a:rPr lang="cs-CZ" dirty="0"/>
              <a:t> and </a:t>
            </a:r>
            <a:r>
              <a:rPr lang="cs-CZ" dirty="0" err="1"/>
              <a:t>upbringing</a:t>
            </a:r>
            <a:r>
              <a:rPr lang="cs-CZ" dirty="0"/>
              <a:t> </a:t>
            </a:r>
            <a:r>
              <a:rPr lang="cs-CZ" dirty="0" err="1"/>
              <a:t>of</a:t>
            </a:r>
            <a:r>
              <a:rPr lang="cs-CZ" dirty="0"/>
              <a:t> </a:t>
            </a:r>
            <a:r>
              <a:rPr lang="cs-CZ" dirty="0" err="1"/>
              <a:t>the</a:t>
            </a:r>
            <a:r>
              <a:rPr lang="cs-CZ" dirty="0"/>
              <a:t> </a:t>
            </a:r>
            <a:r>
              <a:rPr lang="cs-CZ" dirty="0" err="1"/>
              <a:t>child</a:t>
            </a:r>
            <a:endParaRPr lang="cs-CZ" dirty="0"/>
          </a:p>
          <a:p>
            <a:pPr algn="just"/>
            <a:r>
              <a:rPr lang="cs-CZ" dirty="0" err="1"/>
              <a:t>Sect</a:t>
            </a:r>
            <a:r>
              <a:rPr lang="cs-CZ" dirty="0"/>
              <a:t>. 886: </a:t>
            </a:r>
            <a:r>
              <a:rPr lang="en-US" dirty="0"/>
              <a:t>the child shall also participate in the care of the </a:t>
            </a:r>
            <a:r>
              <a:rPr lang="en-US" dirty="0" err="1"/>
              <a:t>househol</a:t>
            </a:r>
            <a:r>
              <a:rPr lang="cs-CZ" dirty="0"/>
              <a:t>d (</a:t>
            </a:r>
            <a:r>
              <a:rPr lang="cs-CZ" dirty="0" err="1"/>
              <a:t>if</a:t>
            </a:r>
            <a:r>
              <a:rPr lang="cs-CZ" dirty="0"/>
              <a:t> </a:t>
            </a:r>
            <a:r>
              <a:rPr lang="cs-CZ" dirty="0" err="1"/>
              <a:t>is</a:t>
            </a:r>
            <a:r>
              <a:rPr lang="cs-CZ" dirty="0"/>
              <a:t> </a:t>
            </a:r>
            <a:r>
              <a:rPr lang="cs-CZ" dirty="0" err="1"/>
              <a:t>prorely</a:t>
            </a:r>
            <a:r>
              <a:rPr lang="cs-CZ" dirty="0"/>
              <a:t> </a:t>
            </a:r>
            <a:r>
              <a:rPr lang="cs-CZ" dirty="0" err="1"/>
              <a:t>cared</a:t>
            </a:r>
            <a:r>
              <a:rPr lang="cs-CZ" dirty="0"/>
              <a:t> </a:t>
            </a:r>
            <a:r>
              <a:rPr lang="cs-CZ" dirty="0" err="1"/>
              <a:t>for</a:t>
            </a:r>
            <a:r>
              <a:rPr lang="cs-CZ" dirty="0"/>
              <a:t>)</a:t>
            </a:r>
          </a:p>
        </p:txBody>
      </p:sp>
    </p:spTree>
    <p:extLst>
      <p:ext uri="{BB962C8B-B14F-4D97-AF65-F5344CB8AC3E}">
        <p14:creationId xmlns:p14="http://schemas.microsoft.com/office/powerpoint/2010/main" val="1648646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C1952-6452-98C4-E29D-60927567C02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DFAD4EC-6544-6FEF-A76A-4423E134ACE5}"/>
              </a:ext>
            </a:extLst>
          </p:cNvPr>
          <p:cNvSpPr>
            <a:spLocks noGrp="1"/>
          </p:cNvSpPr>
          <p:nvPr>
            <p:ph type="title"/>
          </p:nvPr>
        </p:nvSpPr>
        <p:spPr>
          <a:xfrm>
            <a:off x="838200" y="1036717"/>
            <a:ext cx="10515600" cy="992057"/>
          </a:xfrm>
        </p:spPr>
        <p:txBody>
          <a:bodyPr/>
          <a:lstStyle/>
          <a:p>
            <a:r>
              <a:rPr lang="cs-CZ" dirty="0" err="1"/>
              <a:t>Household</a:t>
            </a:r>
            <a:endParaRPr lang="cs-CZ" dirty="0"/>
          </a:p>
        </p:txBody>
      </p:sp>
      <p:sp>
        <p:nvSpPr>
          <p:cNvPr id="4" name="Zástupný text 3">
            <a:extLst>
              <a:ext uri="{FF2B5EF4-FFF2-40B4-BE49-F238E27FC236}">
                <a16:creationId xmlns:a16="http://schemas.microsoft.com/office/drawing/2014/main" id="{A0BAE8FE-705D-DB31-EC92-A08C56144280}"/>
              </a:ext>
            </a:extLst>
          </p:cNvPr>
          <p:cNvSpPr>
            <a:spLocks noGrp="1"/>
          </p:cNvSpPr>
          <p:nvPr>
            <p:ph sz="quarter" idx="13"/>
          </p:nvPr>
        </p:nvSpPr>
        <p:spPr>
          <a:xfrm>
            <a:off x="838200" y="2212429"/>
            <a:ext cx="10515600" cy="3964534"/>
          </a:xfrm>
        </p:spPr>
        <p:txBody>
          <a:bodyPr>
            <a:normAutofit fontScale="92500" lnSpcReduction="20000"/>
          </a:bodyPr>
          <a:lstStyle/>
          <a:p>
            <a:pPr algn="just"/>
            <a:r>
              <a:rPr lang="cs-CZ" b="1" dirty="0"/>
              <a:t>„</a:t>
            </a:r>
            <a:r>
              <a:rPr lang="cs-CZ" b="1" dirty="0" err="1"/>
              <a:t>Family</a:t>
            </a:r>
            <a:r>
              <a:rPr lang="cs-CZ" b="1" dirty="0"/>
              <a:t> </a:t>
            </a:r>
            <a:r>
              <a:rPr lang="cs-CZ" b="1" dirty="0" err="1"/>
              <a:t>Household</a:t>
            </a:r>
            <a:r>
              <a:rPr lang="cs-CZ" b="1" dirty="0"/>
              <a:t>“</a:t>
            </a:r>
          </a:p>
          <a:p>
            <a:pPr algn="just"/>
            <a:r>
              <a:rPr lang="cs-CZ" b="1" dirty="0"/>
              <a:t>„</a:t>
            </a:r>
            <a:r>
              <a:rPr lang="cs-CZ" b="1" dirty="0" err="1">
                <a:solidFill>
                  <a:schemeClr val="accent1"/>
                </a:solidFill>
              </a:rPr>
              <a:t>Usual</a:t>
            </a:r>
            <a:r>
              <a:rPr lang="cs-CZ" b="1" dirty="0"/>
              <a:t> </a:t>
            </a:r>
            <a:r>
              <a:rPr lang="cs-CZ" b="1" dirty="0" err="1"/>
              <a:t>Family</a:t>
            </a:r>
            <a:r>
              <a:rPr lang="cs-CZ" b="1" dirty="0"/>
              <a:t> </a:t>
            </a:r>
            <a:r>
              <a:rPr lang="cs-CZ" b="1" dirty="0" err="1"/>
              <a:t>Household</a:t>
            </a:r>
            <a:r>
              <a:rPr lang="cs-CZ" b="1" dirty="0"/>
              <a:t> </a:t>
            </a:r>
            <a:r>
              <a:rPr lang="cs-CZ" b="1" dirty="0" err="1"/>
              <a:t>Equipment</a:t>
            </a:r>
            <a:r>
              <a:rPr lang="cs-CZ" b="1" dirty="0"/>
              <a:t>“ (</a:t>
            </a:r>
            <a:r>
              <a:rPr lang="cs-CZ" b="1" dirty="0" err="1"/>
              <a:t>Usual</a:t>
            </a:r>
            <a:r>
              <a:rPr lang="cs-CZ" b="1" dirty="0"/>
              <a:t> </a:t>
            </a:r>
            <a:r>
              <a:rPr lang="cs-CZ" b="1" dirty="0" err="1"/>
              <a:t>Equipment</a:t>
            </a:r>
            <a:r>
              <a:rPr lang="cs-CZ" b="1" dirty="0"/>
              <a:t> </a:t>
            </a:r>
            <a:r>
              <a:rPr lang="cs-CZ" b="1" dirty="0" err="1"/>
              <a:t>of</a:t>
            </a:r>
            <a:r>
              <a:rPr lang="cs-CZ" b="1" dirty="0"/>
              <a:t> </a:t>
            </a:r>
            <a:r>
              <a:rPr lang="cs-CZ" b="1" dirty="0" err="1"/>
              <a:t>Family</a:t>
            </a:r>
            <a:r>
              <a:rPr lang="cs-CZ" b="1" dirty="0"/>
              <a:t> </a:t>
            </a:r>
            <a:r>
              <a:rPr lang="cs-CZ" b="1" dirty="0" err="1"/>
              <a:t>Household</a:t>
            </a:r>
            <a:r>
              <a:rPr lang="cs-CZ" b="1" dirty="0"/>
              <a:t>)</a:t>
            </a:r>
          </a:p>
          <a:p>
            <a:pPr algn="just"/>
            <a:r>
              <a:rPr lang="cs-CZ" dirty="0" err="1"/>
              <a:t>Sect</a:t>
            </a:r>
            <a:r>
              <a:rPr lang="cs-CZ" dirty="0"/>
              <a:t>. 698:</a:t>
            </a:r>
          </a:p>
          <a:p>
            <a:endParaRPr lang="cs-CZ" dirty="0"/>
          </a:p>
          <a:p>
            <a:r>
              <a:rPr lang="en-US" dirty="0"/>
              <a:t>(1) </a:t>
            </a:r>
            <a:r>
              <a:rPr lang="en-US" b="1" dirty="0">
                <a:solidFill>
                  <a:schemeClr val="accent1"/>
                </a:solidFill>
              </a:rPr>
              <a:t>Usual family household equipment </a:t>
            </a:r>
            <a:r>
              <a:rPr lang="en-US" dirty="0"/>
              <a:t>consists of </a:t>
            </a:r>
            <a:r>
              <a:rPr lang="en-US" b="1" dirty="0"/>
              <a:t>a set of movable things which normally serve for </a:t>
            </a:r>
            <a:r>
              <a:rPr lang="en-US" b="1" dirty="0">
                <a:solidFill>
                  <a:srgbClr val="FF0000"/>
                </a:solidFill>
              </a:rPr>
              <a:t>usual essential needs </a:t>
            </a:r>
            <a:r>
              <a:rPr lang="en-US" b="1" dirty="0"/>
              <a:t>of life of the family and its members</a:t>
            </a:r>
            <a:r>
              <a:rPr lang="en-US" dirty="0"/>
              <a:t>; </a:t>
            </a:r>
            <a:r>
              <a:rPr lang="en-US" dirty="0">
                <a:solidFill>
                  <a:srgbClr val="FF0000"/>
                </a:solidFill>
              </a:rPr>
              <a:t>whether individual things belong to both spouses or just one of them is not decisive</a:t>
            </a:r>
            <a:r>
              <a:rPr lang="en-US" dirty="0"/>
              <a:t>. </a:t>
            </a:r>
          </a:p>
          <a:p>
            <a:endParaRPr lang="cs-CZ" dirty="0"/>
          </a:p>
          <a:p>
            <a:r>
              <a:rPr lang="en-US" dirty="0"/>
              <a:t>(2) A spouse </a:t>
            </a:r>
            <a:r>
              <a:rPr lang="en-US" b="1" dirty="0">
                <a:solidFill>
                  <a:srgbClr val="FF0000"/>
                </a:solidFill>
              </a:rPr>
              <a:t>needs the consent </a:t>
            </a:r>
            <a:r>
              <a:rPr lang="en-US" dirty="0"/>
              <a:t>of the other spouse to dispose of a thing which is a part of the usual equipment of a family household; this does not apply to things of negligible value. </a:t>
            </a:r>
          </a:p>
          <a:p>
            <a:endParaRPr lang="cs-CZ" dirty="0"/>
          </a:p>
          <a:p>
            <a:r>
              <a:rPr lang="en-US" dirty="0"/>
              <a:t>(3) A spouse may </a:t>
            </a:r>
            <a:r>
              <a:rPr lang="en-US" b="1" dirty="0">
                <a:solidFill>
                  <a:srgbClr val="FF0000"/>
                </a:solidFill>
              </a:rPr>
              <a:t>invoke invalidity </a:t>
            </a:r>
            <a:r>
              <a:rPr lang="en-US" dirty="0"/>
              <a:t>of a juridical act whereby the other spouse disposed of a thing that is part of the usual equipment of the family household without his consent.</a:t>
            </a:r>
            <a:endParaRPr lang="cs-CZ" dirty="0"/>
          </a:p>
        </p:txBody>
      </p:sp>
    </p:spTree>
    <p:extLst>
      <p:ext uri="{BB962C8B-B14F-4D97-AF65-F5344CB8AC3E}">
        <p14:creationId xmlns:p14="http://schemas.microsoft.com/office/powerpoint/2010/main" val="28735724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96578-E9DC-50B5-8C71-AD4B0C4F2B3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03D3BE4-E67D-4C8C-64C6-5D07AE1F7C8E}"/>
              </a:ext>
            </a:extLst>
          </p:cNvPr>
          <p:cNvSpPr>
            <a:spLocks noGrp="1"/>
          </p:cNvSpPr>
          <p:nvPr>
            <p:ph type="title"/>
          </p:nvPr>
        </p:nvSpPr>
        <p:spPr>
          <a:xfrm>
            <a:off x="838200" y="1036717"/>
            <a:ext cx="10515600" cy="992057"/>
          </a:xfrm>
        </p:spPr>
        <p:txBody>
          <a:bodyPr/>
          <a:lstStyle/>
          <a:p>
            <a:r>
              <a:rPr lang="cs-CZ" dirty="0" err="1"/>
              <a:t>Household</a:t>
            </a:r>
            <a:endParaRPr lang="cs-CZ" dirty="0"/>
          </a:p>
        </p:txBody>
      </p:sp>
      <p:sp>
        <p:nvSpPr>
          <p:cNvPr id="4" name="Zástupný text 3">
            <a:extLst>
              <a:ext uri="{FF2B5EF4-FFF2-40B4-BE49-F238E27FC236}">
                <a16:creationId xmlns:a16="http://schemas.microsoft.com/office/drawing/2014/main" id="{DCBC67A7-C9BC-65A1-3F7B-03316E4F0EA7}"/>
              </a:ext>
            </a:extLst>
          </p:cNvPr>
          <p:cNvSpPr>
            <a:spLocks noGrp="1"/>
          </p:cNvSpPr>
          <p:nvPr>
            <p:ph sz="quarter" idx="13"/>
          </p:nvPr>
        </p:nvSpPr>
        <p:spPr>
          <a:xfrm>
            <a:off x="838200" y="2212429"/>
            <a:ext cx="10515600" cy="3964534"/>
          </a:xfrm>
        </p:spPr>
        <p:txBody>
          <a:bodyPr>
            <a:normAutofit/>
          </a:bodyPr>
          <a:lstStyle/>
          <a:p>
            <a:pPr algn="just"/>
            <a:r>
              <a:rPr lang="cs-CZ" b="1" dirty="0"/>
              <a:t>„</a:t>
            </a:r>
            <a:r>
              <a:rPr lang="cs-CZ" b="1" dirty="0" err="1"/>
              <a:t>Family</a:t>
            </a:r>
            <a:r>
              <a:rPr lang="cs-CZ" b="1" dirty="0"/>
              <a:t> </a:t>
            </a:r>
            <a:r>
              <a:rPr lang="cs-CZ" b="1" dirty="0" err="1"/>
              <a:t>Household</a:t>
            </a:r>
            <a:r>
              <a:rPr lang="cs-CZ" b="1" dirty="0"/>
              <a:t>“</a:t>
            </a:r>
          </a:p>
          <a:p>
            <a:pPr algn="just"/>
            <a:endParaRPr lang="cs-CZ" b="1" dirty="0"/>
          </a:p>
          <a:p>
            <a:pPr algn="just"/>
            <a:r>
              <a:rPr lang="cs-CZ" b="1" dirty="0"/>
              <a:t>„Basic </a:t>
            </a:r>
            <a:r>
              <a:rPr lang="cs-CZ" b="1" dirty="0" err="1"/>
              <a:t>Family</a:t>
            </a:r>
            <a:r>
              <a:rPr lang="cs-CZ" b="1" dirty="0"/>
              <a:t> </a:t>
            </a:r>
            <a:r>
              <a:rPr lang="cs-CZ" b="1" dirty="0" err="1"/>
              <a:t>Household</a:t>
            </a:r>
            <a:r>
              <a:rPr lang="cs-CZ" b="1" dirty="0"/>
              <a:t> </a:t>
            </a:r>
            <a:r>
              <a:rPr lang="cs-CZ" b="1" dirty="0" err="1"/>
              <a:t>Equipment</a:t>
            </a:r>
            <a:r>
              <a:rPr lang="cs-CZ" b="1" dirty="0"/>
              <a:t>“ (Basic </a:t>
            </a:r>
            <a:r>
              <a:rPr lang="cs-CZ" b="1" dirty="0" err="1"/>
              <a:t>Equipment</a:t>
            </a:r>
            <a:r>
              <a:rPr lang="cs-CZ" b="1" dirty="0"/>
              <a:t> </a:t>
            </a:r>
            <a:r>
              <a:rPr lang="cs-CZ" b="1" dirty="0" err="1"/>
              <a:t>of</a:t>
            </a:r>
            <a:r>
              <a:rPr lang="cs-CZ" b="1" dirty="0"/>
              <a:t> </a:t>
            </a:r>
            <a:r>
              <a:rPr lang="cs-CZ" b="1" dirty="0" err="1"/>
              <a:t>Family</a:t>
            </a:r>
            <a:r>
              <a:rPr lang="cs-CZ" b="1" dirty="0"/>
              <a:t> </a:t>
            </a:r>
            <a:r>
              <a:rPr lang="cs-CZ" b="1" dirty="0" err="1"/>
              <a:t>Household</a:t>
            </a:r>
            <a:r>
              <a:rPr lang="cs-CZ" b="1" dirty="0"/>
              <a:t>)</a:t>
            </a:r>
          </a:p>
          <a:p>
            <a:pPr algn="just"/>
            <a:endParaRPr lang="cs-CZ" dirty="0"/>
          </a:p>
          <a:p>
            <a:pPr algn="just"/>
            <a:r>
              <a:rPr lang="cs-CZ" dirty="0" err="1"/>
              <a:t>Sect</a:t>
            </a:r>
            <a:r>
              <a:rPr lang="cs-CZ" dirty="0"/>
              <a:t>. 1667:</a:t>
            </a:r>
          </a:p>
          <a:p>
            <a:endParaRPr lang="cs-CZ" dirty="0"/>
          </a:p>
          <a:p>
            <a:r>
              <a:rPr lang="en-US" dirty="0"/>
              <a:t>The surviving spouse shall acquire the right of ownership in </a:t>
            </a:r>
            <a:r>
              <a:rPr lang="en-US" b="1" dirty="0">
                <a:solidFill>
                  <a:srgbClr val="FF0000"/>
                </a:solidFill>
              </a:rPr>
              <a:t>movable things </a:t>
            </a:r>
            <a:r>
              <a:rPr lang="en-US" b="1" dirty="0">
                <a:solidFill>
                  <a:schemeClr val="accent1"/>
                </a:solidFill>
              </a:rPr>
              <a:t>which form the basic equipment of a family household </a:t>
            </a:r>
            <a:r>
              <a:rPr lang="en-US" b="1" dirty="0">
                <a:solidFill>
                  <a:srgbClr val="FF0000"/>
                </a:solidFill>
              </a:rPr>
              <a:t>even where he is not an heir</a:t>
            </a:r>
            <a:r>
              <a:rPr lang="en-US" dirty="0"/>
              <a:t>. This does not apply if the surviving spouse, without serious reasons, did not share the </a:t>
            </a:r>
            <a:r>
              <a:rPr lang="en-US" b="1" dirty="0">
                <a:solidFill>
                  <a:schemeClr val="accent1"/>
                </a:solidFill>
              </a:rPr>
              <a:t>family household </a:t>
            </a:r>
            <a:r>
              <a:rPr lang="en-US" dirty="0"/>
              <a:t>with the decedent.</a:t>
            </a:r>
            <a:endParaRPr lang="cs-CZ" dirty="0"/>
          </a:p>
        </p:txBody>
      </p:sp>
    </p:spTree>
    <p:extLst>
      <p:ext uri="{BB962C8B-B14F-4D97-AF65-F5344CB8AC3E}">
        <p14:creationId xmlns:p14="http://schemas.microsoft.com/office/powerpoint/2010/main" val="77433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C7A7D-ECA5-94BA-2D97-FFC09DD28F7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83A684C-43BE-644B-8622-745A6018FD09}"/>
              </a:ext>
            </a:extLst>
          </p:cNvPr>
          <p:cNvSpPr>
            <a:spLocks noGrp="1"/>
          </p:cNvSpPr>
          <p:nvPr>
            <p:ph type="title"/>
          </p:nvPr>
        </p:nvSpPr>
        <p:spPr>
          <a:xfrm>
            <a:off x="838200" y="1036717"/>
            <a:ext cx="10515600" cy="992057"/>
          </a:xfrm>
        </p:spPr>
        <p:txBody>
          <a:bodyPr/>
          <a:lstStyle/>
          <a:p>
            <a:r>
              <a:rPr lang="cs-CZ" dirty="0" err="1"/>
              <a:t>Law</a:t>
            </a:r>
            <a:r>
              <a:rPr lang="cs-CZ" dirty="0"/>
              <a:t> </a:t>
            </a:r>
            <a:r>
              <a:rPr lang="cs-CZ" dirty="0" err="1"/>
              <a:t>of</a:t>
            </a:r>
            <a:r>
              <a:rPr lang="cs-CZ" dirty="0"/>
              <a:t> </a:t>
            </a:r>
            <a:r>
              <a:rPr lang="cs-CZ" dirty="0" err="1"/>
              <a:t>Personal</a:t>
            </a:r>
            <a:r>
              <a:rPr lang="cs-CZ" dirty="0"/>
              <a:t> Status</a:t>
            </a:r>
          </a:p>
        </p:txBody>
      </p:sp>
      <p:sp>
        <p:nvSpPr>
          <p:cNvPr id="4" name="Zástupný text 3">
            <a:extLst>
              <a:ext uri="{FF2B5EF4-FFF2-40B4-BE49-F238E27FC236}">
                <a16:creationId xmlns:a16="http://schemas.microsoft.com/office/drawing/2014/main" id="{931A9A9B-0C06-E7A4-69BB-C70C30F6008F}"/>
              </a:ext>
            </a:extLst>
          </p:cNvPr>
          <p:cNvSpPr>
            <a:spLocks noGrp="1"/>
          </p:cNvSpPr>
          <p:nvPr>
            <p:ph sz="quarter" idx="13"/>
          </p:nvPr>
        </p:nvSpPr>
        <p:spPr>
          <a:xfrm>
            <a:off x="838200" y="2212429"/>
            <a:ext cx="10515600" cy="3964534"/>
          </a:xfrm>
        </p:spPr>
        <p:txBody>
          <a:bodyPr>
            <a:normAutofit fontScale="92500" lnSpcReduction="20000"/>
          </a:bodyPr>
          <a:lstStyle/>
          <a:p>
            <a:r>
              <a:rPr lang="cs-CZ" b="1" dirty="0"/>
              <a:t>Minority / majority</a:t>
            </a:r>
          </a:p>
          <a:p>
            <a:r>
              <a:rPr lang="cs-CZ" dirty="0" err="1"/>
              <a:t>Sect</a:t>
            </a:r>
            <a:r>
              <a:rPr lang="cs-CZ" dirty="0"/>
              <a:t>. 2 BGB: </a:t>
            </a:r>
          </a:p>
          <a:p>
            <a:r>
              <a:rPr lang="de-DE" dirty="0"/>
              <a:t>Die Volljährigkeit tritt mit </a:t>
            </a:r>
            <a:r>
              <a:rPr lang="de-DE" b="1" dirty="0">
                <a:solidFill>
                  <a:srgbClr val="FF0000"/>
                </a:solidFill>
              </a:rPr>
              <a:t>der Vollendung des 18. Lebensjahres </a:t>
            </a:r>
            <a:r>
              <a:rPr lang="de-DE" dirty="0"/>
              <a:t>ein.</a:t>
            </a:r>
            <a:endParaRPr lang="cs-CZ" dirty="0"/>
          </a:p>
          <a:p>
            <a:r>
              <a:rPr lang="en-US" i="1" dirty="0"/>
              <a:t>Majority begins </a:t>
            </a:r>
            <a:r>
              <a:rPr lang="en-US" b="1" i="1" dirty="0">
                <a:solidFill>
                  <a:srgbClr val="FF0000"/>
                </a:solidFill>
              </a:rPr>
              <a:t>at the age of eighteen</a:t>
            </a:r>
            <a:r>
              <a:rPr lang="en-US" i="1" dirty="0"/>
              <a:t>.</a:t>
            </a:r>
            <a:endParaRPr lang="cs-CZ" i="1" dirty="0"/>
          </a:p>
          <a:p>
            <a:endParaRPr lang="cs-CZ" dirty="0"/>
          </a:p>
          <a:p>
            <a:r>
              <a:rPr lang="cs-CZ" dirty="0" err="1"/>
              <a:t>Sect</a:t>
            </a:r>
            <a:r>
              <a:rPr lang="cs-CZ" dirty="0"/>
              <a:t>. 104 </a:t>
            </a:r>
            <a:r>
              <a:rPr lang="cs-CZ" dirty="0" err="1"/>
              <a:t>at</a:t>
            </a:r>
            <a:r>
              <a:rPr lang="cs-CZ" dirty="0"/>
              <a:t> </a:t>
            </a:r>
            <a:r>
              <a:rPr lang="cs-CZ" dirty="0" err="1"/>
              <a:t>seq</a:t>
            </a:r>
            <a:r>
              <a:rPr lang="cs-CZ" dirty="0"/>
              <a:t>. BGB</a:t>
            </a:r>
          </a:p>
          <a:p>
            <a:r>
              <a:rPr lang="de-DE" dirty="0"/>
              <a:t>Geschäftsunfähig ist:</a:t>
            </a:r>
            <a:r>
              <a:rPr lang="cs-CZ" dirty="0"/>
              <a:t> 1. </a:t>
            </a:r>
            <a:r>
              <a:rPr lang="de-DE" dirty="0"/>
              <a:t>wer </a:t>
            </a:r>
            <a:r>
              <a:rPr lang="de-DE" b="1" dirty="0">
                <a:solidFill>
                  <a:srgbClr val="FF0000"/>
                </a:solidFill>
              </a:rPr>
              <a:t>nicht das siebente Lebensjahr vollendet hat</a:t>
            </a:r>
            <a:r>
              <a:rPr lang="cs-CZ" dirty="0"/>
              <a:t>, </a:t>
            </a:r>
            <a:r>
              <a:rPr lang="en-GB" dirty="0"/>
              <a:t>[</a:t>
            </a:r>
            <a:r>
              <a:rPr lang="cs-CZ" dirty="0"/>
              <a:t>…</a:t>
            </a:r>
            <a:r>
              <a:rPr lang="en-GB" dirty="0"/>
              <a:t>]</a:t>
            </a:r>
            <a:r>
              <a:rPr lang="cs-CZ" dirty="0"/>
              <a:t>.</a:t>
            </a:r>
          </a:p>
          <a:p>
            <a:r>
              <a:rPr lang="en-US" i="1" dirty="0"/>
              <a:t>A person is incapable of contracting if</a:t>
            </a:r>
            <a:r>
              <a:rPr lang="cs-CZ" i="1" dirty="0"/>
              <a:t>: </a:t>
            </a:r>
            <a:r>
              <a:rPr lang="en-US" i="1" dirty="0"/>
              <a:t>1.  the person has not yet attained the age of seven years,</a:t>
            </a:r>
            <a:r>
              <a:rPr lang="cs-CZ" i="1" dirty="0"/>
              <a:t> </a:t>
            </a:r>
            <a:r>
              <a:rPr lang="en-GB" i="1" dirty="0"/>
              <a:t>[</a:t>
            </a:r>
            <a:r>
              <a:rPr lang="cs-CZ" i="1" dirty="0"/>
              <a:t>…</a:t>
            </a:r>
            <a:r>
              <a:rPr lang="en-GB" i="1" dirty="0"/>
              <a:t>]</a:t>
            </a:r>
            <a:r>
              <a:rPr lang="cs-CZ" i="1" dirty="0"/>
              <a:t>.</a:t>
            </a:r>
            <a:endParaRPr lang="en-US" i="1" dirty="0"/>
          </a:p>
          <a:p>
            <a:endParaRPr lang="cs-CZ" dirty="0"/>
          </a:p>
          <a:p>
            <a:r>
              <a:rPr lang="cs-CZ" dirty="0" err="1"/>
              <a:t>Sect</a:t>
            </a:r>
            <a:r>
              <a:rPr lang="cs-CZ" dirty="0"/>
              <a:t>. 106 BGB: </a:t>
            </a:r>
            <a:r>
              <a:rPr lang="de-DE" dirty="0"/>
              <a:t>Ein Minderjähriger, </a:t>
            </a:r>
            <a:r>
              <a:rPr lang="de-DE" b="1" dirty="0">
                <a:solidFill>
                  <a:srgbClr val="FF0000"/>
                </a:solidFill>
              </a:rPr>
              <a:t>der das siebente Lebensjahr vollendet hat</a:t>
            </a:r>
            <a:r>
              <a:rPr lang="de-DE" dirty="0"/>
              <a:t>, ist nach Maßgabe der §§ 107 bis 113 in der </a:t>
            </a:r>
            <a:r>
              <a:rPr lang="de-DE" b="1" dirty="0">
                <a:solidFill>
                  <a:schemeClr val="accent1"/>
                </a:solidFill>
              </a:rPr>
              <a:t>Geschäftsfähigkeit beschränkt</a:t>
            </a:r>
            <a:r>
              <a:rPr lang="de-DE" dirty="0"/>
              <a:t>.</a:t>
            </a:r>
            <a:endParaRPr lang="cs-CZ" dirty="0"/>
          </a:p>
          <a:p>
            <a:r>
              <a:rPr lang="en-US" i="1" dirty="0"/>
              <a:t>A minor who has reached the age of seven has limited capacity to contract under sections 107 to 113.</a:t>
            </a:r>
            <a:endParaRPr lang="cs-CZ" i="1" dirty="0"/>
          </a:p>
        </p:txBody>
      </p:sp>
    </p:spTree>
    <p:extLst>
      <p:ext uri="{BB962C8B-B14F-4D97-AF65-F5344CB8AC3E}">
        <p14:creationId xmlns:p14="http://schemas.microsoft.com/office/powerpoint/2010/main" val="2301350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A3D0-D6CB-C27D-B67A-C221B6F5479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60461222-247D-E039-4272-53FB3D1F8AC1}"/>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7</a:t>
            </a:r>
            <a:endParaRPr lang="en-US" dirty="0"/>
          </a:p>
          <a:p>
            <a:r>
              <a:rPr lang="cs-CZ" dirty="0" err="1"/>
              <a:t>Cohabitation</a:t>
            </a:r>
            <a:endParaRPr lang="cs-CZ" dirty="0"/>
          </a:p>
        </p:txBody>
      </p:sp>
    </p:spTree>
    <p:extLst>
      <p:ext uri="{BB962C8B-B14F-4D97-AF65-F5344CB8AC3E}">
        <p14:creationId xmlns:p14="http://schemas.microsoft.com/office/powerpoint/2010/main" val="29138634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11313-4D7F-E864-1530-2CD15CFEF41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798FADC-A38C-7BA2-1C4A-50525FA1F7E8}"/>
              </a:ext>
            </a:extLst>
          </p:cNvPr>
          <p:cNvSpPr>
            <a:spLocks noGrp="1"/>
          </p:cNvSpPr>
          <p:nvPr>
            <p:ph type="title"/>
          </p:nvPr>
        </p:nvSpPr>
        <p:spPr>
          <a:xfrm>
            <a:off x="838200" y="1036717"/>
            <a:ext cx="10515600" cy="992057"/>
          </a:xfrm>
        </p:spPr>
        <p:txBody>
          <a:bodyPr/>
          <a:lstStyle/>
          <a:p>
            <a:r>
              <a:rPr lang="cs-CZ" dirty="0" err="1"/>
              <a:t>Cohabitation</a:t>
            </a:r>
            <a:endParaRPr lang="cs-CZ" dirty="0"/>
          </a:p>
        </p:txBody>
      </p:sp>
      <p:sp>
        <p:nvSpPr>
          <p:cNvPr id="4" name="Zástupný text 3">
            <a:extLst>
              <a:ext uri="{FF2B5EF4-FFF2-40B4-BE49-F238E27FC236}">
                <a16:creationId xmlns:a16="http://schemas.microsoft.com/office/drawing/2014/main" id="{1A2D9B62-E5A2-9E54-B3CB-B55977CA2EE2}"/>
              </a:ext>
            </a:extLst>
          </p:cNvPr>
          <p:cNvSpPr>
            <a:spLocks noGrp="1"/>
          </p:cNvSpPr>
          <p:nvPr>
            <p:ph sz="quarter" idx="13"/>
          </p:nvPr>
        </p:nvSpPr>
        <p:spPr>
          <a:xfrm>
            <a:off x="838200" y="2212429"/>
            <a:ext cx="10515600" cy="3964534"/>
          </a:xfrm>
        </p:spPr>
        <p:txBody>
          <a:bodyPr>
            <a:normAutofit lnSpcReduction="10000"/>
          </a:bodyPr>
          <a:lstStyle/>
          <a:p>
            <a:pPr algn="just"/>
            <a:r>
              <a:rPr lang="cs-CZ" dirty="0"/>
              <a:t>= </a:t>
            </a:r>
            <a:r>
              <a:rPr lang="cs-CZ" dirty="0" err="1"/>
              <a:t>people</a:t>
            </a:r>
            <a:r>
              <a:rPr lang="cs-CZ" dirty="0"/>
              <a:t> </a:t>
            </a:r>
            <a:r>
              <a:rPr lang="cs-CZ" dirty="0" err="1"/>
              <a:t>living</a:t>
            </a:r>
            <a:r>
              <a:rPr lang="cs-CZ" dirty="0"/>
              <a:t> </a:t>
            </a:r>
            <a:r>
              <a:rPr lang="cs-CZ" dirty="0" err="1"/>
              <a:t>together</a:t>
            </a:r>
            <a:r>
              <a:rPr lang="cs-CZ" dirty="0"/>
              <a:t> </a:t>
            </a:r>
            <a:r>
              <a:rPr lang="cs-CZ" dirty="0" err="1"/>
              <a:t>like</a:t>
            </a:r>
            <a:r>
              <a:rPr lang="cs-CZ" dirty="0"/>
              <a:t> </a:t>
            </a:r>
            <a:r>
              <a:rPr lang="cs-CZ" dirty="0" err="1"/>
              <a:t>spouses</a:t>
            </a:r>
            <a:r>
              <a:rPr lang="cs-CZ" dirty="0"/>
              <a:t>, but not </a:t>
            </a:r>
            <a:r>
              <a:rPr lang="cs-CZ" dirty="0" err="1"/>
              <a:t>being</a:t>
            </a:r>
            <a:r>
              <a:rPr lang="cs-CZ" dirty="0"/>
              <a:t> </a:t>
            </a:r>
            <a:r>
              <a:rPr lang="cs-CZ" dirty="0" err="1"/>
              <a:t>married</a:t>
            </a:r>
            <a:r>
              <a:rPr lang="cs-CZ" dirty="0"/>
              <a:t> (</a:t>
            </a:r>
            <a:r>
              <a:rPr lang="cs-CZ" dirty="0" err="1"/>
              <a:t>registered</a:t>
            </a:r>
            <a:r>
              <a:rPr lang="cs-CZ" dirty="0"/>
              <a:t> </a:t>
            </a:r>
            <a:r>
              <a:rPr lang="cs-CZ" dirty="0" err="1"/>
              <a:t>etd</a:t>
            </a:r>
            <a:r>
              <a:rPr lang="cs-CZ" dirty="0"/>
              <a:t>.)</a:t>
            </a:r>
          </a:p>
          <a:p>
            <a:pPr algn="just"/>
            <a:r>
              <a:rPr lang="en-US" dirty="0"/>
              <a:t>► </a:t>
            </a:r>
            <a:r>
              <a:rPr lang="cs-CZ" b="1" dirty="0"/>
              <a:t>long-term (permanent) </a:t>
            </a:r>
            <a:r>
              <a:rPr lang="cs-CZ" dirty="0" err="1"/>
              <a:t>living</a:t>
            </a:r>
            <a:r>
              <a:rPr lang="cs-CZ" dirty="0"/>
              <a:t> </a:t>
            </a:r>
            <a:r>
              <a:rPr lang="cs-CZ" dirty="0" err="1"/>
              <a:t>together</a:t>
            </a:r>
            <a:endParaRPr lang="cs-CZ" dirty="0"/>
          </a:p>
          <a:p>
            <a:pPr algn="just"/>
            <a:r>
              <a:rPr lang="en-US" dirty="0"/>
              <a:t>►</a:t>
            </a:r>
            <a:r>
              <a:rPr lang="cs-CZ" dirty="0"/>
              <a:t> </a:t>
            </a:r>
            <a:r>
              <a:rPr lang="cs-CZ" b="1" dirty="0" err="1"/>
              <a:t>sharing</a:t>
            </a:r>
            <a:r>
              <a:rPr lang="cs-CZ" b="1" dirty="0"/>
              <a:t> </a:t>
            </a:r>
            <a:r>
              <a:rPr lang="cs-CZ" b="1" dirty="0" err="1"/>
              <a:t>costs</a:t>
            </a:r>
            <a:r>
              <a:rPr lang="cs-CZ" b="1" dirty="0"/>
              <a:t> </a:t>
            </a:r>
            <a:r>
              <a:rPr lang="cs-CZ" b="1" dirty="0" err="1"/>
              <a:t>of</a:t>
            </a:r>
            <a:r>
              <a:rPr lang="cs-CZ" b="1" dirty="0"/>
              <a:t> </a:t>
            </a:r>
            <a:r>
              <a:rPr lang="cs-CZ" b="1" dirty="0" err="1"/>
              <a:t>their</a:t>
            </a:r>
            <a:r>
              <a:rPr lang="cs-CZ" b="1" dirty="0"/>
              <a:t> </a:t>
            </a:r>
            <a:r>
              <a:rPr lang="cs-CZ" b="1" dirty="0" err="1"/>
              <a:t>needs</a:t>
            </a:r>
            <a:endParaRPr lang="cs-CZ" b="1" dirty="0"/>
          </a:p>
          <a:p>
            <a:pPr algn="just"/>
            <a:r>
              <a:rPr lang="cs-CZ" dirty="0"/>
              <a:t>= </a:t>
            </a:r>
            <a:r>
              <a:rPr lang="cs-CZ" i="1" dirty="0"/>
              <a:t>de facto</a:t>
            </a:r>
            <a:r>
              <a:rPr lang="cs-CZ" dirty="0"/>
              <a:t> </a:t>
            </a:r>
            <a:r>
              <a:rPr lang="cs-CZ" dirty="0" err="1"/>
              <a:t>relationship</a:t>
            </a:r>
            <a:r>
              <a:rPr lang="cs-CZ" dirty="0"/>
              <a:t>, </a:t>
            </a:r>
            <a:r>
              <a:rPr lang="cs-CZ" i="1" dirty="0"/>
              <a:t>de facto</a:t>
            </a:r>
            <a:r>
              <a:rPr lang="cs-CZ" dirty="0"/>
              <a:t> </a:t>
            </a:r>
            <a:r>
              <a:rPr lang="cs-CZ" dirty="0" err="1"/>
              <a:t>marriage</a:t>
            </a:r>
            <a:r>
              <a:rPr lang="cs-CZ" dirty="0"/>
              <a:t>, </a:t>
            </a:r>
            <a:r>
              <a:rPr lang="cs-CZ" i="1" dirty="0"/>
              <a:t>de facto</a:t>
            </a:r>
            <a:r>
              <a:rPr lang="cs-CZ" dirty="0"/>
              <a:t> </a:t>
            </a:r>
            <a:r>
              <a:rPr lang="cs-CZ" dirty="0" err="1"/>
              <a:t>partnership</a:t>
            </a:r>
            <a:endParaRPr lang="cs-CZ" dirty="0"/>
          </a:p>
          <a:p>
            <a:pPr algn="just"/>
            <a:endParaRPr lang="cs-CZ" dirty="0"/>
          </a:p>
          <a:p>
            <a:pPr algn="just"/>
            <a:r>
              <a:rPr lang="cs-CZ" dirty="0" err="1"/>
              <a:t>social</a:t>
            </a:r>
            <a:r>
              <a:rPr lang="cs-CZ" dirty="0"/>
              <a:t> and </a:t>
            </a:r>
            <a:r>
              <a:rPr lang="cs-CZ" dirty="0" err="1"/>
              <a:t>legal</a:t>
            </a:r>
            <a:r>
              <a:rPr lang="cs-CZ" dirty="0"/>
              <a:t> </a:t>
            </a:r>
            <a:r>
              <a:rPr lang="cs-CZ" dirty="0" err="1"/>
              <a:t>reflection</a:t>
            </a:r>
            <a:r>
              <a:rPr lang="cs-CZ" dirty="0"/>
              <a:t> </a:t>
            </a:r>
            <a:r>
              <a:rPr lang="cs-CZ" dirty="0" err="1"/>
              <a:t>depends</a:t>
            </a:r>
            <a:r>
              <a:rPr lang="cs-CZ" dirty="0"/>
              <a:t> on </a:t>
            </a:r>
            <a:r>
              <a:rPr lang="cs-CZ" dirty="0" err="1"/>
              <a:t>the</a:t>
            </a:r>
            <a:r>
              <a:rPr lang="cs-CZ" dirty="0"/>
              <a:t> </a:t>
            </a:r>
            <a:r>
              <a:rPr lang="cs-CZ" dirty="0" err="1"/>
              <a:t>degree</a:t>
            </a:r>
            <a:r>
              <a:rPr lang="cs-CZ" dirty="0"/>
              <a:t> </a:t>
            </a:r>
            <a:r>
              <a:rPr lang="cs-CZ" dirty="0" err="1"/>
              <a:t>of</a:t>
            </a:r>
            <a:r>
              <a:rPr lang="cs-CZ" dirty="0"/>
              <a:t> </a:t>
            </a:r>
            <a:r>
              <a:rPr lang="cs-CZ" dirty="0" err="1"/>
              <a:t>social</a:t>
            </a:r>
            <a:r>
              <a:rPr lang="cs-CZ" dirty="0"/>
              <a:t> development, </a:t>
            </a:r>
            <a:r>
              <a:rPr lang="cs-CZ" dirty="0" err="1"/>
              <a:t>historical</a:t>
            </a:r>
            <a:r>
              <a:rPr lang="cs-CZ" dirty="0"/>
              <a:t> </a:t>
            </a:r>
            <a:r>
              <a:rPr lang="cs-CZ" dirty="0" err="1"/>
              <a:t>context</a:t>
            </a:r>
            <a:r>
              <a:rPr lang="cs-CZ" dirty="0"/>
              <a:t>, </a:t>
            </a:r>
            <a:r>
              <a:rPr lang="cs-CZ" dirty="0" err="1"/>
              <a:t>tradition</a:t>
            </a:r>
            <a:r>
              <a:rPr lang="cs-CZ" dirty="0"/>
              <a:t>, </a:t>
            </a:r>
            <a:r>
              <a:rPr lang="cs-CZ" dirty="0" err="1"/>
              <a:t>moral</a:t>
            </a:r>
            <a:r>
              <a:rPr lang="cs-CZ" dirty="0"/>
              <a:t> </a:t>
            </a:r>
            <a:r>
              <a:rPr lang="cs-CZ" dirty="0" err="1"/>
              <a:t>climate</a:t>
            </a:r>
            <a:r>
              <a:rPr lang="cs-CZ" dirty="0"/>
              <a:t>, </a:t>
            </a:r>
            <a:r>
              <a:rPr lang="cs-CZ" dirty="0" err="1"/>
              <a:t>location</a:t>
            </a:r>
            <a:r>
              <a:rPr lang="cs-CZ" dirty="0"/>
              <a:t> and intensity </a:t>
            </a:r>
            <a:r>
              <a:rPr lang="cs-CZ" dirty="0" err="1"/>
              <a:t>of</a:t>
            </a:r>
            <a:r>
              <a:rPr lang="cs-CZ" dirty="0"/>
              <a:t> </a:t>
            </a:r>
            <a:r>
              <a:rPr lang="cs-CZ" dirty="0" err="1"/>
              <a:t>its</a:t>
            </a:r>
            <a:r>
              <a:rPr lang="cs-CZ" dirty="0"/>
              <a:t> </a:t>
            </a:r>
            <a:r>
              <a:rPr lang="cs-CZ" dirty="0" err="1"/>
              <a:t>occurence</a:t>
            </a:r>
            <a:endParaRPr lang="cs-CZ" dirty="0"/>
          </a:p>
          <a:p>
            <a:pPr algn="just"/>
            <a:endParaRPr lang="cs-CZ" dirty="0"/>
          </a:p>
          <a:p>
            <a:pPr algn="just"/>
            <a:r>
              <a:rPr lang="cs-CZ" dirty="0"/>
              <a:t>3 </a:t>
            </a:r>
            <a:r>
              <a:rPr lang="cs-CZ" dirty="0" err="1"/>
              <a:t>stages</a:t>
            </a:r>
            <a:r>
              <a:rPr lang="cs-CZ" dirty="0"/>
              <a:t> </a:t>
            </a:r>
            <a:r>
              <a:rPr lang="cs-CZ" dirty="0" err="1"/>
              <a:t>of</a:t>
            </a:r>
            <a:r>
              <a:rPr lang="cs-CZ" dirty="0"/>
              <a:t> </a:t>
            </a:r>
            <a:r>
              <a:rPr lang="cs-CZ" dirty="0" err="1"/>
              <a:t>reflection</a:t>
            </a:r>
            <a:r>
              <a:rPr lang="cs-CZ" dirty="0"/>
              <a:t>: </a:t>
            </a:r>
          </a:p>
          <a:p>
            <a:pPr algn="just"/>
            <a:endParaRPr lang="cs-CZ" dirty="0"/>
          </a:p>
          <a:p>
            <a:pPr algn="just"/>
            <a:r>
              <a:rPr lang="cs-CZ" dirty="0" err="1"/>
              <a:t>socially</a:t>
            </a:r>
            <a:r>
              <a:rPr lang="cs-CZ" dirty="0"/>
              <a:t> </a:t>
            </a:r>
            <a:r>
              <a:rPr lang="cs-CZ" dirty="0" err="1"/>
              <a:t>undesirable</a:t>
            </a:r>
            <a:r>
              <a:rPr lang="cs-CZ" dirty="0"/>
              <a:t> </a:t>
            </a:r>
            <a:r>
              <a:rPr lang="cs-CZ" dirty="0" err="1"/>
              <a:t>deviation</a:t>
            </a:r>
            <a:r>
              <a:rPr lang="cs-CZ" dirty="0"/>
              <a:t> (</a:t>
            </a:r>
            <a:r>
              <a:rPr lang="cs-CZ" dirty="0" err="1"/>
              <a:t>even</a:t>
            </a:r>
            <a:r>
              <a:rPr lang="cs-CZ" dirty="0"/>
              <a:t> </a:t>
            </a:r>
            <a:r>
              <a:rPr lang="cs-CZ" dirty="0" err="1"/>
              <a:t>moral</a:t>
            </a:r>
            <a:r>
              <a:rPr lang="cs-CZ" dirty="0"/>
              <a:t> </a:t>
            </a:r>
            <a:r>
              <a:rPr lang="cs-CZ" dirty="0" err="1"/>
              <a:t>depravity</a:t>
            </a:r>
            <a:r>
              <a:rPr lang="cs-CZ" dirty="0"/>
              <a:t>) </a:t>
            </a:r>
            <a:r>
              <a:rPr lang="en-US" dirty="0"/>
              <a:t>►</a:t>
            </a:r>
            <a:r>
              <a:rPr lang="cs-CZ" dirty="0"/>
              <a:t> tolerance (neutrality) </a:t>
            </a:r>
            <a:r>
              <a:rPr lang="en-US" dirty="0"/>
              <a:t>►</a:t>
            </a:r>
            <a:r>
              <a:rPr lang="cs-CZ" dirty="0"/>
              <a:t> full </a:t>
            </a:r>
            <a:r>
              <a:rPr lang="cs-CZ" dirty="0" err="1"/>
              <a:t>social</a:t>
            </a:r>
            <a:r>
              <a:rPr lang="cs-CZ" dirty="0"/>
              <a:t> and </a:t>
            </a:r>
            <a:r>
              <a:rPr lang="cs-CZ" dirty="0" err="1"/>
              <a:t>legal</a:t>
            </a:r>
            <a:r>
              <a:rPr lang="cs-CZ" dirty="0"/>
              <a:t> </a:t>
            </a:r>
            <a:r>
              <a:rPr lang="cs-CZ" dirty="0" err="1"/>
              <a:t>recognition</a:t>
            </a:r>
            <a:endParaRPr lang="cs-CZ" dirty="0"/>
          </a:p>
          <a:p>
            <a:pPr marL="457200" indent="-457200" algn="just">
              <a:buAutoNum type="arabicParenR"/>
            </a:pPr>
            <a:endParaRPr lang="cs-CZ" dirty="0"/>
          </a:p>
          <a:p>
            <a:pPr marL="457200" indent="-457200" algn="just">
              <a:buAutoNum type="arabicParenR"/>
            </a:pPr>
            <a:endParaRPr lang="en-US" dirty="0"/>
          </a:p>
        </p:txBody>
      </p:sp>
    </p:spTree>
    <p:extLst>
      <p:ext uri="{BB962C8B-B14F-4D97-AF65-F5344CB8AC3E}">
        <p14:creationId xmlns:p14="http://schemas.microsoft.com/office/powerpoint/2010/main" val="5199602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A9A11-E168-BD74-4DF3-B942FE53B09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6DC3B37-CF2C-7F18-B0C7-39902E031895}"/>
              </a:ext>
            </a:extLst>
          </p:cNvPr>
          <p:cNvSpPr>
            <a:spLocks noGrp="1"/>
          </p:cNvSpPr>
          <p:nvPr>
            <p:ph type="title"/>
          </p:nvPr>
        </p:nvSpPr>
        <p:spPr>
          <a:xfrm>
            <a:off x="838200" y="1036717"/>
            <a:ext cx="10515600" cy="992057"/>
          </a:xfrm>
        </p:spPr>
        <p:txBody>
          <a:bodyPr/>
          <a:lstStyle/>
          <a:p>
            <a:r>
              <a:rPr lang="cs-CZ" dirty="0" err="1"/>
              <a:t>Cohabitation</a:t>
            </a:r>
            <a:r>
              <a:rPr lang="cs-CZ" dirty="0"/>
              <a:t> – Typology</a:t>
            </a:r>
          </a:p>
        </p:txBody>
      </p:sp>
      <p:sp>
        <p:nvSpPr>
          <p:cNvPr id="4" name="Zástupný text 3">
            <a:extLst>
              <a:ext uri="{FF2B5EF4-FFF2-40B4-BE49-F238E27FC236}">
                <a16:creationId xmlns:a16="http://schemas.microsoft.com/office/drawing/2014/main" id="{D682C80C-FB84-65AB-F7F6-EAEF331C78AB}"/>
              </a:ext>
            </a:extLst>
          </p:cNvPr>
          <p:cNvSpPr>
            <a:spLocks noGrp="1"/>
          </p:cNvSpPr>
          <p:nvPr>
            <p:ph sz="quarter" idx="13"/>
          </p:nvPr>
        </p:nvSpPr>
        <p:spPr>
          <a:xfrm>
            <a:off x="838200" y="2212429"/>
            <a:ext cx="10515600" cy="3964534"/>
          </a:xfrm>
        </p:spPr>
        <p:txBody>
          <a:bodyPr>
            <a:normAutofit/>
          </a:bodyPr>
          <a:lstStyle/>
          <a:p>
            <a:pPr marL="457200" indent="-457200" algn="just">
              <a:buAutoNum type="alphaLcParenR"/>
            </a:pPr>
            <a:r>
              <a:rPr lang="en-US" b="1" dirty="0"/>
              <a:t>Cohabitation due to infidelity</a:t>
            </a:r>
            <a:r>
              <a:rPr lang="cs-CZ" b="1" dirty="0"/>
              <a:t>:</a:t>
            </a:r>
            <a:r>
              <a:rPr lang="en-US" dirty="0"/>
              <a:t> cohabitants cannot enter into marriage because one or both of them are already bound by an existing marital bond (or other status union).</a:t>
            </a:r>
            <a:endParaRPr lang="cs-CZ" dirty="0"/>
          </a:p>
          <a:p>
            <a:pPr marL="457200" indent="-457200" algn="just">
              <a:buAutoNum type="alphaLcParenR"/>
            </a:pPr>
            <a:r>
              <a:rPr lang="en-US" b="1" dirty="0"/>
              <a:t> "Libertine" cohabitation</a:t>
            </a:r>
            <a:r>
              <a:rPr lang="cs-CZ" b="1" dirty="0"/>
              <a:t>:</a:t>
            </a:r>
            <a:r>
              <a:rPr lang="en-US" dirty="0"/>
              <a:t> </a:t>
            </a:r>
            <a:r>
              <a:rPr lang="cs-CZ" dirty="0" err="1"/>
              <a:t>cohabitants</a:t>
            </a:r>
            <a:r>
              <a:rPr lang="cs-CZ" dirty="0"/>
              <a:t> </a:t>
            </a:r>
            <a:r>
              <a:rPr lang="en-US" dirty="0"/>
              <a:t>wish to retain freedom, incl</a:t>
            </a:r>
            <a:r>
              <a:rPr lang="cs-CZ" dirty="0"/>
              <a:t>.</a:t>
            </a:r>
            <a:r>
              <a:rPr lang="en-US" dirty="0"/>
              <a:t> the option to end such cohabitation at any time.</a:t>
            </a:r>
            <a:endParaRPr lang="cs-CZ" dirty="0"/>
          </a:p>
          <a:p>
            <a:pPr marL="457200" indent="-457200" algn="just">
              <a:buAutoNum type="alphaLcParenR"/>
            </a:pPr>
            <a:r>
              <a:rPr lang="en-US" b="1" dirty="0"/>
              <a:t>Quasi-marriage</a:t>
            </a:r>
            <a:r>
              <a:rPr lang="cs-CZ" b="1" dirty="0"/>
              <a:t>:</a:t>
            </a:r>
            <a:r>
              <a:rPr lang="en-US" dirty="0"/>
              <a:t> </a:t>
            </a:r>
            <a:r>
              <a:rPr lang="cs-CZ" dirty="0"/>
              <a:t>m</a:t>
            </a:r>
            <a:r>
              <a:rPr lang="en-US" dirty="0" err="1"/>
              <a:t>arriage</a:t>
            </a:r>
            <a:r>
              <a:rPr lang="en-US" dirty="0"/>
              <a:t> is not entered into because one of the cohabitants refuses it for social, hierarchical, or prestige reasons.</a:t>
            </a:r>
            <a:endParaRPr lang="cs-CZ" dirty="0"/>
          </a:p>
          <a:p>
            <a:pPr marL="457200" indent="-457200" algn="just">
              <a:buAutoNum type="alphaLcParenR"/>
            </a:pPr>
            <a:r>
              <a:rPr lang="cs-CZ" b="1" dirty="0"/>
              <a:t>Y</a:t>
            </a:r>
            <a:r>
              <a:rPr lang="en-US" b="1" dirty="0" err="1"/>
              <a:t>outh</a:t>
            </a:r>
            <a:r>
              <a:rPr lang="en-US" b="1" dirty="0"/>
              <a:t> cohabitation</a:t>
            </a:r>
            <a:r>
              <a:rPr lang="cs-CZ" b="1" dirty="0"/>
              <a:t> („</a:t>
            </a:r>
            <a:r>
              <a:rPr lang="en-US" b="1" dirty="0"/>
              <a:t>trial marriage</a:t>
            </a:r>
            <a:r>
              <a:rPr lang="cs-CZ" b="1" dirty="0"/>
              <a:t>“):</a:t>
            </a:r>
            <a:r>
              <a:rPr lang="en-US" dirty="0"/>
              <a:t> usually replaced by marriage with the arrival of the child</a:t>
            </a:r>
            <a:r>
              <a:rPr lang="cs-CZ" dirty="0"/>
              <a:t>(</a:t>
            </a:r>
            <a:r>
              <a:rPr lang="cs-CZ" dirty="0" err="1"/>
              <a:t>ren</a:t>
            </a:r>
            <a:r>
              <a:rPr lang="cs-CZ" dirty="0"/>
              <a:t>)</a:t>
            </a:r>
            <a:r>
              <a:rPr lang="en-US" dirty="0"/>
              <a:t>.</a:t>
            </a:r>
            <a:endParaRPr lang="cs-CZ" dirty="0"/>
          </a:p>
          <a:p>
            <a:pPr marL="457200" indent="-457200" algn="just">
              <a:buAutoNum type="alphaLcParenR"/>
            </a:pPr>
            <a:r>
              <a:rPr lang="cs-CZ" b="1" dirty="0"/>
              <a:t>S</a:t>
            </a:r>
            <a:r>
              <a:rPr lang="en-US" b="1" dirty="0" err="1"/>
              <a:t>enior</a:t>
            </a:r>
            <a:r>
              <a:rPr lang="en-US" b="1" dirty="0"/>
              <a:t> cohabitation</a:t>
            </a:r>
            <a:r>
              <a:rPr lang="cs-CZ" b="1" dirty="0"/>
              <a:t>:</a:t>
            </a:r>
            <a:r>
              <a:rPr lang="en-US" dirty="0"/>
              <a:t> </a:t>
            </a:r>
            <a:r>
              <a:rPr lang="cs-CZ" dirty="0" err="1"/>
              <a:t>sometimes</a:t>
            </a:r>
            <a:r>
              <a:rPr lang="en-US" dirty="0"/>
              <a:t> motivated by the receipt of certain pensions and social security benefits, which are lost upon remarriage.</a:t>
            </a:r>
            <a:endParaRPr lang="cs-CZ" dirty="0"/>
          </a:p>
          <a:p>
            <a:pPr marL="457200" indent="-457200" algn="just">
              <a:buAutoNum type="arabicParenR"/>
            </a:pPr>
            <a:endParaRPr lang="cs-CZ" dirty="0"/>
          </a:p>
          <a:p>
            <a:pPr marL="457200" indent="-457200" algn="just">
              <a:buAutoNum type="arabicParenR"/>
            </a:pPr>
            <a:endParaRPr lang="en-US" dirty="0"/>
          </a:p>
        </p:txBody>
      </p:sp>
    </p:spTree>
    <p:extLst>
      <p:ext uri="{BB962C8B-B14F-4D97-AF65-F5344CB8AC3E}">
        <p14:creationId xmlns:p14="http://schemas.microsoft.com/office/powerpoint/2010/main" val="798446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3D71F-6B8F-5A47-DCC2-A0CD92F807D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1D97F46-4B1A-FB5D-A837-3801356F31DE}"/>
              </a:ext>
            </a:extLst>
          </p:cNvPr>
          <p:cNvSpPr>
            <a:spLocks noGrp="1"/>
          </p:cNvSpPr>
          <p:nvPr>
            <p:ph type="title"/>
          </p:nvPr>
        </p:nvSpPr>
        <p:spPr>
          <a:xfrm>
            <a:off x="838200" y="1036717"/>
            <a:ext cx="10515600" cy="992057"/>
          </a:xfrm>
        </p:spPr>
        <p:txBody>
          <a:bodyPr/>
          <a:lstStyle/>
          <a:p>
            <a:r>
              <a:rPr lang="cs-CZ" dirty="0" err="1"/>
              <a:t>Cohabitation</a:t>
            </a:r>
            <a:endParaRPr lang="cs-CZ" dirty="0"/>
          </a:p>
        </p:txBody>
      </p:sp>
      <p:sp>
        <p:nvSpPr>
          <p:cNvPr id="4" name="Zástupný text 3">
            <a:extLst>
              <a:ext uri="{FF2B5EF4-FFF2-40B4-BE49-F238E27FC236}">
                <a16:creationId xmlns:a16="http://schemas.microsoft.com/office/drawing/2014/main" id="{FAE92112-BD16-CB64-1F00-D33B0791EE05}"/>
              </a:ext>
            </a:extLst>
          </p:cNvPr>
          <p:cNvSpPr>
            <a:spLocks noGrp="1"/>
          </p:cNvSpPr>
          <p:nvPr>
            <p:ph sz="quarter" idx="13"/>
          </p:nvPr>
        </p:nvSpPr>
        <p:spPr>
          <a:xfrm>
            <a:off x="838200" y="2028774"/>
            <a:ext cx="10515600" cy="1429859"/>
          </a:xfrm>
        </p:spPr>
        <p:txBody>
          <a:bodyPr>
            <a:normAutofit lnSpcReduction="10000"/>
          </a:bodyPr>
          <a:lstStyle/>
          <a:p>
            <a:pPr algn="just"/>
            <a:r>
              <a:rPr lang="cs-CZ" dirty="0"/>
              <a:t>not a </a:t>
            </a:r>
            <a:r>
              <a:rPr lang="cs-CZ" dirty="0" err="1"/>
              <a:t>complex</a:t>
            </a:r>
            <a:r>
              <a:rPr lang="cs-CZ" dirty="0"/>
              <a:t> </a:t>
            </a:r>
            <a:r>
              <a:rPr lang="cs-CZ" dirty="0" err="1"/>
              <a:t>regulation</a:t>
            </a:r>
            <a:r>
              <a:rPr lang="cs-CZ" dirty="0"/>
              <a:t> in </a:t>
            </a:r>
            <a:r>
              <a:rPr lang="cs-CZ" dirty="0" err="1"/>
              <a:t>the</a:t>
            </a:r>
            <a:r>
              <a:rPr lang="cs-CZ" dirty="0"/>
              <a:t> Czech Republic</a:t>
            </a:r>
          </a:p>
          <a:p>
            <a:pPr algn="just"/>
            <a:r>
              <a:rPr lang="cs-CZ" b="1" dirty="0" err="1"/>
              <a:t>only</a:t>
            </a:r>
            <a:r>
              <a:rPr lang="cs-CZ" b="1" dirty="0"/>
              <a:t> </a:t>
            </a:r>
            <a:r>
              <a:rPr lang="cs-CZ" b="1" dirty="0" err="1"/>
              <a:t>particular</a:t>
            </a:r>
            <a:r>
              <a:rPr lang="cs-CZ" b="1" dirty="0"/>
              <a:t> </a:t>
            </a:r>
            <a:r>
              <a:rPr lang="cs-CZ" b="1" dirty="0" err="1"/>
              <a:t>provisions</a:t>
            </a:r>
            <a:r>
              <a:rPr lang="cs-CZ" b="1" dirty="0"/>
              <a:t> </a:t>
            </a:r>
            <a:r>
              <a:rPr lang="cs-CZ" b="1" dirty="0" err="1"/>
              <a:t>across</a:t>
            </a:r>
            <a:r>
              <a:rPr lang="cs-CZ" b="1" dirty="0"/>
              <a:t> Civil </a:t>
            </a:r>
            <a:r>
              <a:rPr lang="cs-CZ" b="1" dirty="0" err="1"/>
              <a:t>Code</a:t>
            </a:r>
            <a:r>
              <a:rPr lang="cs-CZ" b="1" dirty="0"/>
              <a:t> and public </a:t>
            </a:r>
            <a:r>
              <a:rPr lang="cs-CZ" b="1" dirty="0" err="1"/>
              <a:t>law</a:t>
            </a:r>
            <a:endParaRPr lang="cs-CZ" b="1" dirty="0"/>
          </a:p>
          <a:p>
            <a:pPr algn="just"/>
            <a:endParaRPr lang="cs-CZ" dirty="0"/>
          </a:p>
          <a:p>
            <a:pPr algn="just"/>
            <a:r>
              <a:rPr lang="cs-CZ" b="1" dirty="0" err="1"/>
              <a:t>number</a:t>
            </a:r>
            <a:r>
              <a:rPr lang="cs-CZ" b="1" dirty="0"/>
              <a:t> </a:t>
            </a:r>
            <a:r>
              <a:rPr lang="cs-CZ" b="1" dirty="0" err="1"/>
              <a:t>of</a:t>
            </a:r>
            <a:r>
              <a:rPr lang="cs-CZ" b="1" dirty="0"/>
              <a:t> </a:t>
            </a:r>
            <a:r>
              <a:rPr lang="cs-CZ" b="1" dirty="0" err="1"/>
              <a:t>households</a:t>
            </a:r>
            <a:r>
              <a:rPr lang="cs-CZ" b="1" dirty="0"/>
              <a:t> </a:t>
            </a:r>
            <a:r>
              <a:rPr lang="cs-CZ" b="1" dirty="0" err="1"/>
              <a:t>composed</a:t>
            </a:r>
            <a:r>
              <a:rPr lang="cs-CZ" b="1" dirty="0"/>
              <a:t> od </a:t>
            </a:r>
            <a:r>
              <a:rPr lang="cs-CZ" b="1" dirty="0" err="1"/>
              <a:t>two-parent</a:t>
            </a:r>
            <a:r>
              <a:rPr lang="cs-CZ" b="1" dirty="0"/>
              <a:t> </a:t>
            </a:r>
            <a:r>
              <a:rPr lang="cs-CZ" b="1" dirty="0" err="1"/>
              <a:t>families</a:t>
            </a:r>
            <a:r>
              <a:rPr lang="cs-CZ" b="1" dirty="0"/>
              <a:t>:</a:t>
            </a:r>
          </a:p>
        </p:txBody>
      </p:sp>
      <p:graphicFrame>
        <p:nvGraphicFramePr>
          <p:cNvPr id="3" name="Tabulka 2">
            <a:extLst>
              <a:ext uri="{FF2B5EF4-FFF2-40B4-BE49-F238E27FC236}">
                <a16:creationId xmlns:a16="http://schemas.microsoft.com/office/drawing/2014/main" id="{4F2356D4-E21E-818F-E30B-925F49736A96}"/>
              </a:ext>
            </a:extLst>
          </p:cNvPr>
          <p:cNvGraphicFramePr>
            <a:graphicFrameLocks noGrp="1"/>
          </p:cNvGraphicFramePr>
          <p:nvPr/>
        </p:nvGraphicFramePr>
        <p:xfrm>
          <a:off x="838200" y="3386668"/>
          <a:ext cx="10608735" cy="3045737"/>
        </p:xfrm>
        <a:graphic>
          <a:graphicData uri="http://schemas.openxmlformats.org/drawingml/2006/table">
            <a:tbl>
              <a:tblPr firstRow="1" firstCol="1" bandRow="1">
                <a:tableStyleId>{B301B821-A1FF-4177-AEE7-76D212191A09}</a:tableStyleId>
              </a:tblPr>
              <a:tblGrid>
                <a:gridCol w="2121747">
                  <a:extLst>
                    <a:ext uri="{9D8B030D-6E8A-4147-A177-3AD203B41FA5}">
                      <a16:colId xmlns:a16="http://schemas.microsoft.com/office/drawing/2014/main" val="1129764360"/>
                    </a:ext>
                  </a:extLst>
                </a:gridCol>
                <a:gridCol w="2121747">
                  <a:extLst>
                    <a:ext uri="{9D8B030D-6E8A-4147-A177-3AD203B41FA5}">
                      <a16:colId xmlns:a16="http://schemas.microsoft.com/office/drawing/2014/main" val="1930656219"/>
                    </a:ext>
                  </a:extLst>
                </a:gridCol>
                <a:gridCol w="2121747">
                  <a:extLst>
                    <a:ext uri="{9D8B030D-6E8A-4147-A177-3AD203B41FA5}">
                      <a16:colId xmlns:a16="http://schemas.microsoft.com/office/drawing/2014/main" val="3958942858"/>
                    </a:ext>
                  </a:extLst>
                </a:gridCol>
                <a:gridCol w="2121747">
                  <a:extLst>
                    <a:ext uri="{9D8B030D-6E8A-4147-A177-3AD203B41FA5}">
                      <a16:colId xmlns:a16="http://schemas.microsoft.com/office/drawing/2014/main" val="1844302966"/>
                    </a:ext>
                  </a:extLst>
                </a:gridCol>
                <a:gridCol w="2121747">
                  <a:extLst>
                    <a:ext uri="{9D8B030D-6E8A-4147-A177-3AD203B41FA5}">
                      <a16:colId xmlns:a16="http://schemas.microsoft.com/office/drawing/2014/main" val="751516740"/>
                    </a:ext>
                  </a:extLst>
                </a:gridCol>
              </a:tblGrid>
              <a:tr h="546947">
                <a:tc>
                  <a:txBody>
                    <a:bodyPr/>
                    <a:lstStyle/>
                    <a:p>
                      <a:pPr algn="ctr">
                        <a:lnSpc>
                          <a:spcPct val="150000"/>
                        </a:lnSpc>
                        <a:buNone/>
                      </a:pPr>
                      <a:r>
                        <a:rPr lang="en-GB" sz="2000" dirty="0">
                          <a:effectLst/>
                        </a:rPr>
                        <a:t>Year of census</a:t>
                      </a:r>
                      <a:endParaRPr lang="cs-CZ"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dirty="0">
                          <a:effectLst/>
                        </a:rPr>
                        <a:t>Marriage</a:t>
                      </a:r>
                      <a:endParaRPr lang="cs-CZ"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a:effectLst/>
                        </a:rPr>
                        <a:t>De facto marriage</a:t>
                      </a:r>
                      <a:endParaRPr lang="cs-CZ"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dirty="0">
                          <a:effectLst/>
                        </a:rPr>
                        <a:t>Civil partnership</a:t>
                      </a:r>
                      <a:endParaRPr lang="cs-CZ"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b="1" dirty="0">
                          <a:effectLst/>
                        </a:rPr>
                        <a:t>De facto partnership</a:t>
                      </a:r>
                      <a:endParaRPr lang="cs-CZ"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5699039"/>
                  </a:ext>
                </a:extLst>
              </a:tr>
              <a:tr h="546947">
                <a:tc>
                  <a:txBody>
                    <a:bodyPr/>
                    <a:lstStyle/>
                    <a:p>
                      <a:pPr algn="ctr">
                        <a:lnSpc>
                          <a:spcPct val="150000"/>
                        </a:lnSpc>
                        <a:buNone/>
                      </a:pPr>
                      <a:r>
                        <a:rPr lang="en-GB" sz="2000">
                          <a:effectLst/>
                        </a:rPr>
                        <a:t>1991</a:t>
                      </a:r>
                      <a:endParaRPr lang="cs-CZ"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dirty="0">
                          <a:effectLst/>
                        </a:rPr>
                        <a:t>2,356,347</a:t>
                      </a:r>
                      <a:endParaRPr lang="cs-CZ"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b="1" dirty="0">
                          <a:effectLst/>
                        </a:rPr>
                        <a:t>83,845</a:t>
                      </a:r>
                      <a:endParaRPr lang="cs-CZ"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dirty="0">
                          <a:effectLst/>
                        </a:rPr>
                        <a:t>X</a:t>
                      </a:r>
                      <a:endParaRPr lang="cs-CZ"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a:effectLst/>
                        </a:rPr>
                        <a:t>X</a:t>
                      </a:r>
                      <a:endParaRPr lang="cs-CZ"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5186517"/>
                  </a:ext>
                </a:extLst>
              </a:tr>
              <a:tr h="546947">
                <a:tc>
                  <a:txBody>
                    <a:bodyPr/>
                    <a:lstStyle/>
                    <a:p>
                      <a:pPr algn="ctr">
                        <a:lnSpc>
                          <a:spcPct val="150000"/>
                        </a:lnSpc>
                        <a:buNone/>
                      </a:pPr>
                      <a:r>
                        <a:rPr lang="en-GB" sz="2000">
                          <a:effectLst/>
                        </a:rPr>
                        <a:t>2001</a:t>
                      </a:r>
                      <a:endParaRPr lang="cs-CZ"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a:effectLst/>
                        </a:rPr>
                        <a:t>2,138,836</a:t>
                      </a:r>
                      <a:endParaRPr lang="cs-CZ"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b="1" dirty="0">
                          <a:effectLst/>
                        </a:rPr>
                        <a:t>121,661</a:t>
                      </a:r>
                      <a:endParaRPr lang="cs-CZ"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dirty="0">
                          <a:effectLst/>
                        </a:rPr>
                        <a:t>X</a:t>
                      </a:r>
                      <a:endParaRPr lang="cs-CZ"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a:effectLst/>
                        </a:rPr>
                        <a:t>X</a:t>
                      </a:r>
                      <a:endParaRPr lang="cs-CZ"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4571909"/>
                  </a:ext>
                </a:extLst>
              </a:tr>
              <a:tr h="546947">
                <a:tc>
                  <a:txBody>
                    <a:bodyPr/>
                    <a:lstStyle/>
                    <a:p>
                      <a:pPr algn="ctr">
                        <a:lnSpc>
                          <a:spcPct val="150000"/>
                        </a:lnSpc>
                        <a:buNone/>
                      </a:pPr>
                      <a:r>
                        <a:rPr lang="en-GB" sz="2000">
                          <a:effectLst/>
                        </a:rPr>
                        <a:t>2011</a:t>
                      </a:r>
                      <a:endParaRPr lang="cs-CZ"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a:effectLst/>
                        </a:rPr>
                        <a:t>1,857,997</a:t>
                      </a:r>
                      <a:endParaRPr lang="cs-CZ"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b="1" dirty="0">
                          <a:effectLst/>
                        </a:rPr>
                        <a:t>234,346</a:t>
                      </a:r>
                      <a:endParaRPr lang="cs-CZ"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dirty="0">
                          <a:effectLst/>
                        </a:rPr>
                        <a:t>632</a:t>
                      </a:r>
                      <a:endParaRPr lang="cs-CZ"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b="1" dirty="0">
                          <a:effectLst/>
                        </a:rPr>
                        <a:t>4,056</a:t>
                      </a:r>
                      <a:endParaRPr lang="cs-CZ"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3394683"/>
                  </a:ext>
                </a:extLst>
              </a:tr>
              <a:tr h="546947">
                <a:tc>
                  <a:txBody>
                    <a:bodyPr/>
                    <a:lstStyle/>
                    <a:p>
                      <a:pPr algn="ctr">
                        <a:lnSpc>
                          <a:spcPct val="150000"/>
                        </a:lnSpc>
                        <a:buNone/>
                      </a:pPr>
                      <a:r>
                        <a:rPr lang="en-GB" sz="2000">
                          <a:effectLst/>
                        </a:rPr>
                        <a:t>2021</a:t>
                      </a:r>
                      <a:endParaRPr lang="cs-CZ"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a:effectLst/>
                        </a:rPr>
                        <a:t>1,748,068</a:t>
                      </a:r>
                      <a:endParaRPr lang="cs-CZ"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b="1" dirty="0">
                          <a:effectLst/>
                        </a:rPr>
                        <a:t>509,535</a:t>
                      </a:r>
                      <a:endParaRPr lang="cs-CZ"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dirty="0">
                          <a:effectLst/>
                        </a:rPr>
                        <a:t>1,964</a:t>
                      </a:r>
                      <a:endParaRPr lang="cs-CZ"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buNone/>
                      </a:pPr>
                      <a:r>
                        <a:rPr lang="en-GB" sz="2000" b="1" dirty="0">
                          <a:effectLst/>
                        </a:rPr>
                        <a:t>5,773</a:t>
                      </a:r>
                      <a:endParaRPr lang="cs-CZ" sz="20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4525595"/>
                  </a:ext>
                </a:extLst>
              </a:tr>
            </a:tbl>
          </a:graphicData>
        </a:graphic>
      </p:graphicFrame>
    </p:spTree>
    <p:extLst>
      <p:ext uri="{BB962C8B-B14F-4D97-AF65-F5344CB8AC3E}">
        <p14:creationId xmlns:p14="http://schemas.microsoft.com/office/powerpoint/2010/main" val="6535657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8C00C-45CF-073C-4ADC-61D1CBF28CE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2E5FF63-2D92-67C5-2651-3D1F778372CD}"/>
              </a:ext>
            </a:extLst>
          </p:cNvPr>
          <p:cNvSpPr>
            <a:spLocks noGrp="1"/>
          </p:cNvSpPr>
          <p:nvPr>
            <p:ph type="title"/>
          </p:nvPr>
        </p:nvSpPr>
        <p:spPr>
          <a:xfrm>
            <a:off x="838200" y="1036717"/>
            <a:ext cx="10515600" cy="992057"/>
          </a:xfrm>
        </p:spPr>
        <p:txBody>
          <a:bodyPr/>
          <a:lstStyle/>
          <a:p>
            <a:r>
              <a:rPr lang="cs-CZ" dirty="0" err="1"/>
              <a:t>Cohabitation</a:t>
            </a:r>
            <a:endParaRPr lang="cs-CZ" dirty="0"/>
          </a:p>
        </p:txBody>
      </p:sp>
      <p:sp>
        <p:nvSpPr>
          <p:cNvPr id="4" name="Zástupný text 3">
            <a:extLst>
              <a:ext uri="{FF2B5EF4-FFF2-40B4-BE49-F238E27FC236}">
                <a16:creationId xmlns:a16="http://schemas.microsoft.com/office/drawing/2014/main" id="{7FD13F81-61FA-DEC7-1D46-C6A236310B72}"/>
              </a:ext>
            </a:extLst>
          </p:cNvPr>
          <p:cNvSpPr>
            <a:spLocks noGrp="1"/>
          </p:cNvSpPr>
          <p:nvPr>
            <p:ph sz="quarter" idx="13"/>
          </p:nvPr>
        </p:nvSpPr>
        <p:spPr>
          <a:xfrm>
            <a:off x="838200" y="2212429"/>
            <a:ext cx="10515600" cy="3964534"/>
          </a:xfrm>
        </p:spPr>
        <p:txBody>
          <a:bodyPr>
            <a:normAutofit/>
          </a:bodyPr>
          <a:lstStyle/>
          <a:p>
            <a:pPr algn="just"/>
            <a:r>
              <a:rPr lang="cs-CZ" dirty="0" err="1"/>
              <a:t>Sect</a:t>
            </a:r>
            <a:r>
              <a:rPr lang="cs-CZ" dirty="0"/>
              <a:t>. 22 para 1: </a:t>
            </a:r>
            <a:r>
              <a:rPr lang="en-US" dirty="0"/>
              <a:t>A close person is a relative in the direct line, sibling and spouse or a partner under another statute governing registered partnership (hereinafter a “partner”); </a:t>
            </a:r>
            <a:r>
              <a:rPr lang="en-US" b="1" dirty="0"/>
              <a:t>other persons in a familial or similar relationship shall, with regard to each other, be considered to be </a:t>
            </a:r>
            <a:r>
              <a:rPr lang="en-US" b="1" dirty="0">
                <a:solidFill>
                  <a:schemeClr val="accent1"/>
                </a:solidFill>
              </a:rPr>
              <a:t>close persons </a:t>
            </a:r>
            <a:r>
              <a:rPr lang="en-US" b="1" dirty="0"/>
              <a:t>if the harm suffered by one of them is perceived as his own harm by the other</a:t>
            </a:r>
            <a:r>
              <a:rPr lang="en-US" dirty="0"/>
              <a:t>. Persons related by affinity and persons permanently living together are also presumed to be close persons.</a:t>
            </a:r>
            <a:endParaRPr lang="cs-CZ" dirty="0"/>
          </a:p>
          <a:p>
            <a:pPr algn="just"/>
            <a:endParaRPr lang="cs-CZ" dirty="0"/>
          </a:p>
          <a:p>
            <a:pPr algn="just"/>
            <a:endParaRPr lang="cs-CZ" dirty="0"/>
          </a:p>
          <a:p>
            <a:pPr algn="just"/>
            <a:r>
              <a:rPr lang="cs-CZ" dirty="0" err="1"/>
              <a:t>Sects</a:t>
            </a:r>
            <a:r>
              <a:rPr lang="cs-CZ" dirty="0"/>
              <a:t>. 646, 1098 (</a:t>
            </a:r>
            <a:r>
              <a:rPr lang="cs-CZ" dirty="0" err="1"/>
              <a:t>common</a:t>
            </a:r>
            <a:r>
              <a:rPr lang="cs-CZ" dirty="0"/>
              <a:t> </a:t>
            </a:r>
            <a:r>
              <a:rPr lang="cs-CZ" dirty="0" err="1"/>
              <a:t>household</a:t>
            </a:r>
            <a:r>
              <a:rPr lang="cs-CZ" dirty="0"/>
              <a:t> </a:t>
            </a:r>
            <a:r>
              <a:rPr lang="cs-CZ" dirty="0" err="1"/>
              <a:t>members</a:t>
            </a:r>
            <a:r>
              <a:rPr lang="cs-CZ" dirty="0"/>
              <a:t>: statute </a:t>
            </a:r>
            <a:r>
              <a:rPr lang="cs-CZ" dirty="0" err="1"/>
              <a:t>of</a:t>
            </a:r>
            <a:r>
              <a:rPr lang="cs-CZ" dirty="0"/>
              <a:t> </a:t>
            </a:r>
            <a:r>
              <a:rPr lang="cs-CZ" dirty="0" err="1"/>
              <a:t>limitation</a:t>
            </a:r>
            <a:r>
              <a:rPr lang="cs-CZ" dirty="0"/>
              <a:t>, </a:t>
            </a:r>
            <a:r>
              <a:rPr lang="cs-CZ" dirty="0" err="1"/>
              <a:t>acuisitive</a:t>
            </a:r>
            <a:r>
              <a:rPr lang="cs-CZ" dirty="0"/>
              <a:t> </a:t>
            </a:r>
            <a:r>
              <a:rPr lang="cs-CZ" dirty="0" err="1"/>
              <a:t>prescription</a:t>
            </a:r>
            <a:r>
              <a:rPr lang="cs-CZ" dirty="0"/>
              <a:t>)</a:t>
            </a:r>
          </a:p>
          <a:p>
            <a:pPr algn="just"/>
            <a:r>
              <a:rPr lang="cs-CZ" dirty="0" err="1"/>
              <a:t>see</a:t>
            </a:r>
            <a:r>
              <a:rPr lang="cs-CZ" dirty="0"/>
              <a:t> </a:t>
            </a:r>
            <a:r>
              <a:rPr lang="cs-CZ" dirty="0" err="1"/>
              <a:t>above</a:t>
            </a:r>
            <a:endParaRPr lang="cs-CZ" dirty="0"/>
          </a:p>
          <a:p>
            <a:pPr algn="just"/>
            <a:endParaRPr lang="cs-CZ" dirty="0"/>
          </a:p>
          <a:p>
            <a:pPr algn="just"/>
            <a:endParaRPr lang="en-US" dirty="0"/>
          </a:p>
        </p:txBody>
      </p:sp>
    </p:spTree>
    <p:extLst>
      <p:ext uri="{BB962C8B-B14F-4D97-AF65-F5344CB8AC3E}">
        <p14:creationId xmlns:p14="http://schemas.microsoft.com/office/powerpoint/2010/main" val="38710680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39664-6A66-F7A8-01BE-37B96F59EE9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E9E5F8C-6643-7323-8408-02FCC35A4F58}"/>
              </a:ext>
            </a:extLst>
          </p:cNvPr>
          <p:cNvSpPr>
            <a:spLocks noGrp="1"/>
          </p:cNvSpPr>
          <p:nvPr>
            <p:ph type="title"/>
          </p:nvPr>
        </p:nvSpPr>
        <p:spPr>
          <a:xfrm>
            <a:off x="838200" y="1036717"/>
            <a:ext cx="10515600" cy="992057"/>
          </a:xfrm>
        </p:spPr>
        <p:txBody>
          <a:bodyPr/>
          <a:lstStyle/>
          <a:p>
            <a:r>
              <a:rPr lang="cs-CZ" dirty="0" err="1"/>
              <a:t>Cohabitation</a:t>
            </a:r>
            <a:endParaRPr lang="cs-CZ" dirty="0"/>
          </a:p>
        </p:txBody>
      </p:sp>
      <p:sp>
        <p:nvSpPr>
          <p:cNvPr id="4" name="Zástupný text 3">
            <a:extLst>
              <a:ext uri="{FF2B5EF4-FFF2-40B4-BE49-F238E27FC236}">
                <a16:creationId xmlns:a16="http://schemas.microsoft.com/office/drawing/2014/main" id="{F7243D5E-B82A-3CE0-EBFE-6B4EB20798DE}"/>
              </a:ext>
            </a:extLst>
          </p:cNvPr>
          <p:cNvSpPr>
            <a:spLocks noGrp="1"/>
          </p:cNvSpPr>
          <p:nvPr>
            <p:ph sz="quarter" idx="13"/>
          </p:nvPr>
        </p:nvSpPr>
        <p:spPr>
          <a:xfrm>
            <a:off x="838200" y="2212429"/>
            <a:ext cx="10515600" cy="3964534"/>
          </a:xfrm>
        </p:spPr>
        <p:txBody>
          <a:bodyPr>
            <a:normAutofit/>
          </a:bodyPr>
          <a:lstStyle/>
          <a:p>
            <a:r>
              <a:rPr lang="en-US" b="1" dirty="0"/>
              <a:t>Representation by a household member </a:t>
            </a:r>
            <a:endParaRPr lang="cs-CZ" dirty="0"/>
          </a:p>
          <a:p>
            <a:endParaRPr lang="cs-CZ" dirty="0"/>
          </a:p>
          <a:p>
            <a:r>
              <a:rPr lang="cs-CZ" dirty="0" err="1"/>
              <a:t>Sect</a:t>
            </a:r>
            <a:r>
              <a:rPr lang="cs-CZ" dirty="0"/>
              <a:t>. 49:</a:t>
            </a:r>
          </a:p>
          <a:p>
            <a:endParaRPr lang="cs-CZ" dirty="0"/>
          </a:p>
          <a:p>
            <a:r>
              <a:rPr lang="cs-CZ" dirty="0"/>
              <a:t>(</a:t>
            </a:r>
            <a:r>
              <a:rPr lang="en-US" dirty="0"/>
              <a:t>1) If a mental disorder prevents an adult who has no other representative to make juridical acts, he may be represented by his descendant, ancestor, sibling, spouse or partner, </a:t>
            </a:r>
            <a:r>
              <a:rPr lang="en-US" b="1" dirty="0"/>
              <a:t>or a person who had lived with the person represented in a common household before the creation of representation </a:t>
            </a:r>
            <a:r>
              <a:rPr lang="en-US" b="1" dirty="0">
                <a:solidFill>
                  <a:srgbClr val="FF0000"/>
                </a:solidFill>
              </a:rPr>
              <a:t>for at least three years</a:t>
            </a:r>
            <a:r>
              <a:rPr lang="en-US" b="1" dirty="0"/>
              <a:t>. </a:t>
            </a:r>
          </a:p>
          <a:p>
            <a:endParaRPr lang="cs-CZ" dirty="0"/>
          </a:p>
          <a:p>
            <a:r>
              <a:rPr lang="en-US" dirty="0"/>
              <a:t>► </a:t>
            </a:r>
            <a:r>
              <a:rPr lang="cs-CZ" b="1" dirty="0" err="1">
                <a:solidFill>
                  <a:srgbClr val="FF0000"/>
                </a:solidFill>
              </a:rPr>
              <a:t>qualified</a:t>
            </a:r>
            <a:r>
              <a:rPr lang="cs-CZ" dirty="0"/>
              <a:t> </a:t>
            </a:r>
            <a:r>
              <a:rPr lang="cs-CZ" dirty="0" err="1"/>
              <a:t>cohabitation</a:t>
            </a:r>
            <a:endParaRPr lang="cs-CZ" dirty="0"/>
          </a:p>
          <a:p>
            <a:pPr algn="just"/>
            <a:endParaRPr lang="en-US" dirty="0"/>
          </a:p>
        </p:txBody>
      </p:sp>
    </p:spTree>
    <p:extLst>
      <p:ext uri="{BB962C8B-B14F-4D97-AF65-F5344CB8AC3E}">
        <p14:creationId xmlns:p14="http://schemas.microsoft.com/office/powerpoint/2010/main" val="5050402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6538C-1A12-79F6-9862-216985ADE76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D45BEF-C714-6B81-3FE6-F35AE6B637C5}"/>
              </a:ext>
            </a:extLst>
          </p:cNvPr>
          <p:cNvSpPr>
            <a:spLocks noGrp="1"/>
          </p:cNvSpPr>
          <p:nvPr>
            <p:ph type="title"/>
          </p:nvPr>
        </p:nvSpPr>
        <p:spPr>
          <a:xfrm>
            <a:off x="838200" y="1036717"/>
            <a:ext cx="10515600" cy="992057"/>
          </a:xfrm>
        </p:spPr>
        <p:txBody>
          <a:bodyPr/>
          <a:lstStyle/>
          <a:p>
            <a:r>
              <a:rPr lang="cs-CZ" dirty="0" err="1"/>
              <a:t>Cohabitation</a:t>
            </a:r>
            <a:endParaRPr lang="cs-CZ" dirty="0"/>
          </a:p>
        </p:txBody>
      </p:sp>
      <p:sp>
        <p:nvSpPr>
          <p:cNvPr id="4" name="Zástupný text 3">
            <a:extLst>
              <a:ext uri="{FF2B5EF4-FFF2-40B4-BE49-F238E27FC236}">
                <a16:creationId xmlns:a16="http://schemas.microsoft.com/office/drawing/2014/main" id="{2DD56D13-BB41-420C-568C-0D38EA9C70EA}"/>
              </a:ext>
            </a:extLst>
          </p:cNvPr>
          <p:cNvSpPr>
            <a:spLocks noGrp="1"/>
          </p:cNvSpPr>
          <p:nvPr>
            <p:ph sz="quarter" idx="13"/>
          </p:nvPr>
        </p:nvSpPr>
        <p:spPr>
          <a:xfrm>
            <a:off x="838200" y="2212429"/>
            <a:ext cx="10515600" cy="3964534"/>
          </a:xfrm>
        </p:spPr>
        <p:txBody>
          <a:bodyPr>
            <a:normAutofit lnSpcReduction="10000"/>
          </a:bodyPr>
          <a:lstStyle/>
          <a:p>
            <a:r>
              <a:rPr lang="cs-CZ" dirty="0" err="1"/>
              <a:t>Sect</a:t>
            </a:r>
            <a:r>
              <a:rPr lang="cs-CZ" dirty="0"/>
              <a:t>. 885:</a:t>
            </a:r>
          </a:p>
          <a:p>
            <a:r>
              <a:rPr lang="en-US" dirty="0"/>
              <a:t>Where only one of parents cares for a child, the parent’s spouse or partner is involved in the care for and upbringing of the child if he lives in the family household with the child. </a:t>
            </a:r>
            <a:r>
              <a:rPr lang="en-US" b="1" dirty="0"/>
              <a:t>This also applies to </a:t>
            </a:r>
            <a:r>
              <a:rPr lang="en-US" b="1" dirty="0">
                <a:solidFill>
                  <a:srgbClr val="FF0000"/>
                </a:solidFill>
              </a:rPr>
              <a:t>a person who lives with the child’s parent without having entered into marriage or registered partnership with him</a:t>
            </a:r>
            <a:r>
              <a:rPr lang="en-US" b="1" dirty="0"/>
              <a:t>, provided that the person lives in the family household with the child.</a:t>
            </a:r>
            <a:endParaRPr lang="cs-CZ" b="1" dirty="0"/>
          </a:p>
          <a:p>
            <a:r>
              <a:rPr lang="cs-CZ" dirty="0"/>
              <a:t>= </a:t>
            </a:r>
            <a:r>
              <a:rPr lang="cs-CZ" dirty="0" err="1"/>
              <a:t>cohabitant</a:t>
            </a:r>
            <a:r>
              <a:rPr lang="cs-CZ" dirty="0"/>
              <a:t> </a:t>
            </a:r>
            <a:r>
              <a:rPr lang="cs-CZ" dirty="0" err="1"/>
              <a:t>is</a:t>
            </a:r>
            <a:r>
              <a:rPr lang="cs-CZ" dirty="0"/>
              <a:t> not a </a:t>
            </a:r>
            <a:r>
              <a:rPr lang="cs-CZ" dirty="0" err="1"/>
              <a:t>parent</a:t>
            </a:r>
            <a:endParaRPr lang="cs-CZ" dirty="0"/>
          </a:p>
          <a:p>
            <a:endParaRPr lang="cs-CZ" b="1" dirty="0"/>
          </a:p>
          <a:p>
            <a:r>
              <a:rPr lang="cs-CZ" b="1" dirty="0">
                <a:solidFill>
                  <a:srgbClr val="FF0000"/>
                </a:solidFill>
              </a:rPr>
              <a:t>X</a:t>
            </a:r>
          </a:p>
          <a:p>
            <a:r>
              <a:rPr lang="cs-CZ" b="1" dirty="0" err="1"/>
              <a:t>both</a:t>
            </a:r>
            <a:r>
              <a:rPr lang="cs-CZ" b="1" dirty="0"/>
              <a:t> </a:t>
            </a:r>
            <a:r>
              <a:rPr lang="cs-CZ" b="1" dirty="0" err="1"/>
              <a:t>cohabitants</a:t>
            </a:r>
            <a:r>
              <a:rPr lang="cs-CZ" b="1" dirty="0"/>
              <a:t> are </a:t>
            </a:r>
            <a:r>
              <a:rPr lang="cs-CZ" b="1" dirty="0" err="1"/>
              <a:t>parents</a:t>
            </a:r>
            <a:r>
              <a:rPr lang="cs-CZ" dirty="0"/>
              <a:t> = </a:t>
            </a:r>
            <a:r>
              <a:rPr lang="cs-CZ" dirty="0" err="1"/>
              <a:t>they</a:t>
            </a:r>
            <a:r>
              <a:rPr lang="cs-CZ" dirty="0"/>
              <a:t> </a:t>
            </a:r>
            <a:r>
              <a:rPr lang="cs-CZ" dirty="0" err="1"/>
              <a:t>have</a:t>
            </a:r>
            <a:r>
              <a:rPr lang="cs-CZ" dirty="0"/>
              <a:t> </a:t>
            </a:r>
            <a:r>
              <a:rPr lang="cs-CZ" dirty="0" err="1"/>
              <a:t>equal</a:t>
            </a:r>
            <a:r>
              <a:rPr lang="cs-CZ" dirty="0"/>
              <a:t> </a:t>
            </a:r>
            <a:r>
              <a:rPr lang="cs-CZ" dirty="0" err="1"/>
              <a:t>duties</a:t>
            </a:r>
            <a:r>
              <a:rPr lang="cs-CZ" dirty="0"/>
              <a:t> and </a:t>
            </a:r>
            <a:r>
              <a:rPr lang="cs-CZ" dirty="0" err="1"/>
              <a:t>rights</a:t>
            </a:r>
            <a:r>
              <a:rPr lang="cs-CZ" dirty="0"/>
              <a:t> (</a:t>
            </a:r>
            <a:r>
              <a:rPr lang="cs-CZ" dirty="0" err="1"/>
              <a:t>like</a:t>
            </a:r>
            <a:r>
              <a:rPr lang="cs-CZ" dirty="0"/>
              <a:t> </a:t>
            </a:r>
            <a:r>
              <a:rPr lang="cs-CZ" dirty="0" err="1"/>
              <a:t>spouses</a:t>
            </a:r>
            <a:r>
              <a:rPr lang="cs-CZ" dirty="0"/>
              <a:t>)</a:t>
            </a:r>
          </a:p>
          <a:p>
            <a:r>
              <a:rPr lang="cs-CZ" dirty="0"/>
              <a:t>= no </a:t>
            </a:r>
            <a:r>
              <a:rPr lang="cs-CZ" dirty="0" err="1"/>
              <a:t>difference</a:t>
            </a:r>
            <a:r>
              <a:rPr lang="cs-CZ" dirty="0"/>
              <a:t> </a:t>
            </a:r>
            <a:r>
              <a:rPr lang="cs-CZ" dirty="0" err="1"/>
              <a:t>between</a:t>
            </a:r>
            <a:r>
              <a:rPr lang="cs-CZ" dirty="0"/>
              <a:t> </a:t>
            </a:r>
            <a:r>
              <a:rPr lang="cs-CZ" dirty="0" err="1"/>
              <a:t>children</a:t>
            </a:r>
            <a:r>
              <a:rPr lang="cs-CZ" dirty="0"/>
              <a:t> </a:t>
            </a:r>
            <a:r>
              <a:rPr lang="cs-CZ" dirty="0" err="1"/>
              <a:t>born</a:t>
            </a:r>
            <a:r>
              <a:rPr lang="cs-CZ" dirty="0"/>
              <a:t> </a:t>
            </a:r>
            <a:r>
              <a:rPr lang="cs-CZ" dirty="0" err="1"/>
              <a:t>inside</a:t>
            </a:r>
            <a:r>
              <a:rPr lang="cs-CZ" dirty="0"/>
              <a:t> („</a:t>
            </a:r>
            <a:r>
              <a:rPr lang="cs-CZ" dirty="0" err="1"/>
              <a:t>legitimate</a:t>
            </a:r>
            <a:r>
              <a:rPr lang="cs-CZ" dirty="0"/>
              <a:t>“) and </a:t>
            </a:r>
            <a:r>
              <a:rPr lang="cs-CZ" dirty="0" err="1"/>
              <a:t>outside</a:t>
            </a:r>
            <a:r>
              <a:rPr lang="cs-CZ" dirty="0"/>
              <a:t> („</a:t>
            </a:r>
            <a:r>
              <a:rPr lang="cs-CZ" dirty="0" err="1"/>
              <a:t>illegitimate</a:t>
            </a:r>
            <a:r>
              <a:rPr lang="cs-CZ" dirty="0"/>
              <a:t>“) </a:t>
            </a:r>
            <a:r>
              <a:rPr lang="cs-CZ" dirty="0" err="1"/>
              <a:t>wedlock</a:t>
            </a:r>
            <a:endParaRPr lang="en-US" dirty="0"/>
          </a:p>
        </p:txBody>
      </p:sp>
    </p:spTree>
    <p:extLst>
      <p:ext uri="{BB962C8B-B14F-4D97-AF65-F5344CB8AC3E}">
        <p14:creationId xmlns:p14="http://schemas.microsoft.com/office/powerpoint/2010/main" val="3273982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DC32E-0E6E-CF23-FE51-1F21657B88F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7E43724-A681-0FF3-277D-93376248DE8C}"/>
              </a:ext>
            </a:extLst>
          </p:cNvPr>
          <p:cNvSpPr>
            <a:spLocks noGrp="1"/>
          </p:cNvSpPr>
          <p:nvPr>
            <p:ph type="title"/>
          </p:nvPr>
        </p:nvSpPr>
        <p:spPr>
          <a:xfrm>
            <a:off x="838200" y="1036717"/>
            <a:ext cx="10515600" cy="992057"/>
          </a:xfrm>
        </p:spPr>
        <p:txBody>
          <a:bodyPr/>
          <a:lstStyle/>
          <a:p>
            <a:r>
              <a:rPr lang="cs-CZ" dirty="0" err="1"/>
              <a:t>Cohabitation</a:t>
            </a:r>
            <a:endParaRPr lang="cs-CZ" dirty="0"/>
          </a:p>
        </p:txBody>
      </p:sp>
      <p:sp>
        <p:nvSpPr>
          <p:cNvPr id="4" name="Zástupný text 3">
            <a:extLst>
              <a:ext uri="{FF2B5EF4-FFF2-40B4-BE49-F238E27FC236}">
                <a16:creationId xmlns:a16="http://schemas.microsoft.com/office/drawing/2014/main" id="{CEAB3CAD-B8C7-7ED0-9994-FAADFB3796AE}"/>
              </a:ext>
            </a:extLst>
          </p:cNvPr>
          <p:cNvSpPr>
            <a:spLocks noGrp="1"/>
          </p:cNvSpPr>
          <p:nvPr>
            <p:ph sz="quarter" idx="13"/>
          </p:nvPr>
        </p:nvSpPr>
        <p:spPr>
          <a:xfrm>
            <a:off x="838200" y="2212429"/>
            <a:ext cx="10515600" cy="3964534"/>
          </a:xfrm>
        </p:spPr>
        <p:txBody>
          <a:bodyPr>
            <a:normAutofit lnSpcReduction="10000"/>
          </a:bodyPr>
          <a:lstStyle/>
          <a:p>
            <a:r>
              <a:rPr lang="cs-CZ" dirty="0" err="1"/>
              <a:t>Sect</a:t>
            </a:r>
            <a:r>
              <a:rPr lang="cs-CZ" dirty="0"/>
              <a:t>. 885:</a:t>
            </a:r>
          </a:p>
          <a:p>
            <a:r>
              <a:rPr lang="en-US" dirty="0"/>
              <a:t>Where only one of parents cares for a child, the parent’s spouse or partner is involved in the care for and upbringing of the child if he lives in the family household with the child. </a:t>
            </a:r>
            <a:r>
              <a:rPr lang="en-US" b="1" dirty="0"/>
              <a:t>This also applies to </a:t>
            </a:r>
            <a:r>
              <a:rPr lang="en-US" b="1" dirty="0">
                <a:solidFill>
                  <a:srgbClr val="FF0000"/>
                </a:solidFill>
              </a:rPr>
              <a:t>a person who lives with the child’s parent without having entered into marriage or registered partnership with him</a:t>
            </a:r>
            <a:r>
              <a:rPr lang="en-US" b="1" dirty="0"/>
              <a:t>, provided that the person lives in the family household with the child.</a:t>
            </a:r>
            <a:endParaRPr lang="cs-CZ" b="1" dirty="0"/>
          </a:p>
          <a:p>
            <a:r>
              <a:rPr lang="cs-CZ" dirty="0"/>
              <a:t>= </a:t>
            </a:r>
            <a:r>
              <a:rPr lang="cs-CZ" dirty="0" err="1"/>
              <a:t>cohabitant</a:t>
            </a:r>
            <a:r>
              <a:rPr lang="cs-CZ" dirty="0"/>
              <a:t> </a:t>
            </a:r>
            <a:r>
              <a:rPr lang="cs-CZ" dirty="0" err="1"/>
              <a:t>is</a:t>
            </a:r>
            <a:r>
              <a:rPr lang="cs-CZ" dirty="0"/>
              <a:t> not a </a:t>
            </a:r>
            <a:r>
              <a:rPr lang="cs-CZ" dirty="0" err="1"/>
              <a:t>parent</a:t>
            </a:r>
            <a:endParaRPr lang="cs-CZ" dirty="0"/>
          </a:p>
          <a:p>
            <a:endParaRPr lang="cs-CZ" b="1" dirty="0"/>
          </a:p>
          <a:p>
            <a:r>
              <a:rPr lang="cs-CZ" b="1" dirty="0">
                <a:solidFill>
                  <a:srgbClr val="FF0000"/>
                </a:solidFill>
              </a:rPr>
              <a:t>X</a:t>
            </a:r>
          </a:p>
          <a:p>
            <a:r>
              <a:rPr lang="cs-CZ" b="1" dirty="0" err="1"/>
              <a:t>both</a:t>
            </a:r>
            <a:r>
              <a:rPr lang="cs-CZ" b="1" dirty="0"/>
              <a:t> </a:t>
            </a:r>
            <a:r>
              <a:rPr lang="cs-CZ" b="1" dirty="0" err="1"/>
              <a:t>cohabitants</a:t>
            </a:r>
            <a:r>
              <a:rPr lang="cs-CZ" b="1" dirty="0"/>
              <a:t> are </a:t>
            </a:r>
            <a:r>
              <a:rPr lang="cs-CZ" b="1" dirty="0" err="1"/>
              <a:t>parents</a:t>
            </a:r>
            <a:r>
              <a:rPr lang="cs-CZ" dirty="0"/>
              <a:t> = </a:t>
            </a:r>
            <a:r>
              <a:rPr lang="cs-CZ" dirty="0" err="1"/>
              <a:t>they</a:t>
            </a:r>
            <a:r>
              <a:rPr lang="cs-CZ" dirty="0"/>
              <a:t> </a:t>
            </a:r>
            <a:r>
              <a:rPr lang="cs-CZ" dirty="0" err="1"/>
              <a:t>have</a:t>
            </a:r>
            <a:r>
              <a:rPr lang="cs-CZ" dirty="0"/>
              <a:t> </a:t>
            </a:r>
            <a:r>
              <a:rPr lang="cs-CZ" dirty="0" err="1"/>
              <a:t>equal</a:t>
            </a:r>
            <a:r>
              <a:rPr lang="cs-CZ" dirty="0"/>
              <a:t> </a:t>
            </a:r>
            <a:r>
              <a:rPr lang="cs-CZ" dirty="0" err="1"/>
              <a:t>duties</a:t>
            </a:r>
            <a:r>
              <a:rPr lang="cs-CZ" dirty="0"/>
              <a:t> and </a:t>
            </a:r>
            <a:r>
              <a:rPr lang="cs-CZ" dirty="0" err="1"/>
              <a:t>rights</a:t>
            </a:r>
            <a:r>
              <a:rPr lang="cs-CZ" dirty="0"/>
              <a:t> (</a:t>
            </a:r>
            <a:r>
              <a:rPr lang="cs-CZ" dirty="0" err="1"/>
              <a:t>like</a:t>
            </a:r>
            <a:r>
              <a:rPr lang="cs-CZ" dirty="0"/>
              <a:t> </a:t>
            </a:r>
            <a:r>
              <a:rPr lang="cs-CZ" dirty="0" err="1"/>
              <a:t>spouses</a:t>
            </a:r>
            <a:r>
              <a:rPr lang="cs-CZ" dirty="0"/>
              <a:t>)</a:t>
            </a:r>
          </a:p>
          <a:p>
            <a:r>
              <a:rPr lang="cs-CZ" dirty="0"/>
              <a:t>= no </a:t>
            </a:r>
            <a:r>
              <a:rPr lang="cs-CZ" dirty="0" err="1"/>
              <a:t>difference</a:t>
            </a:r>
            <a:r>
              <a:rPr lang="cs-CZ" dirty="0"/>
              <a:t> </a:t>
            </a:r>
            <a:r>
              <a:rPr lang="cs-CZ" dirty="0" err="1"/>
              <a:t>between</a:t>
            </a:r>
            <a:r>
              <a:rPr lang="cs-CZ" dirty="0"/>
              <a:t> </a:t>
            </a:r>
            <a:r>
              <a:rPr lang="cs-CZ" dirty="0" err="1"/>
              <a:t>children</a:t>
            </a:r>
            <a:r>
              <a:rPr lang="cs-CZ" dirty="0"/>
              <a:t> </a:t>
            </a:r>
            <a:r>
              <a:rPr lang="cs-CZ" dirty="0" err="1"/>
              <a:t>born</a:t>
            </a:r>
            <a:r>
              <a:rPr lang="cs-CZ" dirty="0"/>
              <a:t> </a:t>
            </a:r>
            <a:r>
              <a:rPr lang="cs-CZ" dirty="0" err="1"/>
              <a:t>inside</a:t>
            </a:r>
            <a:r>
              <a:rPr lang="cs-CZ" dirty="0"/>
              <a:t> („</a:t>
            </a:r>
            <a:r>
              <a:rPr lang="cs-CZ" dirty="0" err="1"/>
              <a:t>legitimate</a:t>
            </a:r>
            <a:r>
              <a:rPr lang="cs-CZ" dirty="0"/>
              <a:t>“) and </a:t>
            </a:r>
            <a:r>
              <a:rPr lang="cs-CZ" dirty="0" err="1"/>
              <a:t>outside</a:t>
            </a:r>
            <a:r>
              <a:rPr lang="cs-CZ" dirty="0"/>
              <a:t> („</a:t>
            </a:r>
            <a:r>
              <a:rPr lang="cs-CZ" dirty="0" err="1"/>
              <a:t>illegitimate</a:t>
            </a:r>
            <a:r>
              <a:rPr lang="cs-CZ" dirty="0"/>
              <a:t>“) </a:t>
            </a:r>
            <a:r>
              <a:rPr lang="cs-CZ" dirty="0" err="1"/>
              <a:t>wedlock</a:t>
            </a:r>
            <a:endParaRPr lang="en-US" dirty="0"/>
          </a:p>
        </p:txBody>
      </p:sp>
    </p:spTree>
    <p:extLst>
      <p:ext uri="{BB962C8B-B14F-4D97-AF65-F5344CB8AC3E}">
        <p14:creationId xmlns:p14="http://schemas.microsoft.com/office/powerpoint/2010/main" val="37439089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43190-23CD-B923-3CA5-8B067430138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5514C8C-D316-E1B4-F1A6-9EBDCD43E862}"/>
              </a:ext>
            </a:extLst>
          </p:cNvPr>
          <p:cNvSpPr>
            <a:spLocks noGrp="1"/>
          </p:cNvSpPr>
          <p:nvPr>
            <p:ph type="title"/>
          </p:nvPr>
        </p:nvSpPr>
        <p:spPr>
          <a:xfrm>
            <a:off x="838200" y="1036717"/>
            <a:ext cx="10515600" cy="992057"/>
          </a:xfrm>
        </p:spPr>
        <p:txBody>
          <a:bodyPr/>
          <a:lstStyle/>
          <a:p>
            <a:r>
              <a:rPr lang="cs-CZ" dirty="0" err="1"/>
              <a:t>Cohabitation</a:t>
            </a:r>
            <a:r>
              <a:rPr lang="cs-CZ" dirty="0"/>
              <a:t> – </a:t>
            </a:r>
            <a:r>
              <a:rPr lang="cs-CZ" dirty="0" err="1"/>
              <a:t>Law</a:t>
            </a:r>
            <a:r>
              <a:rPr lang="cs-CZ" dirty="0"/>
              <a:t> </a:t>
            </a:r>
            <a:r>
              <a:rPr lang="cs-CZ" dirty="0" err="1"/>
              <a:t>of</a:t>
            </a:r>
            <a:r>
              <a:rPr lang="cs-CZ" dirty="0"/>
              <a:t> </a:t>
            </a:r>
            <a:r>
              <a:rPr lang="cs-CZ" dirty="0" err="1"/>
              <a:t>Succession</a:t>
            </a:r>
            <a:endParaRPr lang="cs-CZ" dirty="0"/>
          </a:p>
        </p:txBody>
      </p:sp>
      <p:sp>
        <p:nvSpPr>
          <p:cNvPr id="4" name="Zástupný text 3">
            <a:extLst>
              <a:ext uri="{FF2B5EF4-FFF2-40B4-BE49-F238E27FC236}">
                <a16:creationId xmlns:a16="http://schemas.microsoft.com/office/drawing/2014/main" id="{7AC8443E-C5BA-497C-F21A-7F14A827C183}"/>
              </a:ext>
            </a:extLst>
          </p:cNvPr>
          <p:cNvSpPr>
            <a:spLocks noGrp="1"/>
          </p:cNvSpPr>
          <p:nvPr>
            <p:ph sz="quarter" idx="13"/>
          </p:nvPr>
        </p:nvSpPr>
        <p:spPr>
          <a:xfrm>
            <a:off x="838200" y="2212429"/>
            <a:ext cx="10515600" cy="3964534"/>
          </a:xfrm>
        </p:spPr>
        <p:txBody>
          <a:bodyPr>
            <a:normAutofit/>
          </a:bodyPr>
          <a:lstStyle/>
          <a:p>
            <a:r>
              <a:rPr lang="cs-CZ" dirty="0" err="1"/>
              <a:t>Sect</a:t>
            </a:r>
            <a:r>
              <a:rPr lang="cs-CZ" dirty="0"/>
              <a:t>. 1476: (</a:t>
            </a:r>
            <a:r>
              <a:rPr lang="cs-CZ" dirty="0" err="1"/>
              <a:t>legal</a:t>
            </a:r>
            <a:r>
              <a:rPr lang="cs-CZ" dirty="0"/>
              <a:t> </a:t>
            </a:r>
            <a:r>
              <a:rPr lang="cs-CZ" dirty="0" err="1"/>
              <a:t>titles</a:t>
            </a:r>
            <a:r>
              <a:rPr lang="cs-CZ" dirty="0"/>
              <a:t> </a:t>
            </a:r>
            <a:r>
              <a:rPr lang="cs-CZ" dirty="0" err="1"/>
              <a:t>of</a:t>
            </a:r>
            <a:r>
              <a:rPr lang="cs-CZ" dirty="0"/>
              <a:t> </a:t>
            </a:r>
            <a:r>
              <a:rPr lang="cs-CZ" dirty="0" err="1"/>
              <a:t>succession</a:t>
            </a:r>
            <a:r>
              <a:rPr lang="cs-CZ" dirty="0"/>
              <a:t>)</a:t>
            </a:r>
          </a:p>
          <a:p>
            <a:endParaRPr lang="cs-CZ" dirty="0"/>
          </a:p>
          <a:p>
            <a:r>
              <a:rPr lang="en-US" dirty="0"/>
              <a:t>Inheriting takes place on the basis of an </a:t>
            </a:r>
            <a:endParaRPr lang="cs-CZ" dirty="0"/>
          </a:p>
          <a:p>
            <a:pPr marL="457200" indent="-457200">
              <a:buAutoNum type="arabicParenR"/>
            </a:pPr>
            <a:r>
              <a:rPr lang="en-US" b="1" dirty="0"/>
              <a:t>inheritance contract</a:t>
            </a:r>
            <a:r>
              <a:rPr lang="cs-CZ" b="1" dirty="0"/>
              <a:t> </a:t>
            </a:r>
            <a:r>
              <a:rPr lang="cs-CZ" dirty="0"/>
              <a:t>(</a:t>
            </a:r>
            <a:r>
              <a:rPr lang="cs-CZ" dirty="0" err="1"/>
              <a:t>sect</a:t>
            </a:r>
            <a:r>
              <a:rPr lang="cs-CZ" dirty="0"/>
              <a:t>. 1582 et </a:t>
            </a:r>
            <a:r>
              <a:rPr lang="cs-CZ" dirty="0" err="1"/>
              <a:t>seq</a:t>
            </a:r>
            <a:r>
              <a:rPr lang="cs-CZ" dirty="0"/>
              <a:t>.)</a:t>
            </a:r>
            <a:r>
              <a:rPr lang="en-US" b="1" dirty="0"/>
              <a:t>, </a:t>
            </a:r>
            <a:endParaRPr lang="cs-CZ" b="1" dirty="0"/>
          </a:p>
          <a:p>
            <a:pPr marL="457200" indent="-457200">
              <a:buAutoNum type="arabicParenR"/>
            </a:pPr>
            <a:r>
              <a:rPr lang="en-US" b="1" dirty="0"/>
              <a:t>testament </a:t>
            </a:r>
            <a:r>
              <a:rPr lang="cs-CZ" dirty="0"/>
              <a:t>(</a:t>
            </a:r>
            <a:r>
              <a:rPr lang="cs-CZ" dirty="0" err="1"/>
              <a:t>sect</a:t>
            </a:r>
            <a:r>
              <a:rPr lang="cs-CZ" dirty="0"/>
              <a:t>. 1494 et </a:t>
            </a:r>
            <a:r>
              <a:rPr lang="cs-CZ" dirty="0" err="1"/>
              <a:t>seq</a:t>
            </a:r>
            <a:r>
              <a:rPr lang="cs-CZ" dirty="0"/>
              <a:t>.)</a:t>
            </a:r>
            <a:r>
              <a:rPr lang="cs-CZ" b="1" dirty="0"/>
              <a:t> </a:t>
            </a:r>
            <a:r>
              <a:rPr lang="en-US" b="1" dirty="0"/>
              <a:t>or </a:t>
            </a:r>
            <a:endParaRPr lang="cs-CZ" b="1" dirty="0"/>
          </a:p>
          <a:p>
            <a:pPr marL="457200" indent="-457200">
              <a:buAutoNum type="arabicParenR"/>
            </a:pPr>
            <a:r>
              <a:rPr lang="en-US" b="1" dirty="0"/>
              <a:t>by means of a statute</a:t>
            </a:r>
            <a:r>
              <a:rPr lang="cs-CZ" b="1" dirty="0"/>
              <a:t> </a:t>
            </a:r>
            <a:r>
              <a:rPr lang="cs-CZ" dirty="0"/>
              <a:t>(</a:t>
            </a:r>
            <a:r>
              <a:rPr lang="cs-CZ" dirty="0" err="1"/>
              <a:t>note</a:t>
            </a:r>
            <a:r>
              <a:rPr lang="cs-CZ" dirty="0"/>
              <a:t>: by </a:t>
            </a:r>
            <a:r>
              <a:rPr lang="cs-CZ" dirty="0" err="1"/>
              <a:t>operation</a:t>
            </a:r>
            <a:r>
              <a:rPr lang="cs-CZ" dirty="0"/>
              <a:t> </a:t>
            </a:r>
            <a:r>
              <a:rPr lang="cs-CZ" dirty="0" err="1"/>
              <a:t>of</a:t>
            </a:r>
            <a:r>
              <a:rPr lang="cs-CZ" dirty="0"/>
              <a:t> </a:t>
            </a:r>
            <a:r>
              <a:rPr lang="cs-CZ" dirty="0" err="1"/>
              <a:t>law</a:t>
            </a:r>
            <a:r>
              <a:rPr lang="cs-CZ" dirty="0"/>
              <a:t>, </a:t>
            </a:r>
            <a:r>
              <a:rPr lang="cs-CZ" dirty="0" err="1"/>
              <a:t>statutory</a:t>
            </a:r>
            <a:r>
              <a:rPr lang="cs-CZ" dirty="0"/>
              <a:t> </a:t>
            </a:r>
            <a:r>
              <a:rPr lang="cs-CZ" dirty="0" err="1"/>
              <a:t>succession</a:t>
            </a:r>
            <a:r>
              <a:rPr lang="cs-CZ" dirty="0"/>
              <a:t>) (</a:t>
            </a:r>
            <a:r>
              <a:rPr lang="cs-CZ" dirty="0" err="1"/>
              <a:t>sect</a:t>
            </a:r>
            <a:r>
              <a:rPr lang="cs-CZ" dirty="0"/>
              <a:t>. 1633 et </a:t>
            </a:r>
            <a:r>
              <a:rPr lang="cs-CZ" dirty="0" err="1"/>
              <a:t>seq</a:t>
            </a:r>
            <a:r>
              <a:rPr lang="cs-CZ" dirty="0"/>
              <a:t>.)</a:t>
            </a:r>
            <a:r>
              <a:rPr lang="en-US" dirty="0"/>
              <a:t>. </a:t>
            </a:r>
            <a:endParaRPr lang="cs-CZ" dirty="0"/>
          </a:p>
          <a:p>
            <a:r>
              <a:rPr lang="en-US" dirty="0"/>
              <a:t>These reasons may also operate together.</a:t>
            </a:r>
            <a:endParaRPr lang="cs-CZ" dirty="0"/>
          </a:p>
          <a:p>
            <a:endParaRPr lang="cs-CZ" dirty="0"/>
          </a:p>
          <a:p>
            <a:r>
              <a:rPr lang="en-US" dirty="0"/>
              <a:t>► </a:t>
            </a:r>
            <a:r>
              <a:rPr lang="cs-CZ" dirty="0" err="1"/>
              <a:t>Cohabitants</a:t>
            </a:r>
            <a:r>
              <a:rPr lang="cs-CZ" dirty="0"/>
              <a:t> </a:t>
            </a:r>
            <a:r>
              <a:rPr lang="cs-CZ" dirty="0" err="1"/>
              <a:t>may</a:t>
            </a:r>
            <a:r>
              <a:rPr lang="cs-CZ" dirty="0"/>
              <a:t> benefit </a:t>
            </a:r>
            <a:r>
              <a:rPr lang="cs-CZ" dirty="0" err="1"/>
              <a:t>from</a:t>
            </a:r>
            <a:r>
              <a:rPr lang="cs-CZ" dirty="0"/>
              <a:t> </a:t>
            </a:r>
            <a:r>
              <a:rPr lang="cs-CZ" dirty="0" err="1"/>
              <a:t>all</a:t>
            </a:r>
            <a:r>
              <a:rPr lang="cs-CZ" dirty="0"/>
              <a:t> </a:t>
            </a:r>
            <a:r>
              <a:rPr lang="cs-CZ" dirty="0" err="1"/>
              <a:t>legal</a:t>
            </a:r>
            <a:r>
              <a:rPr lang="cs-CZ" dirty="0"/>
              <a:t> </a:t>
            </a:r>
            <a:r>
              <a:rPr lang="cs-CZ" dirty="0" err="1"/>
              <a:t>titles</a:t>
            </a:r>
            <a:r>
              <a:rPr lang="cs-CZ" dirty="0"/>
              <a:t> </a:t>
            </a:r>
            <a:r>
              <a:rPr lang="cs-CZ" dirty="0" err="1"/>
              <a:t>of</a:t>
            </a:r>
            <a:r>
              <a:rPr lang="cs-CZ" dirty="0"/>
              <a:t> </a:t>
            </a:r>
            <a:r>
              <a:rPr lang="cs-CZ" dirty="0" err="1"/>
              <a:t>succession</a:t>
            </a:r>
            <a:r>
              <a:rPr lang="cs-CZ" dirty="0"/>
              <a:t>.</a:t>
            </a:r>
            <a:endParaRPr lang="en-US" dirty="0"/>
          </a:p>
        </p:txBody>
      </p:sp>
    </p:spTree>
    <p:extLst>
      <p:ext uri="{BB962C8B-B14F-4D97-AF65-F5344CB8AC3E}">
        <p14:creationId xmlns:p14="http://schemas.microsoft.com/office/powerpoint/2010/main" val="6983212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580EC-6D8B-31B0-C53C-C23EF98A20C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1C8D207-F3C3-139D-1586-D927BF39A715}"/>
              </a:ext>
            </a:extLst>
          </p:cNvPr>
          <p:cNvSpPr>
            <a:spLocks noGrp="1"/>
          </p:cNvSpPr>
          <p:nvPr>
            <p:ph type="title"/>
          </p:nvPr>
        </p:nvSpPr>
        <p:spPr>
          <a:xfrm>
            <a:off x="838200" y="1036717"/>
            <a:ext cx="10515600" cy="992057"/>
          </a:xfrm>
        </p:spPr>
        <p:txBody>
          <a:bodyPr/>
          <a:lstStyle/>
          <a:p>
            <a:r>
              <a:rPr lang="cs-CZ" dirty="0" err="1"/>
              <a:t>Cohabitation</a:t>
            </a:r>
            <a:r>
              <a:rPr lang="cs-CZ" dirty="0"/>
              <a:t> – </a:t>
            </a:r>
            <a:r>
              <a:rPr lang="cs-CZ" dirty="0" err="1"/>
              <a:t>Law</a:t>
            </a:r>
            <a:r>
              <a:rPr lang="cs-CZ" dirty="0"/>
              <a:t> </a:t>
            </a:r>
            <a:r>
              <a:rPr lang="cs-CZ" dirty="0" err="1"/>
              <a:t>of</a:t>
            </a:r>
            <a:r>
              <a:rPr lang="cs-CZ" dirty="0"/>
              <a:t> </a:t>
            </a:r>
            <a:r>
              <a:rPr lang="cs-CZ" dirty="0" err="1"/>
              <a:t>Succession</a:t>
            </a:r>
            <a:endParaRPr lang="cs-CZ" dirty="0"/>
          </a:p>
        </p:txBody>
      </p:sp>
      <p:sp>
        <p:nvSpPr>
          <p:cNvPr id="4" name="Zástupný text 3">
            <a:extLst>
              <a:ext uri="{FF2B5EF4-FFF2-40B4-BE49-F238E27FC236}">
                <a16:creationId xmlns:a16="http://schemas.microsoft.com/office/drawing/2014/main" id="{ABB0CA4D-E36C-525B-FA53-844EE566745F}"/>
              </a:ext>
            </a:extLst>
          </p:cNvPr>
          <p:cNvSpPr>
            <a:spLocks noGrp="1"/>
          </p:cNvSpPr>
          <p:nvPr>
            <p:ph sz="quarter" idx="13"/>
          </p:nvPr>
        </p:nvSpPr>
        <p:spPr>
          <a:xfrm>
            <a:off x="838200" y="2212429"/>
            <a:ext cx="10515600" cy="3964534"/>
          </a:xfrm>
        </p:spPr>
        <p:txBody>
          <a:bodyPr>
            <a:normAutofit fontScale="92500" lnSpcReduction="20000"/>
          </a:bodyPr>
          <a:lstStyle/>
          <a:p>
            <a:r>
              <a:rPr lang="cs-CZ" b="1" dirty="0" err="1"/>
              <a:t>Statutory</a:t>
            </a:r>
            <a:r>
              <a:rPr lang="cs-CZ" b="1" dirty="0"/>
              <a:t> </a:t>
            </a:r>
            <a:r>
              <a:rPr lang="cs-CZ" b="1" dirty="0" err="1"/>
              <a:t>succession</a:t>
            </a:r>
            <a:r>
              <a:rPr lang="cs-CZ" b="1" dirty="0"/>
              <a:t>:</a:t>
            </a:r>
          </a:p>
          <a:p>
            <a:endParaRPr lang="cs-CZ" dirty="0"/>
          </a:p>
          <a:p>
            <a:r>
              <a:rPr lang="cs-CZ" b="1" dirty="0" err="1"/>
              <a:t>First</a:t>
            </a:r>
            <a:r>
              <a:rPr lang="cs-CZ" b="1" dirty="0"/>
              <a:t> </a:t>
            </a:r>
            <a:r>
              <a:rPr lang="cs-CZ" b="1" dirty="0" err="1"/>
              <a:t>class</a:t>
            </a:r>
            <a:r>
              <a:rPr lang="cs-CZ" b="1" dirty="0"/>
              <a:t> </a:t>
            </a:r>
            <a:r>
              <a:rPr lang="cs-CZ" b="1" dirty="0" err="1"/>
              <a:t>of</a:t>
            </a:r>
            <a:r>
              <a:rPr lang="cs-CZ" b="1" dirty="0"/>
              <a:t> </a:t>
            </a:r>
            <a:r>
              <a:rPr lang="cs-CZ" b="1" dirty="0" err="1"/>
              <a:t>heirs</a:t>
            </a:r>
            <a:r>
              <a:rPr lang="cs-CZ" b="1" dirty="0"/>
              <a:t> </a:t>
            </a:r>
            <a:r>
              <a:rPr lang="cs-CZ" dirty="0"/>
              <a:t>(</a:t>
            </a:r>
            <a:r>
              <a:rPr lang="cs-CZ" dirty="0" err="1"/>
              <a:t>Sect</a:t>
            </a:r>
            <a:r>
              <a:rPr lang="cs-CZ" dirty="0"/>
              <a:t>. § 1635): </a:t>
            </a:r>
          </a:p>
          <a:p>
            <a:r>
              <a:rPr lang="en-US" dirty="0"/>
              <a:t>► </a:t>
            </a:r>
            <a:r>
              <a:rPr lang="cs-CZ" dirty="0" err="1"/>
              <a:t>children</a:t>
            </a:r>
            <a:r>
              <a:rPr lang="cs-CZ" dirty="0"/>
              <a:t> </a:t>
            </a:r>
          </a:p>
          <a:p>
            <a:r>
              <a:rPr lang="en-US" dirty="0"/>
              <a:t>► </a:t>
            </a:r>
            <a:r>
              <a:rPr lang="cs-CZ" dirty="0" err="1"/>
              <a:t>husband</a:t>
            </a:r>
            <a:r>
              <a:rPr lang="cs-CZ" dirty="0"/>
              <a:t> </a:t>
            </a:r>
            <a:r>
              <a:rPr lang="en-GB" dirty="0"/>
              <a:t>[</a:t>
            </a:r>
            <a:r>
              <a:rPr lang="cs-CZ" dirty="0" err="1"/>
              <a:t>or</a:t>
            </a:r>
            <a:r>
              <a:rPr lang="cs-CZ" dirty="0"/>
              <a:t> (</a:t>
            </a:r>
            <a:r>
              <a:rPr lang="cs-CZ" dirty="0" err="1"/>
              <a:t>registered</a:t>
            </a:r>
            <a:r>
              <a:rPr lang="cs-CZ" dirty="0"/>
              <a:t>) partner </a:t>
            </a:r>
            <a:r>
              <a:rPr lang="cs-CZ" dirty="0" err="1"/>
              <a:t>of</a:t>
            </a:r>
            <a:r>
              <a:rPr lang="cs-CZ" dirty="0"/>
              <a:t> </a:t>
            </a:r>
            <a:r>
              <a:rPr lang="cs-CZ" dirty="0" err="1"/>
              <a:t>same</a:t>
            </a:r>
            <a:r>
              <a:rPr lang="cs-CZ" dirty="0"/>
              <a:t> sex</a:t>
            </a:r>
            <a:r>
              <a:rPr lang="en-GB" dirty="0"/>
              <a:t>]</a:t>
            </a:r>
            <a:r>
              <a:rPr lang="cs-CZ" dirty="0"/>
              <a:t> (no more </a:t>
            </a:r>
            <a:r>
              <a:rPr lang="cs-CZ" dirty="0" err="1"/>
              <a:t>than</a:t>
            </a:r>
            <a:r>
              <a:rPr lang="cs-CZ" dirty="0"/>
              <a:t> ½ </a:t>
            </a:r>
            <a:r>
              <a:rPr lang="cs-CZ" dirty="0" err="1"/>
              <a:t>share</a:t>
            </a:r>
            <a:r>
              <a:rPr lang="cs-CZ" dirty="0"/>
              <a:t>)</a:t>
            </a:r>
          </a:p>
          <a:p>
            <a:r>
              <a:rPr lang="en-US" dirty="0">
                <a:solidFill>
                  <a:srgbClr val="FF0000"/>
                </a:solidFill>
              </a:rPr>
              <a:t>►</a:t>
            </a:r>
            <a:r>
              <a:rPr lang="cs-CZ" dirty="0">
                <a:solidFill>
                  <a:srgbClr val="FF0000"/>
                </a:solidFill>
              </a:rPr>
              <a:t> no </a:t>
            </a:r>
            <a:r>
              <a:rPr lang="cs-CZ" dirty="0" err="1">
                <a:solidFill>
                  <a:srgbClr val="FF0000"/>
                </a:solidFill>
              </a:rPr>
              <a:t>cohabitant</a:t>
            </a:r>
            <a:r>
              <a:rPr lang="cs-CZ" dirty="0">
                <a:solidFill>
                  <a:srgbClr val="FF0000"/>
                </a:solidFill>
              </a:rPr>
              <a:t> </a:t>
            </a:r>
            <a:r>
              <a:rPr lang="cs-CZ" dirty="0" err="1">
                <a:solidFill>
                  <a:srgbClr val="FF0000"/>
                </a:solidFill>
              </a:rPr>
              <a:t>here</a:t>
            </a:r>
            <a:endParaRPr lang="cs-CZ" dirty="0">
              <a:solidFill>
                <a:srgbClr val="FF0000"/>
              </a:solidFill>
            </a:endParaRPr>
          </a:p>
          <a:p>
            <a:endParaRPr lang="cs-CZ" dirty="0"/>
          </a:p>
          <a:p>
            <a:r>
              <a:rPr lang="cs-CZ" b="1" dirty="0"/>
              <a:t>Second </a:t>
            </a:r>
            <a:r>
              <a:rPr lang="cs-CZ" b="1" dirty="0" err="1"/>
              <a:t>class</a:t>
            </a:r>
            <a:r>
              <a:rPr lang="cs-CZ" b="1" dirty="0"/>
              <a:t> </a:t>
            </a:r>
            <a:r>
              <a:rPr lang="cs-CZ" b="1" dirty="0" err="1"/>
              <a:t>of</a:t>
            </a:r>
            <a:r>
              <a:rPr lang="cs-CZ" b="1" dirty="0"/>
              <a:t> </a:t>
            </a:r>
            <a:r>
              <a:rPr lang="cs-CZ" b="1" dirty="0" err="1"/>
              <a:t>heirs</a:t>
            </a:r>
            <a:r>
              <a:rPr lang="cs-CZ" dirty="0"/>
              <a:t> (</a:t>
            </a:r>
            <a:r>
              <a:rPr lang="cs-CZ" dirty="0" err="1"/>
              <a:t>Sect</a:t>
            </a:r>
            <a:r>
              <a:rPr lang="cs-CZ" dirty="0"/>
              <a:t>. § 1636): </a:t>
            </a:r>
            <a:endParaRPr lang="cs-CZ" b="1" dirty="0"/>
          </a:p>
          <a:p>
            <a:r>
              <a:rPr lang="en-US" dirty="0"/>
              <a:t>► </a:t>
            </a:r>
            <a:r>
              <a:rPr lang="cs-CZ" dirty="0" err="1"/>
              <a:t>husband</a:t>
            </a:r>
            <a:r>
              <a:rPr lang="cs-CZ" dirty="0"/>
              <a:t> </a:t>
            </a:r>
            <a:r>
              <a:rPr lang="en-GB" dirty="0"/>
              <a:t>[</a:t>
            </a:r>
            <a:r>
              <a:rPr lang="cs-CZ" dirty="0" err="1"/>
              <a:t>or</a:t>
            </a:r>
            <a:r>
              <a:rPr lang="cs-CZ" dirty="0"/>
              <a:t> (</a:t>
            </a:r>
            <a:r>
              <a:rPr lang="cs-CZ" dirty="0" err="1"/>
              <a:t>registered</a:t>
            </a:r>
            <a:r>
              <a:rPr lang="cs-CZ" dirty="0"/>
              <a:t>) partner </a:t>
            </a:r>
            <a:r>
              <a:rPr lang="cs-CZ" dirty="0" err="1"/>
              <a:t>of</a:t>
            </a:r>
            <a:r>
              <a:rPr lang="cs-CZ" dirty="0"/>
              <a:t> </a:t>
            </a:r>
            <a:r>
              <a:rPr lang="cs-CZ" dirty="0" err="1"/>
              <a:t>same</a:t>
            </a:r>
            <a:r>
              <a:rPr lang="cs-CZ" dirty="0"/>
              <a:t> sex</a:t>
            </a:r>
            <a:r>
              <a:rPr lang="en-GB" dirty="0"/>
              <a:t>]</a:t>
            </a:r>
            <a:r>
              <a:rPr lang="cs-CZ" dirty="0"/>
              <a:t> (</a:t>
            </a:r>
            <a:r>
              <a:rPr lang="cs-CZ" dirty="0" err="1"/>
              <a:t>at</a:t>
            </a:r>
            <a:r>
              <a:rPr lang="cs-CZ" dirty="0"/>
              <a:t> least ½ </a:t>
            </a:r>
            <a:r>
              <a:rPr lang="cs-CZ" dirty="0" err="1"/>
              <a:t>share</a:t>
            </a:r>
            <a:r>
              <a:rPr lang="cs-CZ" dirty="0"/>
              <a:t>)</a:t>
            </a:r>
          </a:p>
          <a:p>
            <a:r>
              <a:rPr lang="en-US" dirty="0"/>
              <a:t>► </a:t>
            </a:r>
            <a:r>
              <a:rPr lang="cs-CZ" dirty="0" err="1"/>
              <a:t>decedent’s</a:t>
            </a:r>
            <a:r>
              <a:rPr lang="cs-CZ" dirty="0"/>
              <a:t> </a:t>
            </a:r>
            <a:r>
              <a:rPr lang="cs-CZ" dirty="0" err="1"/>
              <a:t>parents</a:t>
            </a:r>
            <a:r>
              <a:rPr lang="cs-CZ" dirty="0"/>
              <a:t> </a:t>
            </a:r>
          </a:p>
          <a:p>
            <a:r>
              <a:rPr lang="en-US" dirty="0"/>
              <a:t>► those who </a:t>
            </a:r>
            <a:r>
              <a:rPr lang="en-US" b="1" dirty="0"/>
              <a:t>lived with the decedent in the </a:t>
            </a:r>
            <a:r>
              <a:rPr lang="en-US" b="1" dirty="0">
                <a:solidFill>
                  <a:schemeClr val="accent1"/>
                </a:solidFill>
              </a:rPr>
              <a:t>common household </a:t>
            </a:r>
            <a:r>
              <a:rPr lang="en-US" b="1" dirty="0"/>
              <a:t>for at least one year before his death and, as a result, cared for the common household or were dependent in maintenance on the decedent</a:t>
            </a:r>
            <a:r>
              <a:rPr lang="cs-CZ" b="1" dirty="0"/>
              <a:t> </a:t>
            </a:r>
            <a:r>
              <a:rPr lang="cs-CZ" dirty="0"/>
              <a:t>(no more </a:t>
            </a:r>
            <a:r>
              <a:rPr lang="cs-CZ" dirty="0" err="1"/>
              <a:t>than</a:t>
            </a:r>
            <a:r>
              <a:rPr lang="cs-CZ" dirty="0"/>
              <a:t> ½ </a:t>
            </a:r>
            <a:r>
              <a:rPr lang="cs-CZ" dirty="0" err="1"/>
              <a:t>share</a:t>
            </a:r>
            <a:r>
              <a:rPr lang="cs-CZ" dirty="0"/>
              <a:t>)</a:t>
            </a:r>
            <a:endParaRPr lang="cs-CZ" b="1" dirty="0"/>
          </a:p>
          <a:p>
            <a:r>
              <a:rPr lang="cs-CZ" b="1" dirty="0"/>
              <a:t>(</a:t>
            </a:r>
            <a:r>
              <a:rPr lang="cs-CZ" b="1" dirty="0" err="1"/>
              <a:t>again</a:t>
            </a:r>
            <a:r>
              <a:rPr lang="en-US" dirty="0"/>
              <a:t> </a:t>
            </a:r>
            <a:r>
              <a:rPr lang="cs-CZ" b="1" dirty="0" err="1">
                <a:solidFill>
                  <a:srgbClr val="FF0000"/>
                </a:solidFill>
              </a:rPr>
              <a:t>qualified</a:t>
            </a:r>
            <a:r>
              <a:rPr lang="cs-CZ" dirty="0"/>
              <a:t> </a:t>
            </a:r>
            <a:r>
              <a:rPr lang="cs-CZ" dirty="0" err="1"/>
              <a:t>cohabitation</a:t>
            </a:r>
            <a:r>
              <a:rPr lang="cs-CZ" dirty="0"/>
              <a:t>)</a:t>
            </a:r>
          </a:p>
        </p:txBody>
      </p:sp>
    </p:spTree>
    <p:extLst>
      <p:ext uri="{BB962C8B-B14F-4D97-AF65-F5344CB8AC3E}">
        <p14:creationId xmlns:p14="http://schemas.microsoft.com/office/powerpoint/2010/main" val="377238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D7A19-649E-D2B3-0971-97063140100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9CBF37F-5662-0BA2-FFF2-9373AD628ED3}"/>
              </a:ext>
            </a:extLst>
          </p:cNvPr>
          <p:cNvSpPr>
            <a:spLocks noGrp="1"/>
          </p:cNvSpPr>
          <p:nvPr>
            <p:ph type="title"/>
          </p:nvPr>
        </p:nvSpPr>
        <p:spPr>
          <a:xfrm>
            <a:off x="838200" y="1036717"/>
            <a:ext cx="10515600" cy="992057"/>
          </a:xfrm>
        </p:spPr>
        <p:txBody>
          <a:bodyPr/>
          <a:lstStyle/>
          <a:p>
            <a:r>
              <a:rPr lang="cs-CZ" dirty="0" err="1"/>
              <a:t>Law</a:t>
            </a:r>
            <a:r>
              <a:rPr lang="cs-CZ" dirty="0"/>
              <a:t> </a:t>
            </a:r>
            <a:r>
              <a:rPr lang="cs-CZ" dirty="0" err="1"/>
              <a:t>of</a:t>
            </a:r>
            <a:r>
              <a:rPr lang="cs-CZ" dirty="0"/>
              <a:t> </a:t>
            </a:r>
            <a:r>
              <a:rPr lang="cs-CZ" dirty="0" err="1"/>
              <a:t>Personal</a:t>
            </a:r>
            <a:r>
              <a:rPr lang="cs-CZ" dirty="0"/>
              <a:t> Status</a:t>
            </a:r>
          </a:p>
        </p:txBody>
      </p:sp>
      <p:sp>
        <p:nvSpPr>
          <p:cNvPr id="4" name="Zástupný text 3">
            <a:extLst>
              <a:ext uri="{FF2B5EF4-FFF2-40B4-BE49-F238E27FC236}">
                <a16:creationId xmlns:a16="http://schemas.microsoft.com/office/drawing/2014/main" id="{E7CA5056-F1F8-17DC-EE4C-43D8C08FA81E}"/>
              </a:ext>
            </a:extLst>
          </p:cNvPr>
          <p:cNvSpPr>
            <a:spLocks noGrp="1"/>
          </p:cNvSpPr>
          <p:nvPr>
            <p:ph sz="quarter" idx="13"/>
          </p:nvPr>
        </p:nvSpPr>
        <p:spPr>
          <a:xfrm>
            <a:off x="838200" y="2212429"/>
            <a:ext cx="10515600" cy="3964534"/>
          </a:xfrm>
        </p:spPr>
        <p:txBody>
          <a:bodyPr>
            <a:normAutofit lnSpcReduction="10000"/>
          </a:bodyPr>
          <a:lstStyle/>
          <a:p>
            <a:r>
              <a:rPr lang="cs-CZ" b="1" dirty="0"/>
              <a:t>Minority / majority</a:t>
            </a:r>
          </a:p>
          <a:p>
            <a:r>
              <a:rPr lang="cs-CZ" dirty="0" err="1"/>
              <a:t>Sect</a:t>
            </a:r>
            <a:r>
              <a:rPr lang="cs-CZ" dirty="0"/>
              <a:t>. 21 ABGB</a:t>
            </a:r>
          </a:p>
          <a:p>
            <a:endParaRPr lang="cs-CZ" dirty="0"/>
          </a:p>
          <a:p>
            <a:r>
              <a:rPr lang="en-US" dirty="0"/>
              <a:t>Those, who for want of years, infirmities of the mind, or</a:t>
            </a:r>
            <a:r>
              <a:rPr lang="cs-CZ" dirty="0"/>
              <a:t> </a:t>
            </a:r>
            <a:r>
              <a:rPr lang="en-US" dirty="0"/>
              <a:t>other circumstances are themselves unable to take proper</a:t>
            </a:r>
            <a:r>
              <a:rPr lang="cs-CZ" dirty="0"/>
              <a:t> </a:t>
            </a:r>
            <a:r>
              <a:rPr lang="en-US" dirty="0"/>
              <a:t>care of their affairs, stand under the peculiar protection of the</a:t>
            </a:r>
            <a:r>
              <a:rPr lang="cs-CZ" dirty="0"/>
              <a:t> </a:t>
            </a:r>
            <a:r>
              <a:rPr lang="en-US" dirty="0"/>
              <a:t>laws. T</a:t>
            </a:r>
            <a:r>
              <a:rPr lang="cs-CZ" dirty="0"/>
              <a:t>o</a:t>
            </a:r>
            <a:r>
              <a:rPr lang="en-US" dirty="0"/>
              <a:t> this class belong: </a:t>
            </a:r>
            <a:r>
              <a:rPr lang="en-US" b="1" dirty="0">
                <a:solidFill>
                  <a:schemeClr val="accent1"/>
                </a:solidFill>
              </a:rPr>
              <a:t>children</a:t>
            </a:r>
            <a:r>
              <a:rPr lang="en-US" dirty="0"/>
              <a:t>, who have not yet reached</a:t>
            </a:r>
            <a:r>
              <a:rPr lang="cs-CZ" dirty="0"/>
              <a:t> </a:t>
            </a:r>
            <a:r>
              <a:rPr lang="en-US" dirty="0">
                <a:solidFill>
                  <a:srgbClr val="FF0000"/>
                </a:solidFill>
              </a:rPr>
              <a:t>their seventh year</a:t>
            </a:r>
            <a:r>
              <a:rPr lang="en-US" dirty="0"/>
              <a:t>; those, who have not attained the age of discretion</a:t>
            </a:r>
            <a:r>
              <a:rPr lang="cs-CZ" dirty="0"/>
              <a:t> </a:t>
            </a:r>
            <a:r>
              <a:rPr lang="cs-CZ" b="1" dirty="0">
                <a:solidFill>
                  <a:schemeClr val="accent1"/>
                </a:solidFill>
              </a:rPr>
              <a:t>(</a:t>
            </a:r>
            <a:r>
              <a:rPr lang="cs-CZ" b="1" dirty="0" err="1">
                <a:solidFill>
                  <a:schemeClr val="accent1"/>
                </a:solidFill>
              </a:rPr>
              <a:t>note</a:t>
            </a:r>
            <a:r>
              <a:rPr lang="cs-CZ" b="1" dirty="0">
                <a:solidFill>
                  <a:schemeClr val="accent1"/>
                </a:solidFill>
              </a:rPr>
              <a:t>: </a:t>
            </a:r>
            <a:r>
              <a:rPr lang="cs-CZ" b="1" dirty="0" err="1">
                <a:solidFill>
                  <a:schemeClr val="accent1"/>
                </a:solidFill>
              </a:rPr>
              <a:t>immatures</a:t>
            </a:r>
            <a:r>
              <a:rPr lang="cs-CZ" b="1" dirty="0">
                <a:solidFill>
                  <a:schemeClr val="accent1"/>
                </a:solidFill>
              </a:rPr>
              <a:t>)</a:t>
            </a:r>
            <a:r>
              <a:rPr lang="en-US" dirty="0"/>
              <a:t>,</a:t>
            </a:r>
            <a:r>
              <a:rPr lang="cs-CZ" dirty="0"/>
              <a:t> </a:t>
            </a:r>
            <a:r>
              <a:rPr lang="en-US" dirty="0"/>
              <a:t>namely </a:t>
            </a:r>
            <a:r>
              <a:rPr lang="en-US" dirty="0">
                <a:solidFill>
                  <a:srgbClr val="FF0000"/>
                </a:solidFill>
              </a:rPr>
              <a:t>their </a:t>
            </a:r>
            <a:r>
              <a:rPr lang="cs-CZ" dirty="0" err="1">
                <a:solidFill>
                  <a:srgbClr val="FF0000"/>
                </a:solidFill>
              </a:rPr>
              <a:t>four</a:t>
            </a:r>
            <a:r>
              <a:rPr lang="en-US" dirty="0" err="1">
                <a:solidFill>
                  <a:srgbClr val="FF0000"/>
                </a:solidFill>
              </a:rPr>
              <a:t>teenth</a:t>
            </a:r>
            <a:r>
              <a:rPr lang="en-US" dirty="0">
                <a:solidFill>
                  <a:srgbClr val="FF0000"/>
                </a:solidFill>
              </a:rPr>
              <a:t> year</a:t>
            </a:r>
            <a:r>
              <a:rPr lang="en-US" dirty="0"/>
              <a:t>; </a:t>
            </a:r>
            <a:r>
              <a:rPr lang="en-US" b="1" dirty="0">
                <a:solidFill>
                  <a:schemeClr val="accent1"/>
                </a:solidFill>
              </a:rPr>
              <a:t>minors</a:t>
            </a:r>
            <a:r>
              <a:rPr lang="en-US" dirty="0"/>
              <a:t>, who </a:t>
            </a:r>
            <a:r>
              <a:rPr lang="en-US" dirty="0">
                <a:solidFill>
                  <a:srgbClr val="FF0000"/>
                </a:solidFill>
              </a:rPr>
              <a:t>have not completed</a:t>
            </a:r>
            <a:r>
              <a:rPr lang="cs-CZ" dirty="0">
                <a:solidFill>
                  <a:srgbClr val="FF0000"/>
                </a:solidFill>
              </a:rPr>
              <a:t> </a:t>
            </a:r>
            <a:r>
              <a:rPr lang="en-US" dirty="0">
                <a:solidFill>
                  <a:srgbClr val="FF0000"/>
                </a:solidFill>
              </a:rPr>
              <a:t>the </a:t>
            </a:r>
            <a:r>
              <a:rPr lang="en-US" dirty="0" err="1">
                <a:solidFill>
                  <a:srgbClr val="FF0000"/>
                </a:solidFill>
              </a:rPr>
              <a:t>twe</a:t>
            </a:r>
            <a:r>
              <a:rPr lang="cs-CZ" dirty="0" err="1">
                <a:solidFill>
                  <a:srgbClr val="FF0000"/>
                </a:solidFill>
              </a:rPr>
              <a:t>nty</a:t>
            </a:r>
            <a:r>
              <a:rPr lang="en-US" dirty="0">
                <a:solidFill>
                  <a:srgbClr val="FF0000"/>
                </a:solidFill>
              </a:rPr>
              <a:t> </a:t>
            </a:r>
            <a:r>
              <a:rPr lang="en-US" dirty="0" err="1">
                <a:solidFill>
                  <a:srgbClr val="FF0000"/>
                </a:solidFill>
              </a:rPr>
              <a:t>fo</a:t>
            </a:r>
            <a:r>
              <a:rPr lang="cs-CZ" dirty="0" err="1">
                <a:solidFill>
                  <a:srgbClr val="FF0000"/>
                </a:solidFill>
              </a:rPr>
              <a:t>urth</a:t>
            </a:r>
            <a:r>
              <a:rPr lang="en-US" dirty="0"/>
              <a:t> year of their life; then: raving persons</a:t>
            </a:r>
            <a:r>
              <a:rPr lang="cs-CZ" dirty="0"/>
              <a:t>,</a:t>
            </a:r>
            <a:r>
              <a:rPr lang="en-US" dirty="0"/>
              <a:t> mad</a:t>
            </a:r>
            <a:r>
              <a:rPr lang="cs-CZ" dirty="0"/>
              <a:t> </a:t>
            </a:r>
            <a:r>
              <a:rPr lang="en-US" dirty="0"/>
              <a:t>persons an idiots, who are either entirely deprived of the use</a:t>
            </a:r>
            <a:r>
              <a:rPr lang="cs-CZ" dirty="0"/>
              <a:t> </a:t>
            </a:r>
            <a:r>
              <a:rPr lang="en-US" dirty="0"/>
              <a:t>of their reason, or are at least incapable of understanding the</a:t>
            </a:r>
            <a:r>
              <a:rPr lang="cs-CZ" dirty="0"/>
              <a:t> </a:t>
            </a:r>
            <a:r>
              <a:rPr lang="en-US" dirty="0"/>
              <a:t>consequences of their actions; further those, whom the judge, as</a:t>
            </a:r>
            <a:r>
              <a:rPr lang="cs-CZ" dirty="0"/>
              <a:t> </a:t>
            </a:r>
            <a:r>
              <a:rPr lang="en-US" dirty="0" err="1"/>
              <a:t>decla</a:t>
            </a:r>
            <a:r>
              <a:rPr lang="cs-CZ" dirty="0"/>
              <a:t>re</a:t>
            </a:r>
            <a:r>
              <a:rPr lang="en-US" dirty="0"/>
              <a:t>d prodigals, has forbidden the further administration of</a:t>
            </a:r>
            <a:r>
              <a:rPr lang="cs-CZ" dirty="0"/>
              <a:t> </a:t>
            </a:r>
            <a:r>
              <a:rPr lang="en-US" dirty="0"/>
              <a:t>their property; lastly persons, who are absent, and communities.</a:t>
            </a:r>
            <a:endParaRPr lang="cs-CZ" dirty="0"/>
          </a:p>
        </p:txBody>
      </p:sp>
    </p:spTree>
    <p:extLst>
      <p:ext uri="{BB962C8B-B14F-4D97-AF65-F5344CB8AC3E}">
        <p14:creationId xmlns:p14="http://schemas.microsoft.com/office/powerpoint/2010/main" val="8293763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52626-C761-5387-2B07-C26AA0BBE66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F71C052-9582-2ED7-EF73-1DB10DE3F896}"/>
              </a:ext>
            </a:extLst>
          </p:cNvPr>
          <p:cNvSpPr>
            <a:spLocks noGrp="1"/>
          </p:cNvSpPr>
          <p:nvPr>
            <p:ph type="title"/>
          </p:nvPr>
        </p:nvSpPr>
        <p:spPr>
          <a:xfrm>
            <a:off x="838200" y="1036717"/>
            <a:ext cx="10515600" cy="992057"/>
          </a:xfrm>
        </p:spPr>
        <p:txBody>
          <a:bodyPr/>
          <a:lstStyle/>
          <a:p>
            <a:r>
              <a:rPr lang="cs-CZ" dirty="0" err="1"/>
              <a:t>Cohabitation</a:t>
            </a:r>
            <a:r>
              <a:rPr lang="cs-CZ" dirty="0"/>
              <a:t> – </a:t>
            </a:r>
            <a:r>
              <a:rPr lang="cs-CZ" dirty="0" err="1"/>
              <a:t>Law</a:t>
            </a:r>
            <a:r>
              <a:rPr lang="cs-CZ" dirty="0"/>
              <a:t> </a:t>
            </a:r>
            <a:r>
              <a:rPr lang="cs-CZ" dirty="0" err="1"/>
              <a:t>of</a:t>
            </a:r>
            <a:r>
              <a:rPr lang="cs-CZ" dirty="0"/>
              <a:t> </a:t>
            </a:r>
            <a:r>
              <a:rPr lang="cs-CZ" dirty="0" err="1"/>
              <a:t>Succession</a:t>
            </a:r>
            <a:endParaRPr lang="cs-CZ" dirty="0"/>
          </a:p>
        </p:txBody>
      </p:sp>
      <p:sp>
        <p:nvSpPr>
          <p:cNvPr id="4" name="Zástupný text 3">
            <a:extLst>
              <a:ext uri="{FF2B5EF4-FFF2-40B4-BE49-F238E27FC236}">
                <a16:creationId xmlns:a16="http://schemas.microsoft.com/office/drawing/2014/main" id="{8410155D-4DD9-89BF-3227-60FD0DD698C1}"/>
              </a:ext>
            </a:extLst>
          </p:cNvPr>
          <p:cNvSpPr>
            <a:spLocks noGrp="1"/>
          </p:cNvSpPr>
          <p:nvPr>
            <p:ph sz="quarter" idx="13"/>
          </p:nvPr>
        </p:nvSpPr>
        <p:spPr>
          <a:xfrm>
            <a:off x="838200" y="2212429"/>
            <a:ext cx="10515600" cy="3964534"/>
          </a:xfrm>
        </p:spPr>
        <p:txBody>
          <a:bodyPr>
            <a:normAutofit/>
          </a:bodyPr>
          <a:lstStyle/>
          <a:p>
            <a:r>
              <a:rPr lang="cs-CZ" b="1" dirty="0" err="1"/>
              <a:t>Statutory</a:t>
            </a:r>
            <a:r>
              <a:rPr lang="cs-CZ" b="1" dirty="0"/>
              <a:t> </a:t>
            </a:r>
            <a:r>
              <a:rPr lang="cs-CZ" b="1" dirty="0" err="1"/>
              <a:t>succession</a:t>
            </a:r>
            <a:r>
              <a:rPr lang="cs-CZ" b="1" dirty="0"/>
              <a:t>:</a:t>
            </a:r>
          </a:p>
          <a:p>
            <a:endParaRPr lang="cs-CZ" dirty="0"/>
          </a:p>
          <a:p>
            <a:r>
              <a:rPr lang="cs-CZ" b="1" dirty="0" err="1"/>
              <a:t>Third</a:t>
            </a:r>
            <a:r>
              <a:rPr lang="cs-CZ" b="1" dirty="0"/>
              <a:t> </a:t>
            </a:r>
            <a:r>
              <a:rPr lang="cs-CZ" b="1" dirty="0" err="1"/>
              <a:t>class</a:t>
            </a:r>
            <a:r>
              <a:rPr lang="cs-CZ" b="1" dirty="0"/>
              <a:t> </a:t>
            </a:r>
            <a:r>
              <a:rPr lang="cs-CZ" b="1" dirty="0" err="1"/>
              <a:t>of</a:t>
            </a:r>
            <a:r>
              <a:rPr lang="cs-CZ" b="1" dirty="0"/>
              <a:t> </a:t>
            </a:r>
            <a:r>
              <a:rPr lang="cs-CZ" b="1" dirty="0" err="1"/>
              <a:t>heirs</a:t>
            </a:r>
            <a:r>
              <a:rPr lang="cs-CZ" dirty="0"/>
              <a:t> (</a:t>
            </a:r>
            <a:r>
              <a:rPr lang="cs-CZ" dirty="0" err="1"/>
              <a:t>Sect</a:t>
            </a:r>
            <a:r>
              <a:rPr lang="cs-CZ" dirty="0"/>
              <a:t>. 1637):</a:t>
            </a:r>
            <a:endParaRPr lang="cs-CZ" b="1" dirty="0"/>
          </a:p>
          <a:p>
            <a:r>
              <a:rPr lang="en-US" dirty="0"/>
              <a:t>► siblings</a:t>
            </a:r>
            <a:endParaRPr lang="cs-CZ" dirty="0"/>
          </a:p>
          <a:p>
            <a:r>
              <a:rPr lang="en-US" dirty="0"/>
              <a:t>►</a:t>
            </a:r>
            <a:r>
              <a:rPr lang="cs-CZ" dirty="0"/>
              <a:t> </a:t>
            </a:r>
            <a:r>
              <a:rPr lang="cs-CZ" dirty="0" err="1"/>
              <a:t>children</a:t>
            </a:r>
            <a:r>
              <a:rPr lang="cs-CZ" dirty="0"/>
              <a:t> </a:t>
            </a:r>
            <a:r>
              <a:rPr lang="cs-CZ" dirty="0" err="1"/>
              <a:t>of</a:t>
            </a:r>
            <a:r>
              <a:rPr lang="cs-CZ" dirty="0"/>
              <a:t> </a:t>
            </a:r>
            <a:r>
              <a:rPr lang="cs-CZ" dirty="0" err="1"/>
              <a:t>siblings</a:t>
            </a:r>
            <a:r>
              <a:rPr lang="cs-CZ" dirty="0"/>
              <a:t> (</a:t>
            </a:r>
            <a:r>
              <a:rPr lang="cs-CZ" dirty="0" err="1"/>
              <a:t>instead</a:t>
            </a:r>
            <a:r>
              <a:rPr lang="cs-CZ" dirty="0"/>
              <a:t> </a:t>
            </a:r>
            <a:r>
              <a:rPr lang="cs-CZ" dirty="0" err="1"/>
              <a:t>of</a:t>
            </a:r>
            <a:r>
              <a:rPr lang="cs-CZ" dirty="0"/>
              <a:t> </a:t>
            </a:r>
            <a:r>
              <a:rPr lang="cs-CZ" dirty="0" err="1"/>
              <a:t>sibling</a:t>
            </a:r>
            <a:r>
              <a:rPr lang="cs-CZ" dirty="0"/>
              <a:t> </a:t>
            </a:r>
            <a:r>
              <a:rPr lang="cs-CZ" dirty="0" err="1"/>
              <a:t>who</a:t>
            </a:r>
            <a:r>
              <a:rPr lang="cs-CZ" dirty="0"/>
              <a:t> </a:t>
            </a:r>
            <a:r>
              <a:rPr lang="cs-CZ" dirty="0" err="1"/>
              <a:t>does</a:t>
            </a:r>
            <a:r>
              <a:rPr lang="cs-CZ" dirty="0"/>
              <a:t> not </a:t>
            </a:r>
            <a:r>
              <a:rPr lang="cs-CZ" dirty="0" err="1"/>
              <a:t>inherit</a:t>
            </a:r>
            <a:r>
              <a:rPr lang="cs-CZ" dirty="0"/>
              <a:t>)</a:t>
            </a:r>
          </a:p>
          <a:p>
            <a:r>
              <a:rPr lang="en-US" dirty="0"/>
              <a:t>► those who </a:t>
            </a:r>
            <a:r>
              <a:rPr lang="en-US" b="1" dirty="0"/>
              <a:t>lived with the decedent in the </a:t>
            </a:r>
            <a:r>
              <a:rPr lang="en-US" b="1" dirty="0">
                <a:solidFill>
                  <a:schemeClr val="accent1"/>
                </a:solidFill>
              </a:rPr>
              <a:t>common household </a:t>
            </a:r>
            <a:r>
              <a:rPr lang="en-US" b="1" dirty="0"/>
              <a:t>for at least one year before his death and, as a result, cared for the common household or were dependent in maintenance on the decedent</a:t>
            </a:r>
            <a:r>
              <a:rPr lang="cs-CZ" b="1" dirty="0"/>
              <a:t> </a:t>
            </a:r>
            <a:r>
              <a:rPr lang="cs-CZ" dirty="0"/>
              <a:t>(no limit on </a:t>
            </a:r>
            <a:r>
              <a:rPr lang="cs-CZ" dirty="0" err="1"/>
              <a:t>share</a:t>
            </a:r>
            <a:r>
              <a:rPr lang="cs-CZ" dirty="0"/>
              <a:t>)</a:t>
            </a:r>
            <a:endParaRPr lang="cs-CZ" b="1" dirty="0"/>
          </a:p>
          <a:p>
            <a:r>
              <a:rPr lang="cs-CZ" b="1" dirty="0"/>
              <a:t>(</a:t>
            </a:r>
            <a:r>
              <a:rPr lang="cs-CZ" b="1" dirty="0" err="1"/>
              <a:t>again</a:t>
            </a:r>
            <a:r>
              <a:rPr lang="en-US" dirty="0"/>
              <a:t> </a:t>
            </a:r>
            <a:r>
              <a:rPr lang="cs-CZ" b="1" dirty="0" err="1">
                <a:solidFill>
                  <a:srgbClr val="FF0000"/>
                </a:solidFill>
              </a:rPr>
              <a:t>qualified</a:t>
            </a:r>
            <a:r>
              <a:rPr lang="cs-CZ" dirty="0"/>
              <a:t> </a:t>
            </a:r>
            <a:r>
              <a:rPr lang="cs-CZ" dirty="0" err="1"/>
              <a:t>cohabitation</a:t>
            </a:r>
            <a:r>
              <a:rPr lang="cs-CZ" dirty="0"/>
              <a:t>)</a:t>
            </a:r>
          </a:p>
        </p:txBody>
      </p:sp>
    </p:spTree>
    <p:extLst>
      <p:ext uri="{BB962C8B-B14F-4D97-AF65-F5344CB8AC3E}">
        <p14:creationId xmlns:p14="http://schemas.microsoft.com/office/powerpoint/2010/main" val="29464563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BF7BA-BF9B-6E7B-C3B2-CB617DF070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F3537FC-6E84-F85E-E90E-379ACF48F631}"/>
              </a:ext>
            </a:extLst>
          </p:cNvPr>
          <p:cNvSpPr>
            <a:spLocks noGrp="1"/>
          </p:cNvSpPr>
          <p:nvPr>
            <p:ph type="title"/>
          </p:nvPr>
        </p:nvSpPr>
        <p:spPr>
          <a:xfrm>
            <a:off x="838200" y="1036717"/>
            <a:ext cx="10515600" cy="992057"/>
          </a:xfrm>
        </p:spPr>
        <p:txBody>
          <a:bodyPr/>
          <a:lstStyle/>
          <a:p>
            <a:r>
              <a:rPr lang="cs-CZ" dirty="0" err="1"/>
              <a:t>Cohabitation</a:t>
            </a:r>
            <a:r>
              <a:rPr lang="cs-CZ" dirty="0"/>
              <a:t> – </a:t>
            </a:r>
            <a:r>
              <a:rPr lang="cs-CZ" dirty="0" err="1"/>
              <a:t>Law</a:t>
            </a:r>
            <a:r>
              <a:rPr lang="cs-CZ" dirty="0"/>
              <a:t> </a:t>
            </a:r>
            <a:r>
              <a:rPr lang="cs-CZ" dirty="0" err="1"/>
              <a:t>of</a:t>
            </a:r>
            <a:r>
              <a:rPr lang="cs-CZ" dirty="0"/>
              <a:t> </a:t>
            </a:r>
            <a:r>
              <a:rPr lang="cs-CZ" dirty="0" err="1"/>
              <a:t>Succession</a:t>
            </a:r>
            <a:endParaRPr lang="cs-CZ" dirty="0"/>
          </a:p>
        </p:txBody>
      </p:sp>
      <p:sp>
        <p:nvSpPr>
          <p:cNvPr id="4" name="Zástupný text 3">
            <a:extLst>
              <a:ext uri="{FF2B5EF4-FFF2-40B4-BE49-F238E27FC236}">
                <a16:creationId xmlns:a16="http://schemas.microsoft.com/office/drawing/2014/main" id="{53F832D5-385C-108D-04F0-9013301A6A77}"/>
              </a:ext>
            </a:extLst>
          </p:cNvPr>
          <p:cNvSpPr>
            <a:spLocks noGrp="1"/>
          </p:cNvSpPr>
          <p:nvPr>
            <p:ph sz="quarter" idx="13"/>
          </p:nvPr>
        </p:nvSpPr>
        <p:spPr>
          <a:xfrm>
            <a:off x="838200" y="2212429"/>
            <a:ext cx="10515600" cy="3964534"/>
          </a:xfrm>
        </p:spPr>
        <p:txBody>
          <a:bodyPr>
            <a:normAutofit/>
          </a:bodyPr>
          <a:lstStyle/>
          <a:p>
            <a:endParaRPr lang="cs-CZ" i="1" dirty="0">
              <a:solidFill>
                <a:srgbClr val="FF0000"/>
              </a:solidFill>
            </a:endParaRPr>
          </a:p>
          <a:p>
            <a:r>
              <a:rPr lang="cs-CZ" i="1" dirty="0">
                <a:solidFill>
                  <a:srgbClr val="FF0000"/>
                </a:solidFill>
              </a:rPr>
              <a:t>Q.: </a:t>
            </a:r>
            <a:r>
              <a:rPr lang="en-US" i="1" dirty="0">
                <a:solidFill>
                  <a:srgbClr val="FF0000"/>
                </a:solidFill>
              </a:rPr>
              <a:t>Peter and Emily did not have children. In 2022, Peter moved in with his mistress Sophie, with whom he lived in a shared household without divorcing Emily. In 2025, Peter died suddenly. At the time of his death, his mother Sarah was still alive, while Peter's father had already died in 2020. Peter did not leave </a:t>
            </a:r>
            <a:r>
              <a:rPr lang="cs-CZ" i="1" dirty="0">
                <a:solidFill>
                  <a:srgbClr val="FF0000"/>
                </a:solidFill>
              </a:rPr>
              <a:t>any </a:t>
            </a:r>
            <a:r>
              <a:rPr lang="cs-CZ" i="1" dirty="0" err="1">
                <a:solidFill>
                  <a:srgbClr val="FF0000"/>
                </a:solidFill>
              </a:rPr>
              <a:t>disposition</a:t>
            </a:r>
            <a:r>
              <a:rPr lang="cs-CZ" i="1" dirty="0">
                <a:solidFill>
                  <a:srgbClr val="FF0000"/>
                </a:solidFill>
              </a:rPr>
              <a:t> </a:t>
            </a:r>
            <a:r>
              <a:rPr lang="cs-CZ" i="1" dirty="0" err="1">
                <a:solidFill>
                  <a:srgbClr val="FF0000"/>
                </a:solidFill>
              </a:rPr>
              <a:t>mortis</a:t>
            </a:r>
            <a:r>
              <a:rPr lang="cs-CZ" i="1" dirty="0">
                <a:solidFill>
                  <a:srgbClr val="FF0000"/>
                </a:solidFill>
              </a:rPr>
              <a:t> causa</a:t>
            </a:r>
            <a:r>
              <a:rPr lang="en-US" i="1" dirty="0">
                <a:solidFill>
                  <a:srgbClr val="FF0000"/>
                </a:solidFill>
              </a:rPr>
              <a:t>. Determine who will inherit from Peter and how much each person will receive.</a:t>
            </a:r>
            <a:endParaRPr lang="cs-CZ" i="1" dirty="0">
              <a:solidFill>
                <a:srgbClr val="FF0000"/>
              </a:solidFill>
            </a:endParaRPr>
          </a:p>
        </p:txBody>
      </p:sp>
    </p:spTree>
    <p:extLst>
      <p:ext uri="{BB962C8B-B14F-4D97-AF65-F5344CB8AC3E}">
        <p14:creationId xmlns:p14="http://schemas.microsoft.com/office/powerpoint/2010/main" val="2116469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C4935-FE82-6B6E-D17B-E2B727CC4FD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58B3BDA-0248-0D1B-013F-AE7A9DAABF76}"/>
              </a:ext>
            </a:extLst>
          </p:cNvPr>
          <p:cNvSpPr>
            <a:spLocks noGrp="1"/>
          </p:cNvSpPr>
          <p:nvPr>
            <p:ph type="title"/>
          </p:nvPr>
        </p:nvSpPr>
        <p:spPr>
          <a:xfrm>
            <a:off x="838200" y="1036717"/>
            <a:ext cx="10515600" cy="992057"/>
          </a:xfrm>
        </p:spPr>
        <p:txBody>
          <a:bodyPr/>
          <a:lstStyle/>
          <a:p>
            <a:r>
              <a:rPr lang="cs-CZ" dirty="0" err="1"/>
              <a:t>Cohabitation</a:t>
            </a:r>
            <a:r>
              <a:rPr lang="cs-CZ" dirty="0"/>
              <a:t> – </a:t>
            </a:r>
            <a:r>
              <a:rPr lang="cs-CZ" dirty="0" err="1"/>
              <a:t>Law</a:t>
            </a:r>
            <a:r>
              <a:rPr lang="cs-CZ" dirty="0"/>
              <a:t> </a:t>
            </a:r>
            <a:r>
              <a:rPr lang="cs-CZ" dirty="0" err="1"/>
              <a:t>of</a:t>
            </a:r>
            <a:r>
              <a:rPr lang="cs-CZ" dirty="0"/>
              <a:t> </a:t>
            </a:r>
            <a:r>
              <a:rPr lang="cs-CZ" dirty="0" err="1"/>
              <a:t>Succession</a:t>
            </a:r>
            <a:endParaRPr lang="cs-CZ" dirty="0"/>
          </a:p>
        </p:txBody>
      </p:sp>
      <p:sp>
        <p:nvSpPr>
          <p:cNvPr id="4" name="Zástupný text 3">
            <a:extLst>
              <a:ext uri="{FF2B5EF4-FFF2-40B4-BE49-F238E27FC236}">
                <a16:creationId xmlns:a16="http://schemas.microsoft.com/office/drawing/2014/main" id="{6EAF6B15-7D47-150D-03B2-E7F2006FF703}"/>
              </a:ext>
            </a:extLst>
          </p:cNvPr>
          <p:cNvSpPr>
            <a:spLocks noGrp="1"/>
          </p:cNvSpPr>
          <p:nvPr>
            <p:ph sz="quarter" idx="13"/>
          </p:nvPr>
        </p:nvSpPr>
        <p:spPr>
          <a:xfrm>
            <a:off x="838200" y="2212429"/>
            <a:ext cx="10515600" cy="3964534"/>
          </a:xfrm>
        </p:spPr>
        <p:txBody>
          <a:bodyPr>
            <a:normAutofit/>
          </a:bodyPr>
          <a:lstStyle/>
          <a:p>
            <a:endParaRPr lang="cs-CZ" i="1" dirty="0">
              <a:solidFill>
                <a:srgbClr val="FF0000"/>
              </a:solidFill>
            </a:endParaRPr>
          </a:p>
          <a:p>
            <a:r>
              <a:rPr lang="cs-CZ" i="1" dirty="0">
                <a:solidFill>
                  <a:srgbClr val="FF0000"/>
                </a:solidFill>
              </a:rPr>
              <a:t>Q.: </a:t>
            </a:r>
            <a:r>
              <a:rPr lang="en-US" i="1" dirty="0">
                <a:solidFill>
                  <a:srgbClr val="FF0000"/>
                </a:solidFill>
              </a:rPr>
              <a:t>Peter and Emily did not have children. In 2022, Peter moved in with his mistress Sophie, with whom he lived in a shared household without divorcing Emily. In 2025, Peter died suddenly. At the time of his death, his mother Sarah was still alive, while Peter's father had already died in 2020. Peter did not leave </a:t>
            </a:r>
            <a:r>
              <a:rPr lang="cs-CZ" i="1" dirty="0">
                <a:solidFill>
                  <a:srgbClr val="FF0000"/>
                </a:solidFill>
              </a:rPr>
              <a:t>any </a:t>
            </a:r>
            <a:r>
              <a:rPr lang="cs-CZ" i="1" dirty="0" err="1">
                <a:solidFill>
                  <a:srgbClr val="FF0000"/>
                </a:solidFill>
              </a:rPr>
              <a:t>disposition</a:t>
            </a:r>
            <a:r>
              <a:rPr lang="cs-CZ" i="1" dirty="0">
                <a:solidFill>
                  <a:srgbClr val="FF0000"/>
                </a:solidFill>
              </a:rPr>
              <a:t> </a:t>
            </a:r>
            <a:r>
              <a:rPr lang="cs-CZ" i="1" dirty="0" err="1">
                <a:solidFill>
                  <a:srgbClr val="FF0000"/>
                </a:solidFill>
              </a:rPr>
              <a:t>mortis</a:t>
            </a:r>
            <a:r>
              <a:rPr lang="cs-CZ" i="1" dirty="0">
                <a:solidFill>
                  <a:srgbClr val="FF0000"/>
                </a:solidFill>
              </a:rPr>
              <a:t> causa</a:t>
            </a:r>
            <a:r>
              <a:rPr lang="en-US" i="1" dirty="0">
                <a:solidFill>
                  <a:srgbClr val="FF0000"/>
                </a:solidFill>
              </a:rPr>
              <a:t>. Determine who will inherit from Peter and how much each person will receive.</a:t>
            </a:r>
            <a:endParaRPr lang="cs-CZ" i="1" dirty="0">
              <a:solidFill>
                <a:srgbClr val="FF0000"/>
              </a:solidFill>
            </a:endParaRPr>
          </a:p>
          <a:p>
            <a:endParaRPr lang="cs-CZ" i="1" dirty="0">
              <a:solidFill>
                <a:srgbClr val="FF0000"/>
              </a:solidFill>
            </a:endParaRPr>
          </a:p>
          <a:p>
            <a:r>
              <a:rPr lang="cs-CZ" i="1" dirty="0" err="1">
                <a:solidFill>
                  <a:srgbClr val="FF0000"/>
                </a:solidFill>
              </a:rPr>
              <a:t>According</a:t>
            </a:r>
            <a:r>
              <a:rPr lang="cs-CZ" i="1" dirty="0">
                <a:solidFill>
                  <a:srgbClr val="FF0000"/>
                </a:solidFill>
              </a:rPr>
              <a:t> to </a:t>
            </a:r>
            <a:r>
              <a:rPr lang="cs-CZ" i="1" dirty="0" err="1">
                <a:solidFill>
                  <a:srgbClr val="FF0000"/>
                </a:solidFill>
              </a:rPr>
              <a:t>Sect</a:t>
            </a:r>
            <a:r>
              <a:rPr lang="cs-CZ" i="1" dirty="0">
                <a:solidFill>
                  <a:srgbClr val="FF0000"/>
                </a:solidFill>
              </a:rPr>
              <a:t>. 1636:</a:t>
            </a:r>
          </a:p>
          <a:p>
            <a:r>
              <a:rPr lang="cs-CZ" i="1" dirty="0" err="1">
                <a:solidFill>
                  <a:srgbClr val="FF0000"/>
                </a:solidFill>
              </a:rPr>
              <a:t>wife</a:t>
            </a:r>
            <a:r>
              <a:rPr lang="cs-CZ" i="1" dirty="0">
                <a:solidFill>
                  <a:srgbClr val="FF0000"/>
                </a:solidFill>
              </a:rPr>
              <a:t> Emily ½ </a:t>
            </a:r>
            <a:r>
              <a:rPr lang="cs-CZ" i="1" dirty="0" err="1">
                <a:solidFill>
                  <a:srgbClr val="FF0000"/>
                </a:solidFill>
              </a:rPr>
              <a:t>share</a:t>
            </a:r>
            <a:endParaRPr lang="cs-CZ" i="1" dirty="0">
              <a:solidFill>
                <a:srgbClr val="FF0000"/>
              </a:solidFill>
            </a:endParaRPr>
          </a:p>
          <a:p>
            <a:r>
              <a:rPr lang="cs-CZ" i="1" dirty="0">
                <a:solidFill>
                  <a:srgbClr val="FF0000"/>
                </a:solidFill>
              </a:rPr>
              <a:t>mistress Sophie ¼ </a:t>
            </a:r>
            <a:r>
              <a:rPr lang="cs-CZ" i="1" dirty="0" err="1">
                <a:solidFill>
                  <a:srgbClr val="FF0000"/>
                </a:solidFill>
              </a:rPr>
              <a:t>share</a:t>
            </a:r>
            <a:endParaRPr lang="cs-CZ" i="1" dirty="0">
              <a:solidFill>
                <a:srgbClr val="FF0000"/>
              </a:solidFill>
            </a:endParaRPr>
          </a:p>
          <a:p>
            <a:r>
              <a:rPr lang="cs-CZ" i="1" dirty="0" err="1">
                <a:solidFill>
                  <a:srgbClr val="FF0000"/>
                </a:solidFill>
              </a:rPr>
              <a:t>mother</a:t>
            </a:r>
            <a:r>
              <a:rPr lang="cs-CZ" i="1" dirty="0">
                <a:solidFill>
                  <a:srgbClr val="FF0000"/>
                </a:solidFill>
              </a:rPr>
              <a:t> Sarah ¼ </a:t>
            </a:r>
            <a:r>
              <a:rPr lang="cs-CZ" i="1" dirty="0" err="1">
                <a:solidFill>
                  <a:srgbClr val="FF0000"/>
                </a:solidFill>
              </a:rPr>
              <a:t>share</a:t>
            </a:r>
            <a:endParaRPr lang="cs-CZ" i="1" dirty="0">
              <a:solidFill>
                <a:srgbClr val="FF0000"/>
              </a:solidFill>
            </a:endParaRPr>
          </a:p>
          <a:p>
            <a:endParaRPr lang="cs-CZ" i="1" dirty="0">
              <a:solidFill>
                <a:srgbClr val="FF0000"/>
              </a:solidFill>
            </a:endParaRPr>
          </a:p>
        </p:txBody>
      </p:sp>
    </p:spTree>
    <p:extLst>
      <p:ext uri="{BB962C8B-B14F-4D97-AF65-F5344CB8AC3E}">
        <p14:creationId xmlns:p14="http://schemas.microsoft.com/office/powerpoint/2010/main" val="14967299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CDC31-F634-B7A8-AC6E-A170ACFF5E7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0570AD7-3254-C39E-BC5D-2423A1C1D2B3}"/>
              </a:ext>
            </a:extLst>
          </p:cNvPr>
          <p:cNvSpPr>
            <a:spLocks noGrp="1"/>
          </p:cNvSpPr>
          <p:nvPr>
            <p:ph type="title"/>
          </p:nvPr>
        </p:nvSpPr>
        <p:spPr>
          <a:xfrm>
            <a:off x="838200" y="1036717"/>
            <a:ext cx="10515600" cy="992057"/>
          </a:xfrm>
        </p:spPr>
        <p:txBody>
          <a:bodyPr/>
          <a:lstStyle/>
          <a:p>
            <a:r>
              <a:rPr lang="cs-CZ" dirty="0" err="1"/>
              <a:t>Cohabitation</a:t>
            </a:r>
            <a:endParaRPr lang="cs-CZ" dirty="0"/>
          </a:p>
        </p:txBody>
      </p:sp>
      <p:sp>
        <p:nvSpPr>
          <p:cNvPr id="4" name="Zástupný text 3">
            <a:extLst>
              <a:ext uri="{FF2B5EF4-FFF2-40B4-BE49-F238E27FC236}">
                <a16:creationId xmlns:a16="http://schemas.microsoft.com/office/drawing/2014/main" id="{E51E59F4-65D3-D04C-AA9C-6EF2A585851E}"/>
              </a:ext>
            </a:extLst>
          </p:cNvPr>
          <p:cNvSpPr>
            <a:spLocks noGrp="1"/>
          </p:cNvSpPr>
          <p:nvPr>
            <p:ph sz="quarter" idx="13"/>
          </p:nvPr>
        </p:nvSpPr>
        <p:spPr>
          <a:xfrm>
            <a:off x="838200" y="2212429"/>
            <a:ext cx="10515600" cy="3964534"/>
          </a:xfrm>
        </p:spPr>
        <p:txBody>
          <a:bodyPr>
            <a:normAutofit/>
          </a:bodyPr>
          <a:lstStyle/>
          <a:p>
            <a:r>
              <a:rPr lang="cs-CZ" b="1" dirty="0"/>
              <a:t>Public </a:t>
            </a:r>
            <a:r>
              <a:rPr lang="cs-CZ" b="1" dirty="0" err="1"/>
              <a:t>law</a:t>
            </a:r>
            <a:r>
              <a:rPr lang="cs-CZ" b="1" dirty="0"/>
              <a:t>:</a:t>
            </a:r>
          </a:p>
          <a:p>
            <a:endParaRPr lang="cs-CZ" dirty="0"/>
          </a:p>
          <a:p>
            <a:r>
              <a:rPr lang="en-GB" dirty="0"/>
              <a:t>Act No. 372/2011 </a:t>
            </a:r>
            <a:r>
              <a:rPr lang="cs-CZ" dirty="0" err="1"/>
              <a:t>Coll</a:t>
            </a:r>
            <a:r>
              <a:rPr lang="cs-CZ" dirty="0"/>
              <a:t>.</a:t>
            </a:r>
            <a:r>
              <a:rPr lang="en-GB" dirty="0"/>
              <a:t>, to regulate </a:t>
            </a:r>
            <a:r>
              <a:rPr lang="en-GB" b="1" dirty="0"/>
              <a:t>healthcare</a:t>
            </a:r>
            <a:r>
              <a:rPr lang="en-GB" dirty="0"/>
              <a:t> services</a:t>
            </a:r>
            <a:endParaRPr lang="cs-CZ" dirty="0"/>
          </a:p>
          <a:p>
            <a:endParaRPr lang="cs-CZ" dirty="0"/>
          </a:p>
          <a:p>
            <a:r>
              <a:rPr lang="cs-CZ" dirty="0" err="1"/>
              <a:t>Sect</a:t>
            </a:r>
            <a:r>
              <a:rPr lang="cs-CZ" dirty="0"/>
              <a:t>. 28: </a:t>
            </a:r>
            <a:r>
              <a:rPr lang="en-GB" dirty="0"/>
              <a:t>patient’s right to have a close person present</a:t>
            </a:r>
            <a:endParaRPr lang="cs-CZ" dirty="0"/>
          </a:p>
          <a:p>
            <a:endParaRPr lang="cs-CZ" dirty="0"/>
          </a:p>
          <a:p>
            <a:r>
              <a:rPr lang="cs-CZ" dirty="0" err="1"/>
              <a:t>Sect</a:t>
            </a:r>
            <a:r>
              <a:rPr lang="cs-CZ" dirty="0"/>
              <a:t>. 33: </a:t>
            </a:r>
            <a:r>
              <a:rPr lang="en-GB" dirty="0"/>
              <a:t>designation of persons who are to be informed of a patient’s health condition</a:t>
            </a:r>
            <a:endParaRPr lang="cs-CZ" dirty="0"/>
          </a:p>
          <a:p>
            <a:endParaRPr lang="cs-CZ" dirty="0"/>
          </a:p>
          <a:p>
            <a:r>
              <a:rPr lang="cs-CZ" dirty="0" err="1"/>
              <a:t>Sect</a:t>
            </a:r>
            <a:r>
              <a:rPr lang="cs-CZ" dirty="0"/>
              <a:t>. 33 para 3: </a:t>
            </a:r>
            <a:r>
              <a:rPr lang="en-US" dirty="0"/>
              <a:t>If a patient is unable to designate persons under paragraph 1 due to their health condition, their </a:t>
            </a:r>
            <a:r>
              <a:rPr lang="en-US" b="1" dirty="0"/>
              <a:t>close </a:t>
            </a:r>
            <a:r>
              <a:rPr lang="cs-CZ" b="1" dirty="0" err="1"/>
              <a:t>persons</a:t>
            </a:r>
            <a:r>
              <a:rPr lang="en-US" b="1" dirty="0"/>
              <a:t> </a:t>
            </a:r>
            <a:r>
              <a:rPr lang="en-US" dirty="0"/>
              <a:t>have the </a:t>
            </a:r>
            <a:r>
              <a:rPr lang="en-US" b="1" dirty="0"/>
              <a:t>right to information </a:t>
            </a:r>
            <a:r>
              <a:rPr lang="en-US" dirty="0"/>
              <a:t>about their current health condition and to obtain extracts and copies of the patient's medical records. </a:t>
            </a:r>
          </a:p>
        </p:txBody>
      </p:sp>
    </p:spTree>
    <p:extLst>
      <p:ext uri="{BB962C8B-B14F-4D97-AF65-F5344CB8AC3E}">
        <p14:creationId xmlns:p14="http://schemas.microsoft.com/office/powerpoint/2010/main" val="41477742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75A7-5BD1-7FAB-7748-8EDB1E971AC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54CC69E-6CED-460C-13C2-F7BD923831B6}"/>
              </a:ext>
            </a:extLst>
          </p:cNvPr>
          <p:cNvSpPr>
            <a:spLocks noGrp="1"/>
          </p:cNvSpPr>
          <p:nvPr>
            <p:ph type="title"/>
          </p:nvPr>
        </p:nvSpPr>
        <p:spPr>
          <a:xfrm>
            <a:off x="838200" y="1036717"/>
            <a:ext cx="10515600" cy="992057"/>
          </a:xfrm>
        </p:spPr>
        <p:txBody>
          <a:bodyPr/>
          <a:lstStyle/>
          <a:p>
            <a:r>
              <a:rPr lang="cs-CZ" dirty="0" err="1"/>
              <a:t>Cohabitation</a:t>
            </a:r>
            <a:endParaRPr lang="cs-CZ" dirty="0"/>
          </a:p>
        </p:txBody>
      </p:sp>
      <p:sp>
        <p:nvSpPr>
          <p:cNvPr id="4" name="Zástupný text 3">
            <a:extLst>
              <a:ext uri="{FF2B5EF4-FFF2-40B4-BE49-F238E27FC236}">
                <a16:creationId xmlns:a16="http://schemas.microsoft.com/office/drawing/2014/main" id="{23DB5B9E-9A06-82E8-DBC8-993747184B56}"/>
              </a:ext>
            </a:extLst>
          </p:cNvPr>
          <p:cNvSpPr>
            <a:spLocks noGrp="1"/>
          </p:cNvSpPr>
          <p:nvPr>
            <p:ph sz="quarter" idx="13"/>
          </p:nvPr>
        </p:nvSpPr>
        <p:spPr>
          <a:xfrm>
            <a:off x="838200" y="2212429"/>
            <a:ext cx="10515600" cy="3964534"/>
          </a:xfrm>
        </p:spPr>
        <p:txBody>
          <a:bodyPr>
            <a:normAutofit/>
          </a:bodyPr>
          <a:lstStyle/>
          <a:p>
            <a:r>
              <a:rPr lang="cs-CZ" b="1" dirty="0"/>
              <a:t>Public </a:t>
            </a:r>
            <a:r>
              <a:rPr lang="cs-CZ" b="1" dirty="0" err="1"/>
              <a:t>law</a:t>
            </a:r>
            <a:r>
              <a:rPr lang="cs-CZ" b="1" dirty="0"/>
              <a:t>:</a:t>
            </a:r>
          </a:p>
          <a:p>
            <a:endParaRPr lang="cs-CZ" dirty="0"/>
          </a:p>
          <a:p>
            <a:r>
              <a:rPr lang="en-GB" dirty="0"/>
              <a:t>Act No. </a:t>
            </a:r>
            <a:r>
              <a:rPr lang="cs-CZ" dirty="0"/>
              <a:t>187</a:t>
            </a:r>
            <a:r>
              <a:rPr lang="en-GB" dirty="0"/>
              <a:t>/20</a:t>
            </a:r>
            <a:r>
              <a:rPr lang="cs-CZ" dirty="0"/>
              <a:t>06</a:t>
            </a:r>
            <a:r>
              <a:rPr lang="en-GB" dirty="0"/>
              <a:t> </a:t>
            </a:r>
            <a:r>
              <a:rPr lang="cs-CZ" dirty="0" err="1"/>
              <a:t>Coll</a:t>
            </a:r>
            <a:r>
              <a:rPr lang="cs-CZ" dirty="0"/>
              <a:t>.</a:t>
            </a:r>
            <a:r>
              <a:rPr lang="en-GB" dirty="0"/>
              <a:t>, </a:t>
            </a:r>
            <a:r>
              <a:rPr lang="cs-CZ" dirty="0" err="1"/>
              <a:t>Health</a:t>
            </a:r>
            <a:r>
              <a:rPr lang="cs-CZ" dirty="0"/>
              <a:t> </a:t>
            </a:r>
            <a:r>
              <a:rPr lang="cs-CZ" dirty="0" err="1"/>
              <a:t>Insurance</a:t>
            </a:r>
            <a:r>
              <a:rPr lang="cs-CZ" dirty="0"/>
              <a:t> </a:t>
            </a:r>
            <a:r>
              <a:rPr lang="cs-CZ" dirty="0" err="1"/>
              <a:t>Act</a:t>
            </a:r>
            <a:endParaRPr lang="cs-CZ" dirty="0"/>
          </a:p>
          <a:p>
            <a:r>
              <a:rPr lang="cs-CZ" dirty="0" err="1"/>
              <a:t>Sect</a:t>
            </a:r>
            <a:r>
              <a:rPr lang="cs-CZ" dirty="0"/>
              <a:t>. 40 para 7: </a:t>
            </a:r>
            <a:r>
              <a:rPr lang="en-US" dirty="0"/>
              <a:t>For the purposes of nursing allowance, a single insured person [</a:t>
            </a:r>
            <a:r>
              <a:rPr lang="cs-CZ" dirty="0"/>
              <a:t>…</a:t>
            </a:r>
            <a:r>
              <a:rPr lang="en-US" dirty="0"/>
              <a:t>] is considered to be an insured person who is single, widowed, or divorced, </a:t>
            </a:r>
            <a:r>
              <a:rPr lang="en-US" dirty="0">
                <a:solidFill>
                  <a:srgbClr val="FF0000"/>
                </a:solidFill>
              </a:rPr>
              <a:t>provided that they do not live with a </a:t>
            </a:r>
            <a:r>
              <a:rPr lang="cs-CZ" dirty="0" err="1">
                <a:solidFill>
                  <a:srgbClr val="FF0000"/>
                </a:solidFill>
              </a:rPr>
              <a:t>cohabitant</a:t>
            </a:r>
            <a:r>
              <a:rPr lang="en-US" dirty="0"/>
              <a:t> or in a registered partnership.</a:t>
            </a:r>
            <a:endParaRPr lang="cs-CZ" dirty="0"/>
          </a:p>
          <a:p>
            <a:endParaRPr lang="cs-CZ" dirty="0"/>
          </a:p>
          <a:p>
            <a:r>
              <a:rPr lang="en-US" dirty="0"/>
              <a:t>Act No. 117/1995 Coll., on State Social Support </a:t>
            </a:r>
            <a:endParaRPr lang="cs-CZ" dirty="0"/>
          </a:p>
          <a:p>
            <a:r>
              <a:rPr lang="cs-CZ" dirty="0" err="1"/>
              <a:t>Sect</a:t>
            </a:r>
            <a:r>
              <a:rPr lang="cs-CZ" dirty="0"/>
              <a:t>. 7 para: </a:t>
            </a:r>
            <a:r>
              <a:rPr lang="en-US" dirty="0"/>
              <a:t>Unless otherwise specified, jointly assessed persons</a:t>
            </a:r>
            <a:r>
              <a:rPr lang="cs-CZ" dirty="0"/>
              <a:t> are </a:t>
            </a:r>
            <a:r>
              <a:rPr lang="en-US" dirty="0"/>
              <a:t>[</a:t>
            </a:r>
            <a:r>
              <a:rPr lang="cs-CZ" dirty="0"/>
              <a:t>…</a:t>
            </a:r>
            <a:r>
              <a:rPr lang="en-US" dirty="0"/>
              <a:t>]</a:t>
            </a:r>
            <a:r>
              <a:rPr lang="cs-CZ" dirty="0"/>
              <a:t> c) </a:t>
            </a:r>
            <a:r>
              <a:rPr lang="en-US" dirty="0"/>
              <a:t>spouses, partners, </a:t>
            </a:r>
            <a:r>
              <a:rPr lang="cs-CZ" dirty="0" err="1">
                <a:solidFill>
                  <a:srgbClr val="FF0000"/>
                </a:solidFill>
              </a:rPr>
              <a:t>cohabitants</a:t>
            </a:r>
            <a:r>
              <a:rPr lang="en-US" dirty="0"/>
              <a:t>, unless they are parents assessed under letter b).</a:t>
            </a:r>
            <a:r>
              <a:rPr lang="cs-CZ" dirty="0"/>
              <a:t> </a:t>
            </a:r>
            <a:r>
              <a:rPr lang="en-US" dirty="0"/>
              <a:t>[</a:t>
            </a:r>
            <a:r>
              <a:rPr lang="cs-CZ" dirty="0"/>
              <a:t>…</a:t>
            </a:r>
            <a:r>
              <a:rPr lang="en-US" dirty="0"/>
              <a:t>]</a:t>
            </a:r>
            <a:r>
              <a:rPr lang="cs-CZ" dirty="0"/>
              <a:t>.</a:t>
            </a:r>
            <a:endParaRPr lang="en-US" dirty="0"/>
          </a:p>
        </p:txBody>
      </p:sp>
    </p:spTree>
    <p:extLst>
      <p:ext uri="{BB962C8B-B14F-4D97-AF65-F5344CB8AC3E}">
        <p14:creationId xmlns:p14="http://schemas.microsoft.com/office/powerpoint/2010/main" val="25672261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EA69F-995B-FAB3-8EC1-7B7176EA1E7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9184E64-87D8-511B-515B-4499FD9FBE94}"/>
              </a:ext>
            </a:extLst>
          </p:cNvPr>
          <p:cNvSpPr>
            <a:spLocks noGrp="1"/>
          </p:cNvSpPr>
          <p:nvPr>
            <p:ph type="title"/>
          </p:nvPr>
        </p:nvSpPr>
        <p:spPr>
          <a:xfrm>
            <a:off x="838200" y="1036717"/>
            <a:ext cx="10515600" cy="992057"/>
          </a:xfrm>
        </p:spPr>
        <p:txBody>
          <a:bodyPr/>
          <a:lstStyle/>
          <a:p>
            <a:r>
              <a:rPr lang="cs-CZ" dirty="0" err="1"/>
              <a:t>Cohabitation</a:t>
            </a:r>
            <a:endParaRPr lang="cs-CZ" dirty="0"/>
          </a:p>
        </p:txBody>
      </p:sp>
      <p:sp>
        <p:nvSpPr>
          <p:cNvPr id="4" name="Zástupný text 3">
            <a:extLst>
              <a:ext uri="{FF2B5EF4-FFF2-40B4-BE49-F238E27FC236}">
                <a16:creationId xmlns:a16="http://schemas.microsoft.com/office/drawing/2014/main" id="{6FAB8C89-3155-525E-F409-BB95770B15F3}"/>
              </a:ext>
            </a:extLst>
          </p:cNvPr>
          <p:cNvSpPr>
            <a:spLocks noGrp="1"/>
          </p:cNvSpPr>
          <p:nvPr>
            <p:ph sz="quarter" idx="13"/>
          </p:nvPr>
        </p:nvSpPr>
        <p:spPr>
          <a:xfrm>
            <a:off x="838200" y="2212429"/>
            <a:ext cx="10515600" cy="3964534"/>
          </a:xfrm>
        </p:spPr>
        <p:txBody>
          <a:bodyPr>
            <a:normAutofit lnSpcReduction="10000"/>
          </a:bodyPr>
          <a:lstStyle/>
          <a:p>
            <a:r>
              <a:rPr lang="cs-CZ" b="1" dirty="0"/>
              <a:t>Public </a:t>
            </a:r>
            <a:r>
              <a:rPr lang="cs-CZ" b="1" dirty="0" err="1"/>
              <a:t>law</a:t>
            </a:r>
            <a:r>
              <a:rPr lang="cs-CZ" b="1" dirty="0"/>
              <a:t>:</a:t>
            </a:r>
          </a:p>
          <a:p>
            <a:endParaRPr lang="cs-CZ" dirty="0"/>
          </a:p>
          <a:p>
            <a:r>
              <a:rPr lang="en-GB" dirty="0"/>
              <a:t>Act No. </a:t>
            </a:r>
            <a:r>
              <a:rPr lang="cs-CZ" dirty="0"/>
              <a:t>40</a:t>
            </a:r>
            <a:r>
              <a:rPr lang="en-GB" dirty="0"/>
              <a:t>/20</a:t>
            </a:r>
            <a:r>
              <a:rPr lang="cs-CZ" dirty="0"/>
              <a:t>09</a:t>
            </a:r>
            <a:r>
              <a:rPr lang="en-GB" dirty="0"/>
              <a:t> </a:t>
            </a:r>
            <a:r>
              <a:rPr lang="cs-CZ" dirty="0" err="1"/>
              <a:t>Coll</a:t>
            </a:r>
            <a:r>
              <a:rPr lang="cs-CZ" dirty="0"/>
              <a:t>.</a:t>
            </a:r>
            <a:r>
              <a:rPr lang="en-GB" dirty="0"/>
              <a:t>, </a:t>
            </a:r>
            <a:r>
              <a:rPr lang="cs-CZ" dirty="0" err="1"/>
              <a:t>Criminal</a:t>
            </a:r>
            <a:r>
              <a:rPr lang="cs-CZ" dirty="0"/>
              <a:t> </a:t>
            </a:r>
            <a:r>
              <a:rPr lang="cs-CZ" dirty="0" err="1"/>
              <a:t>Code</a:t>
            </a:r>
            <a:endParaRPr lang="cs-CZ" dirty="0"/>
          </a:p>
          <a:p>
            <a:endParaRPr lang="cs-CZ" dirty="0"/>
          </a:p>
          <a:p>
            <a:r>
              <a:rPr lang="cs-CZ" dirty="0" err="1"/>
              <a:t>Sect</a:t>
            </a:r>
            <a:r>
              <a:rPr lang="cs-CZ" dirty="0"/>
              <a:t>. 125: </a:t>
            </a:r>
            <a:r>
              <a:rPr lang="en-US" dirty="0"/>
              <a:t>A close person is understood to mean a relative in the direct line, adoptive parent, adopted child, sibling, spouse, and partner</a:t>
            </a:r>
            <a:r>
              <a:rPr lang="cs-CZ" dirty="0"/>
              <a:t> </a:t>
            </a:r>
            <a:r>
              <a:rPr lang="cs-CZ" dirty="0">
                <a:solidFill>
                  <a:srgbClr val="FF0000"/>
                </a:solidFill>
              </a:rPr>
              <a:t>(</a:t>
            </a:r>
            <a:r>
              <a:rPr lang="cs-CZ" dirty="0" err="1">
                <a:solidFill>
                  <a:srgbClr val="FF0000"/>
                </a:solidFill>
              </a:rPr>
              <a:t>note</a:t>
            </a:r>
            <a:r>
              <a:rPr lang="cs-CZ" dirty="0">
                <a:solidFill>
                  <a:srgbClr val="FF0000"/>
                </a:solidFill>
              </a:rPr>
              <a:t>: </a:t>
            </a:r>
            <a:r>
              <a:rPr lang="cs-CZ" dirty="0" err="1">
                <a:solidFill>
                  <a:srgbClr val="FF0000"/>
                </a:solidFill>
              </a:rPr>
              <a:t>of</a:t>
            </a:r>
            <a:r>
              <a:rPr lang="cs-CZ" dirty="0">
                <a:solidFill>
                  <a:srgbClr val="FF0000"/>
                </a:solidFill>
              </a:rPr>
              <a:t> </a:t>
            </a:r>
            <a:r>
              <a:rPr lang="cs-CZ" dirty="0" err="1">
                <a:solidFill>
                  <a:srgbClr val="FF0000"/>
                </a:solidFill>
              </a:rPr>
              <a:t>the</a:t>
            </a:r>
            <a:r>
              <a:rPr lang="cs-CZ" dirty="0">
                <a:solidFill>
                  <a:srgbClr val="FF0000"/>
                </a:solidFill>
              </a:rPr>
              <a:t> </a:t>
            </a:r>
            <a:r>
              <a:rPr lang="cs-CZ" dirty="0" err="1">
                <a:solidFill>
                  <a:srgbClr val="FF0000"/>
                </a:solidFill>
              </a:rPr>
              <a:t>same</a:t>
            </a:r>
            <a:r>
              <a:rPr lang="cs-CZ" dirty="0">
                <a:solidFill>
                  <a:srgbClr val="FF0000"/>
                </a:solidFill>
              </a:rPr>
              <a:t> sex)</a:t>
            </a:r>
            <a:r>
              <a:rPr lang="en-US" dirty="0"/>
              <a:t>; </a:t>
            </a:r>
            <a:r>
              <a:rPr lang="en-US" b="1" dirty="0"/>
              <a:t>other persons in a familial or similar relationship shall, with regard to each other, be considered to be close persons if the harm suffered by one of them is perceived as his own harm by the other</a:t>
            </a:r>
            <a:r>
              <a:rPr lang="cs-CZ" dirty="0"/>
              <a:t>.</a:t>
            </a:r>
          </a:p>
          <a:p>
            <a:endParaRPr lang="cs-CZ" dirty="0"/>
          </a:p>
          <a:p>
            <a:r>
              <a:rPr lang="cs-CZ" b="1" dirty="0">
                <a:solidFill>
                  <a:srgbClr val="FF0000"/>
                </a:solidFill>
              </a:rPr>
              <a:t>+</a:t>
            </a:r>
            <a:r>
              <a:rPr lang="cs-CZ" dirty="0"/>
              <a:t> </a:t>
            </a:r>
            <a:r>
              <a:rPr lang="cs-CZ" dirty="0" err="1"/>
              <a:t>adoption</a:t>
            </a:r>
            <a:r>
              <a:rPr lang="cs-CZ" dirty="0"/>
              <a:t> (</a:t>
            </a:r>
            <a:r>
              <a:rPr lang="cs-CZ" dirty="0" err="1"/>
              <a:t>superfluum</a:t>
            </a:r>
            <a:r>
              <a:rPr lang="cs-CZ" dirty="0"/>
              <a:t>)</a:t>
            </a:r>
          </a:p>
          <a:p>
            <a:r>
              <a:rPr lang="cs-CZ" b="1" dirty="0">
                <a:solidFill>
                  <a:srgbClr val="FF0000"/>
                </a:solidFill>
              </a:rPr>
              <a:t>- </a:t>
            </a:r>
            <a:r>
              <a:rPr lang="cs-CZ" dirty="0"/>
              <a:t>in-</a:t>
            </a:r>
            <a:r>
              <a:rPr lang="cs-CZ" dirty="0" err="1"/>
              <a:t>law</a:t>
            </a:r>
            <a:r>
              <a:rPr lang="cs-CZ" dirty="0"/>
              <a:t> </a:t>
            </a:r>
            <a:r>
              <a:rPr lang="cs-CZ" dirty="0" err="1"/>
              <a:t>relationship</a:t>
            </a:r>
            <a:endParaRPr lang="en-US" dirty="0"/>
          </a:p>
        </p:txBody>
      </p:sp>
    </p:spTree>
    <p:extLst>
      <p:ext uri="{BB962C8B-B14F-4D97-AF65-F5344CB8AC3E}">
        <p14:creationId xmlns:p14="http://schemas.microsoft.com/office/powerpoint/2010/main" val="29236703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7E573-52C2-5D2E-513E-80ED3033A92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E46CDB2-F629-F378-3CA8-CCBEA13F3AB7}"/>
              </a:ext>
            </a:extLst>
          </p:cNvPr>
          <p:cNvSpPr>
            <a:spLocks noGrp="1"/>
          </p:cNvSpPr>
          <p:nvPr>
            <p:ph type="title"/>
          </p:nvPr>
        </p:nvSpPr>
        <p:spPr>
          <a:xfrm>
            <a:off x="838200" y="1036717"/>
            <a:ext cx="10515600" cy="992057"/>
          </a:xfrm>
        </p:spPr>
        <p:txBody>
          <a:bodyPr/>
          <a:lstStyle/>
          <a:p>
            <a:r>
              <a:rPr lang="cs-CZ" dirty="0" err="1"/>
              <a:t>Cohabitation</a:t>
            </a:r>
            <a:endParaRPr lang="cs-CZ" dirty="0"/>
          </a:p>
        </p:txBody>
      </p:sp>
      <p:sp>
        <p:nvSpPr>
          <p:cNvPr id="4" name="Zástupný text 3">
            <a:extLst>
              <a:ext uri="{FF2B5EF4-FFF2-40B4-BE49-F238E27FC236}">
                <a16:creationId xmlns:a16="http://schemas.microsoft.com/office/drawing/2014/main" id="{06A6A78D-A524-6DE1-1B05-836C0F69E29A}"/>
              </a:ext>
            </a:extLst>
          </p:cNvPr>
          <p:cNvSpPr>
            <a:spLocks noGrp="1"/>
          </p:cNvSpPr>
          <p:nvPr>
            <p:ph sz="quarter" idx="13"/>
          </p:nvPr>
        </p:nvSpPr>
        <p:spPr>
          <a:xfrm>
            <a:off x="838200" y="2212429"/>
            <a:ext cx="10515600" cy="3964534"/>
          </a:xfrm>
        </p:spPr>
        <p:txBody>
          <a:bodyPr>
            <a:normAutofit lnSpcReduction="10000"/>
          </a:bodyPr>
          <a:lstStyle/>
          <a:p>
            <a:r>
              <a:rPr lang="cs-CZ" b="1" dirty="0"/>
              <a:t>„</a:t>
            </a:r>
            <a:r>
              <a:rPr lang="cs-CZ" b="1" dirty="0" err="1"/>
              <a:t>common-law</a:t>
            </a:r>
            <a:r>
              <a:rPr lang="cs-CZ" b="1" dirty="0"/>
              <a:t> </a:t>
            </a:r>
            <a:r>
              <a:rPr lang="cs-CZ" b="1" dirty="0" err="1"/>
              <a:t>marriage</a:t>
            </a:r>
            <a:r>
              <a:rPr lang="cs-CZ" b="1" dirty="0"/>
              <a:t>“</a:t>
            </a:r>
          </a:p>
          <a:p>
            <a:endParaRPr lang="cs-CZ" b="1" dirty="0"/>
          </a:p>
          <a:p>
            <a:r>
              <a:rPr lang="cs-CZ" i="1" dirty="0" err="1"/>
              <a:t>stricto</a:t>
            </a:r>
            <a:r>
              <a:rPr lang="cs-CZ" i="1" dirty="0"/>
              <a:t> </a:t>
            </a:r>
            <a:r>
              <a:rPr lang="cs-CZ" i="1" dirty="0" err="1"/>
              <a:t>sensu</a:t>
            </a:r>
            <a:r>
              <a:rPr lang="cs-CZ" i="1" dirty="0"/>
              <a:t>: </a:t>
            </a:r>
            <a:r>
              <a:rPr lang="en-US" dirty="0"/>
              <a:t> a marriage that takes legal effect without the prerequisites of a marriage license or participation in a marriage ceremony</a:t>
            </a:r>
            <a:r>
              <a:rPr lang="cs-CZ" dirty="0"/>
              <a:t> </a:t>
            </a:r>
          </a:p>
          <a:p>
            <a:r>
              <a:rPr lang="cs-CZ" dirty="0"/>
              <a:t>(</a:t>
            </a:r>
            <a:r>
              <a:rPr lang="cs-CZ" dirty="0" err="1"/>
              <a:t>namely</a:t>
            </a:r>
            <a:r>
              <a:rPr lang="cs-CZ" dirty="0"/>
              <a:t> in USA)</a:t>
            </a:r>
            <a:endParaRPr lang="cs-CZ" i="1" dirty="0"/>
          </a:p>
          <a:p>
            <a:endParaRPr lang="cs-CZ" dirty="0"/>
          </a:p>
          <a:p>
            <a:r>
              <a:rPr lang="cs-CZ" dirty="0" err="1"/>
              <a:t>sometimes</a:t>
            </a:r>
            <a:r>
              <a:rPr lang="cs-CZ" dirty="0"/>
              <a:t> </a:t>
            </a:r>
            <a:r>
              <a:rPr lang="cs-CZ" dirty="0" err="1"/>
              <a:t>used</a:t>
            </a:r>
            <a:r>
              <a:rPr lang="cs-CZ" dirty="0"/>
              <a:t> (</a:t>
            </a:r>
            <a:r>
              <a:rPr lang="cs-CZ" i="1" dirty="0"/>
              <a:t>largo </a:t>
            </a:r>
            <a:r>
              <a:rPr lang="cs-CZ" i="1" dirty="0" err="1"/>
              <a:t>sensu</a:t>
            </a:r>
            <a:r>
              <a:rPr lang="cs-CZ" dirty="0"/>
              <a:t>) as a synonym </a:t>
            </a:r>
            <a:r>
              <a:rPr lang="cs-CZ" dirty="0" err="1"/>
              <a:t>for</a:t>
            </a:r>
            <a:r>
              <a:rPr lang="cs-CZ" dirty="0"/>
              <a:t> </a:t>
            </a:r>
            <a:r>
              <a:rPr lang="cs-CZ" dirty="0" err="1"/>
              <a:t>cohabitation</a:t>
            </a:r>
            <a:endParaRPr lang="cs-CZ" dirty="0"/>
          </a:p>
          <a:p>
            <a:endParaRPr lang="cs-CZ" dirty="0"/>
          </a:p>
          <a:p>
            <a:r>
              <a:rPr lang="cs-CZ" dirty="0"/>
              <a:t>e. g. </a:t>
            </a:r>
            <a:r>
              <a:rPr lang="cs-CZ" b="1" dirty="0" err="1"/>
              <a:t>Code</a:t>
            </a:r>
            <a:r>
              <a:rPr lang="cs-CZ" b="1" dirty="0"/>
              <a:t> </a:t>
            </a:r>
            <a:r>
              <a:rPr lang="cs-CZ" b="1" dirty="0" err="1"/>
              <a:t>of</a:t>
            </a:r>
            <a:r>
              <a:rPr lang="cs-CZ" b="1" dirty="0"/>
              <a:t> </a:t>
            </a:r>
            <a:r>
              <a:rPr lang="cs-CZ" b="1" dirty="0" err="1"/>
              <a:t>Jutland</a:t>
            </a:r>
            <a:r>
              <a:rPr lang="cs-CZ" b="1" dirty="0"/>
              <a:t> </a:t>
            </a:r>
            <a:r>
              <a:rPr lang="cs-CZ" dirty="0"/>
              <a:t>(</a:t>
            </a:r>
            <a:r>
              <a:rPr lang="cs-CZ" dirty="0" err="1"/>
              <a:t>Danish</a:t>
            </a:r>
            <a:r>
              <a:rPr lang="cs-CZ" dirty="0"/>
              <a:t>: </a:t>
            </a:r>
            <a:r>
              <a:rPr lang="cs-CZ" dirty="0" err="1"/>
              <a:t>Jyske</a:t>
            </a:r>
            <a:r>
              <a:rPr lang="cs-CZ" dirty="0"/>
              <a:t> Lov):</a:t>
            </a:r>
          </a:p>
          <a:p>
            <a:r>
              <a:rPr lang="cs-CZ" dirty="0" err="1"/>
              <a:t>Sect</a:t>
            </a:r>
            <a:r>
              <a:rPr lang="cs-CZ" dirty="0"/>
              <a:t>. 27: </a:t>
            </a:r>
            <a:r>
              <a:rPr lang="en-US" i="1" dirty="0"/>
              <a:t>If anyone has a mistress in his home for three winters and obviously sleeps with her, and she commands lock and key and obviously eats and drinks with him, then she shall be his wife and rightful lady of the house.</a:t>
            </a:r>
            <a:endParaRPr lang="cs-CZ" i="1" dirty="0"/>
          </a:p>
          <a:p>
            <a:endParaRPr lang="en-US" dirty="0"/>
          </a:p>
        </p:txBody>
      </p:sp>
    </p:spTree>
    <p:extLst>
      <p:ext uri="{BB962C8B-B14F-4D97-AF65-F5344CB8AC3E}">
        <p14:creationId xmlns:p14="http://schemas.microsoft.com/office/powerpoint/2010/main" val="23238716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28E4E2F9-AFDE-1798-38B0-567DD303A4EB}"/>
              </a:ext>
            </a:extLst>
          </p:cNvPr>
          <p:cNvSpPr>
            <a:spLocks noGrp="1"/>
          </p:cNvSpPr>
          <p:nvPr>
            <p:ph type="body" sz="quarter" idx="14"/>
          </p:nvPr>
        </p:nvSpPr>
        <p:spPr>
          <a:xfrm>
            <a:off x="9356723" y="3738500"/>
            <a:ext cx="1997075" cy="1618008"/>
          </a:xfrm>
        </p:spPr>
        <p:txBody>
          <a:bodyPr/>
          <a:lstStyle/>
          <a:p>
            <a:r>
              <a:rPr lang="cs-CZ" dirty="0" err="1"/>
              <a:t>Faculty</a:t>
            </a:r>
            <a:r>
              <a:rPr lang="cs-CZ" dirty="0"/>
              <a:t> </a:t>
            </a:r>
            <a:r>
              <a:rPr lang="cs-CZ" dirty="0" err="1"/>
              <a:t>of</a:t>
            </a:r>
            <a:r>
              <a:rPr lang="cs-CZ" dirty="0"/>
              <a:t> </a:t>
            </a:r>
            <a:r>
              <a:rPr lang="cs-CZ" dirty="0" err="1"/>
              <a:t>Law</a:t>
            </a:r>
            <a:endParaRPr lang="cs-CZ" dirty="0"/>
          </a:p>
          <a:p>
            <a:r>
              <a:rPr lang="en-US" b="0" dirty="0" err="1"/>
              <a:t>nám</a:t>
            </a:r>
            <a:r>
              <a:rPr lang="en-US" b="0" dirty="0"/>
              <a:t>. </a:t>
            </a:r>
            <a:r>
              <a:rPr lang="en-US" b="0" dirty="0" err="1"/>
              <a:t>Curieových</a:t>
            </a:r>
            <a:r>
              <a:rPr lang="en-US" b="0" dirty="0"/>
              <a:t> 901/7</a:t>
            </a:r>
          </a:p>
          <a:p>
            <a:r>
              <a:rPr lang="en-US" b="0" dirty="0"/>
              <a:t>116 40 </a:t>
            </a:r>
            <a:r>
              <a:rPr lang="cs-CZ" b="0" dirty="0"/>
              <a:t> </a:t>
            </a:r>
            <a:r>
              <a:rPr lang="en-US" b="0" dirty="0" err="1"/>
              <a:t>Pra</a:t>
            </a:r>
            <a:r>
              <a:rPr lang="cs-CZ" b="0" dirty="0" err="1"/>
              <a:t>gue</a:t>
            </a:r>
            <a:r>
              <a:rPr lang="cs-CZ" b="0" dirty="0"/>
              <a:t> </a:t>
            </a:r>
            <a:r>
              <a:rPr lang="en-US" b="0" dirty="0"/>
              <a:t>1</a:t>
            </a:r>
            <a:endParaRPr lang="cs-CZ" b="0" dirty="0"/>
          </a:p>
          <a:p>
            <a:r>
              <a:rPr lang="cs-CZ" b="0" dirty="0">
                <a:hlinkClick r:id="rId2"/>
              </a:rPr>
              <a:t>www.prf.cuni.cz</a:t>
            </a:r>
            <a:endParaRPr lang="cs-CZ" b="0" dirty="0"/>
          </a:p>
          <a:p>
            <a:endParaRPr lang="cs-CZ" b="0" dirty="0"/>
          </a:p>
          <a:p>
            <a:endParaRPr lang="cs-CZ" b="0" dirty="0"/>
          </a:p>
          <a:p>
            <a:endParaRPr lang="cs-CZ" b="0" dirty="0"/>
          </a:p>
          <a:p>
            <a:endParaRPr lang="cs-CZ" b="0" dirty="0"/>
          </a:p>
          <a:p>
            <a:endParaRPr lang="en-US" b="0" dirty="0"/>
          </a:p>
        </p:txBody>
      </p:sp>
      <p:pic>
        <p:nvPicPr>
          <p:cNvPr id="11" name="Obrázek 10" descr="Obsah obrázku symbol, kruh, snímek obrazovky, Grafika&#10;&#10;Obsah generovaný pomocí AI může být nesprávný.">
            <a:hlinkClick r:id="rId3"/>
            <a:extLst>
              <a:ext uri="{FF2B5EF4-FFF2-40B4-BE49-F238E27FC236}">
                <a16:creationId xmlns:a16="http://schemas.microsoft.com/office/drawing/2014/main" id="{65A66C3E-10C1-4D7E-D04D-C3ABE7DC0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94" y="5938321"/>
            <a:ext cx="1388406" cy="485770"/>
          </a:xfrm>
          <a:prstGeom prst="rect">
            <a:avLst/>
          </a:prstGeom>
        </p:spPr>
      </p:pic>
      <p:sp>
        <p:nvSpPr>
          <p:cNvPr id="13" name="Zástupný obsah 3">
            <a:extLst>
              <a:ext uri="{FF2B5EF4-FFF2-40B4-BE49-F238E27FC236}">
                <a16:creationId xmlns:a16="http://schemas.microsoft.com/office/drawing/2014/main" id="{C166810D-D05B-E3B1-E81D-C01D908F28F5}"/>
              </a:ext>
            </a:extLst>
          </p:cNvPr>
          <p:cNvSpPr txBox="1">
            <a:spLocks/>
          </p:cNvSpPr>
          <p:nvPr/>
        </p:nvSpPr>
        <p:spPr>
          <a:xfrm>
            <a:off x="935693" y="3403600"/>
            <a:ext cx="7886574" cy="990600"/>
          </a:xfrm>
          <a:prstGeom prst="rect">
            <a:avLst/>
          </a:prstGeom>
        </p:spPr>
        <p:txBody>
          <a:bodyPr lIns="0" tIns="0" rIns="0" bIns="0" anchor="b"/>
          <a:lst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The project </a:t>
            </a:r>
            <a:r>
              <a:rPr lang="cs-CZ" dirty="0"/>
              <a:t>“ESF+ na UK</a:t>
            </a:r>
            <a:r>
              <a:rPr lang="en-US" dirty="0"/>
              <a:t>“</a:t>
            </a:r>
            <a:r>
              <a:rPr lang="cs-CZ" dirty="0"/>
              <a:t>, </a:t>
            </a:r>
            <a:r>
              <a:rPr lang="en-US" dirty="0"/>
              <a:t>reg. n</a:t>
            </a:r>
            <a:r>
              <a:rPr lang="cs-CZ" dirty="0"/>
              <a:t>o</a:t>
            </a:r>
            <a:r>
              <a:rPr lang="en-US" dirty="0"/>
              <a:t>. </a:t>
            </a:r>
            <a:r>
              <a:rPr lang="cs-CZ" dirty="0"/>
              <a:t>CZ.02.02.XX/00/23_022/0008957,</a:t>
            </a:r>
            <a:r>
              <a:rPr lang="en-US" dirty="0"/>
              <a:t> is supported by the </a:t>
            </a:r>
            <a:r>
              <a:rPr lang="en-US" dirty="0">
                <a:hlinkClick r:id="rId5"/>
              </a:rPr>
              <a:t>Program</a:t>
            </a:r>
            <a:r>
              <a:rPr lang="cs-CZ" dirty="0" err="1">
                <a:hlinkClick r:id="rId5"/>
              </a:rPr>
              <a:t>me</a:t>
            </a:r>
            <a:r>
              <a:rPr lang="en-US" dirty="0">
                <a:hlinkClick r:id="rId5"/>
              </a:rPr>
              <a:t> Johannes Amos Comenius</a:t>
            </a:r>
            <a:r>
              <a:rPr lang="en-US" dirty="0"/>
              <a:t>. </a:t>
            </a:r>
          </a:p>
        </p:txBody>
      </p:sp>
    </p:spTree>
    <p:extLst>
      <p:ext uri="{BB962C8B-B14F-4D97-AF65-F5344CB8AC3E}">
        <p14:creationId xmlns:p14="http://schemas.microsoft.com/office/powerpoint/2010/main" val="395957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DCB32-386F-89B0-9B90-723D7F0E1F6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A67CAA0-4B57-E139-8B5E-7112A3AF0968}"/>
              </a:ext>
            </a:extLst>
          </p:cNvPr>
          <p:cNvSpPr>
            <a:spLocks noGrp="1"/>
          </p:cNvSpPr>
          <p:nvPr>
            <p:ph type="title"/>
          </p:nvPr>
        </p:nvSpPr>
        <p:spPr>
          <a:xfrm>
            <a:off x="838200" y="1036717"/>
            <a:ext cx="10515600" cy="992057"/>
          </a:xfrm>
        </p:spPr>
        <p:txBody>
          <a:bodyPr/>
          <a:lstStyle/>
          <a:p>
            <a:r>
              <a:rPr lang="cs-CZ" dirty="0" err="1"/>
              <a:t>Law</a:t>
            </a:r>
            <a:r>
              <a:rPr lang="cs-CZ" dirty="0"/>
              <a:t> </a:t>
            </a:r>
            <a:r>
              <a:rPr lang="cs-CZ" dirty="0" err="1"/>
              <a:t>of</a:t>
            </a:r>
            <a:r>
              <a:rPr lang="cs-CZ" dirty="0"/>
              <a:t> </a:t>
            </a:r>
            <a:r>
              <a:rPr lang="cs-CZ" dirty="0" err="1"/>
              <a:t>Personal</a:t>
            </a:r>
            <a:r>
              <a:rPr lang="cs-CZ" dirty="0"/>
              <a:t> Status</a:t>
            </a:r>
          </a:p>
        </p:txBody>
      </p:sp>
      <p:sp>
        <p:nvSpPr>
          <p:cNvPr id="4" name="Zástupný text 3">
            <a:extLst>
              <a:ext uri="{FF2B5EF4-FFF2-40B4-BE49-F238E27FC236}">
                <a16:creationId xmlns:a16="http://schemas.microsoft.com/office/drawing/2014/main" id="{E75DD9EB-9415-11D6-BBCD-E224AFDC3C65}"/>
              </a:ext>
            </a:extLst>
          </p:cNvPr>
          <p:cNvSpPr>
            <a:spLocks noGrp="1"/>
          </p:cNvSpPr>
          <p:nvPr>
            <p:ph sz="quarter" idx="13"/>
          </p:nvPr>
        </p:nvSpPr>
        <p:spPr>
          <a:xfrm>
            <a:off x="838200" y="2212429"/>
            <a:ext cx="10515600" cy="3964534"/>
          </a:xfrm>
        </p:spPr>
        <p:txBody>
          <a:bodyPr>
            <a:normAutofit lnSpcReduction="10000"/>
          </a:bodyPr>
          <a:lstStyle/>
          <a:p>
            <a:r>
              <a:rPr lang="cs-CZ" b="1" dirty="0"/>
              <a:t>Age </a:t>
            </a:r>
            <a:r>
              <a:rPr lang="cs-CZ" b="1" dirty="0" err="1"/>
              <a:t>of</a:t>
            </a:r>
            <a:r>
              <a:rPr lang="cs-CZ" b="1" dirty="0"/>
              <a:t> majority</a:t>
            </a:r>
            <a:endParaRPr lang="cs-CZ" dirty="0"/>
          </a:p>
          <a:p>
            <a:endParaRPr lang="cs-CZ" dirty="0"/>
          </a:p>
          <a:p>
            <a:r>
              <a:rPr lang="cs-CZ" dirty="0"/>
              <a:t>ABGB</a:t>
            </a:r>
            <a:r>
              <a:rPr lang="en-US" dirty="0"/>
              <a:t>: </a:t>
            </a:r>
            <a:r>
              <a:rPr lang="en-US" b="1" dirty="0"/>
              <a:t>24 </a:t>
            </a:r>
            <a:r>
              <a:rPr lang="en-US" dirty="0"/>
              <a:t>years; after amendment </a:t>
            </a:r>
            <a:r>
              <a:rPr lang="cs-CZ" dirty="0"/>
              <a:t>by </a:t>
            </a:r>
            <a:r>
              <a:rPr lang="en-US" dirty="0"/>
              <a:t>Act No. 447/1919 Coll.: </a:t>
            </a:r>
            <a:r>
              <a:rPr lang="en-US" b="1" dirty="0"/>
              <a:t>21</a:t>
            </a:r>
            <a:r>
              <a:rPr lang="en-US" dirty="0"/>
              <a:t> years</a:t>
            </a:r>
            <a:endParaRPr lang="cs-CZ" dirty="0"/>
          </a:p>
          <a:p>
            <a:endParaRPr lang="cs-CZ" dirty="0"/>
          </a:p>
          <a:p>
            <a:r>
              <a:rPr lang="cs-CZ" dirty="0"/>
              <a:t>CC</a:t>
            </a:r>
            <a:r>
              <a:rPr lang="en-US" dirty="0"/>
              <a:t> 141/1950: </a:t>
            </a:r>
            <a:r>
              <a:rPr lang="en-US" b="1" dirty="0"/>
              <a:t>18</a:t>
            </a:r>
            <a:r>
              <a:rPr lang="en-US" dirty="0"/>
              <a:t> years, marriage at </a:t>
            </a:r>
            <a:r>
              <a:rPr lang="en-US" b="1" dirty="0"/>
              <a:t>16</a:t>
            </a:r>
            <a:r>
              <a:rPr lang="cs-CZ" dirty="0"/>
              <a:t> (</a:t>
            </a:r>
            <a:r>
              <a:rPr lang="cs-CZ" dirty="0" err="1"/>
              <a:t>or</a:t>
            </a:r>
            <a:r>
              <a:rPr lang="cs-CZ" dirty="0"/>
              <a:t> 17)</a:t>
            </a:r>
            <a:r>
              <a:rPr lang="en-US" dirty="0"/>
              <a:t> years of age</a:t>
            </a:r>
            <a:endParaRPr lang="cs-CZ" dirty="0"/>
          </a:p>
          <a:p>
            <a:endParaRPr lang="cs-CZ" dirty="0"/>
          </a:p>
          <a:p>
            <a:r>
              <a:rPr lang="cs-CZ" dirty="0"/>
              <a:t>CC</a:t>
            </a:r>
            <a:r>
              <a:rPr lang="en-US" dirty="0"/>
              <a:t> 40/1964: </a:t>
            </a:r>
            <a:r>
              <a:rPr lang="en-US" b="1" dirty="0"/>
              <a:t>18</a:t>
            </a:r>
            <a:r>
              <a:rPr lang="en-US" dirty="0"/>
              <a:t> years, marriage at </a:t>
            </a:r>
            <a:r>
              <a:rPr lang="en-US" b="1" dirty="0"/>
              <a:t>16</a:t>
            </a:r>
            <a:r>
              <a:rPr lang="en-US" dirty="0"/>
              <a:t> </a:t>
            </a:r>
            <a:r>
              <a:rPr lang="cs-CZ" dirty="0"/>
              <a:t>(</a:t>
            </a:r>
            <a:r>
              <a:rPr lang="cs-CZ" dirty="0" err="1"/>
              <a:t>or</a:t>
            </a:r>
            <a:r>
              <a:rPr lang="cs-CZ" dirty="0"/>
              <a:t> 17) </a:t>
            </a:r>
            <a:r>
              <a:rPr lang="en-US" dirty="0"/>
              <a:t>years of age</a:t>
            </a:r>
            <a:endParaRPr lang="cs-CZ" dirty="0"/>
          </a:p>
          <a:p>
            <a:endParaRPr lang="cs-CZ" dirty="0"/>
          </a:p>
          <a:p>
            <a:r>
              <a:rPr lang="cs-CZ" dirty="0"/>
              <a:t>CC 2012: </a:t>
            </a:r>
            <a:r>
              <a:rPr lang="cs-CZ" b="1" dirty="0">
                <a:solidFill>
                  <a:srgbClr val="FF0000"/>
                </a:solidFill>
              </a:rPr>
              <a:t>18 </a:t>
            </a:r>
            <a:r>
              <a:rPr lang="cs-CZ" b="1" dirty="0" err="1">
                <a:solidFill>
                  <a:srgbClr val="FF0000"/>
                </a:solidFill>
              </a:rPr>
              <a:t>years</a:t>
            </a:r>
            <a:r>
              <a:rPr lang="cs-CZ" b="1" dirty="0">
                <a:solidFill>
                  <a:srgbClr val="FF0000"/>
                </a:solidFill>
              </a:rPr>
              <a:t> </a:t>
            </a:r>
            <a:r>
              <a:rPr lang="cs-CZ" b="1" dirty="0" err="1">
                <a:solidFill>
                  <a:srgbClr val="FF0000"/>
                </a:solidFill>
              </a:rPr>
              <a:t>only</a:t>
            </a:r>
            <a:r>
              <a:rPr lang="cs-CZ" b="1" dirty="0">
                <a:solidFill>
                  <a:srgbClr val="FF0000"/>
                </a:solidFill>
              </a:rPr>
              <a:t> </a:t>
            </a:r>
          </a:p>
          <a:p>
            <a:r>
              <a:rPr lang="cs-CZ" dirty="0"/>
              <a:t>(</a:t>
            </a:r>
            <a:r>
              <a:rPr lang="cs-CZ" dirty="0" err="1"/>
              <a:t>marriage</a:t>
            </a:r>
            <a:r>
              <a:rPr lang="cs-CZ" dirty="0"/>
              <a:t> </a:t>
            </a:r>
            <a:r>
              <a:rPr lang="cs-CZ" dirty="0" err="1"/>
              <a:t>at</a:t>
            </a:r>
            <a:r>
              <a:rPr lang="cs-CZ" dirty="0"/>
              <a:t> 16 </a:t>
            </a:r>
            <a:r>
              <a:rPr lang="cs-CZ" dirty="0" err="1"/>
              <a:t>years</a:t>
            </a:r>
            <a:r>
              <a:rPr lang="cs-CZ" dirty="0"/>
              <a:t> </a:t>
            </a:r>
            <a:r>
              <a:rPr lang="cs-CZ" dirty="0" err="1"/>
              <a:t>of</a:t>
            </a:r>
            <a:r>
              <a:rPr lang="cs-CZ" dirty="0"/>
              <a:t> </a:t>
            </a:r>
            <a:r>
              <a:rPr lang="cs-CZ" dirty="0" err="1"/>
              <a:t>age</a:t>
            </a:r>
            <a:r>
              <a:rPr lang="cs-CZ" dirty="0"/>
              <a:t> = full </a:t>
            </a:r>
            <a:r>
              <a:rPr lang="cs-CZ" dirty="0" err="1"/>
              <a:t>legal</a:t>
            </a:r>
            <a:r>
              <a:rPr lang="cs-CZ" dirty="0"/>
              <a:t> </a:t>
            </a:r>
            <a:r>
              <a:rPr lang="cs-CZ" dirty="0" err="1"/>
              <a:t>capacity</a:t>
            </a:r>
            <a:r>
              <a:rPr lang="cs-CZ" dirty="0"/>
              <a:t>, but </a:t>
            </a:r>
            <a:r>
              <a:rPr lang="cs-CZ" dirty="0" err="1"/>
              <a:t>still</a:t>
            </a:r>
            <a:r>
              <a:rPr lang="cs-CZ" dirty="0"/>
              <a:t> a minor, </a:t>
            </a:r>
            <a:r>
              <a:rPr lang="cs-CZ" dirty="0" err="1"/>
              <a:t>Sect</a:t>
            </a:r>
            <a:r>
              <a:rPr lang="cs-CZ" dirty="0"/>
              <a:t>. 30 para 2)</a:t>
            </a:r>
          </a:p>
          <a:p>
            <a:r>
              <a:rPr lang="cs-CZ" dirty="0"/>
              <a:t>(</a:t>
            </a:r>
            <a:r>
              <a:rPr lang="cs-CZ" dirty="0" err="1"/>
              <a:t>granting</a:t>
            </a:r>
            <a:r>
              <a:rPr lang="cs-CZ" dirty="0"/>
              <a:t> </a:t>
            </a:r>
            <a:r>
              <a:rPr lang="cs-CZ" dirty="0" err="1"/>
              <a:t>legal</a:t>
            </a:r>
            <a:r>
              <a:rPr lang="cs-CZ" dirty="0"/>
              <a:t> </a:t>
            </a:r>
            <a:r>
              <a:rPr lang="cs-CZ" dirty="0" err="1"/>
              <a:t>capacity</a:t>
            </a:r>
            <a:r>
              <a:rPr lang="cs-CZ" dirty="0"/>
              <a:t> </a:t>
            </a:r>
            <a:r>
              <a:rPr lang="cs-CZ" dirty="0" err="1"/>
              <a:t>at</a:t>
            </a:r>
            <a:r>
              <a:rPr lang="cs-CZ" dirty="0"/>
              <a:t> 16 </a:t>
            </a:r>
            <a:r>
              <a:rPr lang="cs-CZ" dirty="0" err="1"/>
              <a:t>years</a:t>
            </a:r>
            <a:r>
              <a:rPr lang="cs-CZ" dirty="0"/>
              <a:t> </a:t>
            </a:r>
            <a:r>
              <a:rPr lang="cs-CZ" dirty="0" err="1"/>
              <a:t>of</a:t>
            </a:r>
            <a:r>
              <a:rPr lang="cs-CZ" dirty="0"/>
              <a:t> </a:t>
            </a:r>
            <a:r>
              <a:rPr lang="cs-CZ" dirty="0" err="1"/>
              <a:t>age</a:t>
            </a:r>
            <a:r>
              <a:rPr lang="cs-CZ" dirty="0"/>
              <a:t> = full </a:t>
            </a:r>
            <a:r>
              <a:rPr lang="cs-CZ" dirty="0" err="1"/>
              <a:t>legal</a:t>
            </a:r>
            <a:r>
              <a:rPr lang="cs-CZ" dirty="0"/>
              <a:t> </a:t>
            </a:r>
            <a:r>
              <a:rPr lang="cs-CZ" dirty="0" err="1"/>
              <a:t>capacity</a:t>
            </a:r>
            <a:r>
              <a:rPr lang="cs-CZ" dirty="0"/>
              <a:t>, but </a:t>
            </a:r>
            <a:r>
              <a:rPr lang="cs-CZ" dirty="0" err="1"/>
              <a:t>still</a:t>
            </a:r>
            <a:r>
              <a:rPr lang="cs-CZ" dirty="0"/>
              <a:t> a minor, </a:t>
            </a:r>
            <a:r>
              <a:rPr lang="cs-CZ" dirty="0" err="1"/>
              <a:t>Sect</a:t>
            </a:r>
            <a:r>
              <a:rPr lang="cs-CZ" dirty="0"/>
              <a:t>. 37)</a:t>
            </a:r>
          </a:p>
          <a:p>
            <a:r>
              <a:rPr lang="cs-CZ" dirty="0"/>
              <a:t>(</a:t>
            </a:r>
            <a:r>
              <a:rPr lang="cs-CZ" b="1" dirty="0">
                <a:solidFill>
                  <a:srgbClr val="FF0000"/>
                </a:solidFill>
              </a:rPr>
              <a:t>X</a:t>
            </a:r>
            <a:r>
              <a:rPr lang="cs-CZ" dirty="0"/>
              <a:t> </a:t>
            </a:r>
            <a:r>
              <a:rPr lang="cs-CZ" dirty="0" err="1"/>
              <a:t>adult</a:t>
            </a:r>
            <a:r>
              <a:rPr lang="cs-CZ" dirty="0"/>
              <a:t> = not </a:t>
            </a:r>
            <a:r>
              <a:rPr lang="cs-CZ" dirty="0" err="1"/>
              <a:t>used</a:t>
            </a:r>
            <a:r>
              <a:rPr lang="cs-CZ" dirty="0"/>
              <a:t> in CC)</a:t>
            </a:r>
          </a:p>
        </p:txBody>
      </p:sp>
    </p:spTree>
    <p:extLst>
      <p:ext uri="{BB962C8B-B14F-4D97-AF65-F5344CB8AC3E}">
        <p14:creationId xmlns:p14="http://schemas.microsoft.com/office/powerpoint/2010/main" val="3123793576"/>
      </p:ext>
    </p:extLst>
  </p:cSld>
  <p:clrMapOvr>
    <a:masterClrMapping/>
  </p:clrMapOvr>
</p:sld>
</file>

<file path=ppt/theme/theme1.xml><?xml version="1.0" encoding="utf-8"?>
<a:theme xmlns:a="http://schemas.openxmlformats.org/drawingml/2006/main" name="Univerzita Karlova">
  <a:themeElements>
    <a:clrScheme name="Univerzita Karlova">
      <a:dk1>
        <a:sysClr val="windowText" lastClr="000000"/>
      </a:dk1>
      <a:lt1>
        <a:sysClr val="window" lastClr="FFFFFF"/>
      </a:lt1>
      <a:dk2>
        <a:srgbClr val="003657"/>
      </a:dk2>
      <a:lt2>
        <a:srgbClr val="9D9D9C"/>
      </a:lt2>
      <a:accent1>
        <a:srgbClr val="D22D40"/>
      </a:accent1>
      <a:accent2>
        <a:srgbClr val="003657"/>
      </a:accent2>
      <a:accent3>
        <a:srgbClr val="000000"/>
      </a:accent3>
      <a:accent4>
        <a:srgbClr val="9D9D9C"/>
      </a:accent4>
      <a:accent5>
        <a:srgbClr val="E16C79"/>
      </a:accent5>
      <a:accent6>
        <a:srgbClr val="9AAFBC"/>
      </a:accent6>
      <a:hlink>
        <a:srgbClr val="D22D40"/>
      </a:hlink>
      <a:folHlink>
        <a:srgbClr val="E16C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en-prezentace-sablona-2" id="{8F42ACA6-D9FF-3F4C-8719-50B9A5F2E729}" vid="{20574923-1C67-D34A-8936-989A490CEB8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51253AC9DDFFB4EB9FD6B3264826B5A" ma:contentTypeVersion="4" ma:contentTypeDescription="Vytvoří nový dokument" ma:contentTypeScope="" ma:versionID="82000d616822cde83e49a3d4967df78b">
  <xsd:schema xmlns:xsd="http://www.w3.org/2001/XMLSchema" xmlns:xs="http://www.w3.org/2001/XMLSchema" xmlns:p="http://schemas.microsoft.com/office/2006/metadata/properties" xmlns:ns2="62aff434-e629-4e63-96eb-3a617ac1c1ba" targetNamespace="http://schemas.microsoft.com/office/2006/metadata/properties" ma:root="true" ma:fieldsID="2fa3212aac6ddc9aa1f1aa9dd0d2c58e" ns2:_="">
    <xsd:import namespace="62aff434-e629-4e63-96eb-3a617ac1c1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ff434-e629-4e63-96eb-3a617ac1c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A5D6B-700C-42BB-86C4-A32B7E87A693}">
  <ds:schemaRefs>
    <ds:schemaRef ds:uri="http://schemas.microsoft.com/sharepoint/v3/contenttype/forms"/>
  </ds:schemaRefs>
</ds:datastoreItem>
</file>

<file path=customXml/itemProps2.xml><?xml version="1.0" encoding="utf-8"?>
<ds:datastoreItem xmlns:ds="http://schemas.openxmlformats.org/officeDocument/2006/customXml" ds:itemID="{F662D419-B660-4BFE-B80D-A4B13852A8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0D56098-A2FA-4F68-A6A0-34FA301AA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ff434-e629-4e63-96eb-3a617ac1c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uk-EU_MSMT-en-prezentace-sablona</Template>
  <TotalTime>2371</TotalTime>
  <Words>7499</Words>
  <Application>Microsoft Office PowerPoint</Application>
  <PresentationFormat>Širokoúhlá obrazovka</PresentationFormat>
  <Paragraphs>714</Paragraphs>
  <Slides>87</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87</vt:i4>
      </vt:variant>
    </vt:vector>
  </HeadingPairs>
  <TitlesOfParts>
    <vt:vector size="90" baseType="lpstr">
      <vt:lpstr>Aptos</vt:lpstr>
      <vt:lpstr>Arial</vt:lpstr>
      <vt:lpstr>Univerzita Karlova</vt:lpstr>
      <vt:lpstr>Prezentace aplikace PowerPoint</vt:lpstr>
      <vt:lpstr>Content</vt:lpstr>
      <vt:lpstr>Prezentace aplikace PowerPoint</vt:lpstr>
      <vt:lpstr>Law of Personal Status</vt:lpstr>
      <vt:lpstr>Law of Personal Status</vt:lpstr>
      <vt:lpstr>Law of Personal Status</vt:lpstr>
      <vt:lpstr>Law of Personal Status</vt:lpstr>
      <vt:lpstr>Law of Personal Status</vt:lpstr>
      <vt:lpstr>Law of Personal Status</vt:lpstr>
      <vt:lpstr>Law of Personal Status</vt:lpstr>
      <vt:lpstr>Law of Personal Status</vt:lpstr>
      <vt:lpstr>Law of Personal Status</vt:lpstr>
      <vt:lpstr>Law of Personal Status</vt:lpstr>
      <vt:lpstr>Law of Personal Status</vt:lpstr>
      <vt:lpstr>Prezentace aplikace PowerPoint</vt:lpstr>
      <vt:lpstr>Family Relationship</vt:lpstr>
      <vt:lpstr>Family Relationship</vt:lpstr>
      <vt:lpstr>Family Relationship</vt:lpstr>
      <vt:lpstr>Family Relationship</vt:lpstr>
      <vt:lpstr>Family Relationship</vt:lpstr>
      <vt:lpstr>Family Relationship</vt:lpstr>
      <vt:lpstr>Family Relationship</vt:lpstr>
      <vt:lpstr>Family Relationship</vt:lpstr>
      <vt:lpstr>Family Relationship</vt:lpstr>
      <vt:lpstr>Family Relationship</vt:lpstr>
      <vt:lpstr>Family Relationship</vt:lpstr>
      <vt:lpstr>Prezentace aplikace PowerPoint</vt:lpstr>
      <vt:lpstr>In-Law Relationship</vt:lpstr>
      <vt:lpstr>In-Law Relationship</vt:lpstr>
      <vt:lpstr>Prezentace aplikace PowerPoint</vt:lpstr>
      <vt:lpstr>Marriage</vt:lpstr>
      <vt:lpstr>Marriage</vt:lpstr>
      <vt:lpstr>Marriage</vt:lpstr>
      <vt:lpstr>Marriage</vt:lpstr>
      <vt:lpstr>Marriage</vt:lpstr>
      <vt:lpstr>Marriage</vt:lpstr>
      <vt:lpstr>Marriage</vt:lpstr>
      <vt:lpstr>Marriage</vt:lpstr>
      <vt:lpstr>Marriage</vt:lpstr>
      <vt:lpstr>Marriage</vt:lpstr>
      <vt:lpstr>Marriage</vt:lpstr>
      <vt:lpstr>Marriage</vt:lpstr>
      <vt:lpstr>Marriage</vt:lpstr>
      <vt:lpstr>Marriage</vt:lpstr>
      <vt:lpstr>Marriage</vt:lpstr>
      <vt:lpstr>Marriage</vt:lpstr>
      <vt:lpstr>Marriage</vt:lpstr>
      <vt:lpstr>Marriage</vt:lpstr>
      <vt:lpstr>Marriage</vt:lpstr>
      <vt:lpstr>Prezentace aplikace PowerPoint</vt:lpstr>
      <vt:lpstr>Partnership</vt:lpstr>
      <vt:lpstr>Partnership</vt:lpstr>
      <vt:lpstr>Partnership</vt:lpstr>
      <vt:lpstr>Partnership</vt:lpstr>
      <vt:lpstr>Partnership</vt:lpstr>
      <vt:lpstr>Partnership</vt:lpstr>
      <vt:lpstr>Partnership</vt:lpstr>
      <vt:lpstr>Partnership</vt:lpstr>
      <vt:lpstr>Partnership</vt:lpstr>
      <vt:lpstr>Partnership</vt:lpstr>
      <vt:lpstr>Partnership</vt:lpstr>
      <vt:lpstr>Partnership</vt:lpstr>
      <vt:lpstr>Prezentace aplikace PowerPoint</vt:lpstr>
      <vt:lpstr>Household</vt:lpstr>
      <vt:lpstr>Household</vt:lpstr>
      <vt:lpstr>Household</vt:lpstr>
      <vt:lpstr>Household</vt:lpstr>
      <vt:lpstr>Household</vt:lpstr>
      <vt:lpstr>Household</vt:lpstr>
      <vt:lpstr>Prezentace aplikace PowerPoint</vt:lpstr>
      <vt:lpstr>Cohabitation</vt:lpstr>
      <vt:lpstr>Cohabitation – Typology</vt:lpstr>
      <vt:lpstr>Cohabitation</vt:lpstr>
      <vt:lpstr>Cohabitation</vt:lpstr>
      <vt:lpstr>Cohabitation</vt:lpstr>
      <vt:lpstr>Cohabitation</vt:lpstr>
      <vt:lpstr>Cohabitation</vt:lpstr>
      <vt:lpstr>Cohabitation – Law of Succession</vt:lpstr>
      <vt:lpstr>Cohabitation – Law of Succession</vt:lpstr>
      <vt:lpstr>Cohabitation – Law of Succession</vt:lpstr>
      <vt:lpstr>Cohabitation – Law of Succession</vt:lpstr>
      <vt:lpstr>Cohabitation – Law of Succession</vt:lpstr>
      <vt:lpstr>Cohabitation</vt:lpstr>
      <vt:lpstr>Cohabitation</vt:lpstr>
      <vt:lpstr>Cohabitation</vt:lpstr>
      <vt:lpstr>Cohabitation</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Ilona Smotlachová</dc:creator>
  <cp:lastModifiedBy>User</cp:lastModifiedBy>
  <cp:revision>916</cp:revision>
  <cp:lastPrinted>2024-09-10T18:18:32Z</cp:lastPrinted>
  <dcterms:created xsi:type="dcterms:W3CDTF">2025-07-07T19:06:51Z</dcterms:created>
  <dcterms:modified xsi:type="dcterms:W3CDTF">2025-12-04T14:37:54Z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0x010100251253AC9DDFFB4EB9FD6B3264826B5A</vt:lpwstr>
  </property>
</Properties>
</file>