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87" r:id="rId6"/>
    <p:sldId id="259" r:id="rId7"/>
    <p:sldId id="294" r:id="rId8"/>
    <p:sldId id="260" r:id="rId9"/>
    <p:sldId id="278" r:id="rId10"/>
    <p:sldId id="261" r:id="rId11"/>
    <p:sldId id="288" r:id="rId12"/>
    <p:sldId id="292" r:id="rId13"/>
    <p:sldId id="289" r:id="rId14"/>
    <p:sldId id="290" r:id="rId15"/>
    <p:sldId id="291" r:id="rId16"/>
    <p:sldId id="295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5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4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5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4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3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9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40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19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8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3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2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chmi.cz/files/portal/docs/uoco/web_generator/actual_hour_data_CZ.html" TargetMode="External"/><Relationship Id="rId2" Type="http://schemas.openxmlformats.org/officeDocument/2006/relationships/hyperlink" Target="https://www.mzp.cz/cz/programy_zlepsovani_kvality_ovzdus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zp.cz/C1257458002F0DC7/cz/nizkoemisni_zony/$FILE/OOO-plakety_ukazka-20131025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ovzduší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2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ovzduší</a:t>
            </a:r>
          </a:p>
          <a:p>
            <a:pPr marL="0" indent="0">
              <a:buNone/>
            </a:pPr>
            <a:endParaRPr lang="cs-CZ" sz="30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o</a:t>
            </a:r>
            <a:r>
              <a:rPr lang="cs-CZ" sz="2000" dirty="0" smtClean="0"/>
              <a:t>becná ochrana ovzduší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zvláštní </a:t>
            </a:r>
            <a:r>
              <a:rPr lang="cs-CZ" sz="2000" b="1" dirty="0"/>
              <a:t>ochrana ovzduší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programy zlepšování kvality </a:t>
            </a:r>
            <a:r>
              <a:rPr lang="cs-CZ" sz="2000" dirty="0"/>
              <a:t>ovzduší § 9</a:t>
            </a:r>
            <a:r>
              <a:rPr lang="cs-CZ" sz="2000" dirty="0" smtClean="0"/>
              <a:t> </a:t>
            </a:r>
            <a:endParaRPr lang="cs-CZ" sz="2000" dirty="0"/>
          </a:p>
          <a:p>
            <a:pPr lvl="2">
              <a:buFont typeface="Wingdings" pitchFamily="2" charset="2"/>
              <a:buChar char="§"/>
            </a:pPr>
            <a:r>
              <a:rPr lang="cs-CZ" sz="2000" dirty="0">
                <a:hlinkClick r:id="rId2"/>
              </a:rPr>
              <a:t>on-line programy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smogová </a:t>
            </a:r>
            <a:r>
              <a:rPr lang="cs-CZ" sz="2000" dirty="0"/>
              <a:t>situace § </a:t>
            </a:r>
            <a:r>
              <a:rPr lang="cs-CZ" sz="2000" dirty="0" smtClean="0"/>
              <a:t>10</a:t>
            </a:r>
            <a:endParaRPr lang="cs-CZ" sz="2000" dirty="0"/>
          </a:p>
          <a:p>
            <a:pPr lvl="2">
              <a:buFont typeface="Wingdings" pitchFamily="2" charset="2"/>
              <a:buChar char="§"/>
            </a:pPr>
            <a:r>
              <a:rPr lang="cs-CZ" sz="2000" dirty="0">
                <a:hlinkClick r:id="rId3"/>
              </a:rPr>
              <a:t>sledovat smogovou situaci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 err="1"/>
              <a:t>nízkoemisní</a:t>
            </a:r>
            <a:r>
              <a:rPr lang="cs-CZ" sz="2000" dirty="0"/>
              <a:t> </a:t>
            </a:r>
            <a:r>
              <a:rPr lang="cs-CZ" sz="2000" dirty="0"/>
              <a:t>zóny § </a:t>
            </a:r>
            <a:r>
              <a:rPr lang="cs-CZ" sz="2000" dirty="0" smtClean="0"/>
              <a:t>14</a:t>
            </a:r>
            <a:endParaRPr lang="cs-CZ" sz="2000" dirty="0"/>
          </a:p>
          <a:p>
            <a:pPr lvl="2">
              <a:buFont typeface="Wingdings" pitchFamily="2" charset="2"/>
              <a:buChar char="§"/>
            </a:pPr>
            <a:r>
              <a:rPr lang="cs-CZ" sz="2000" dirty="0">
                <a:hlinkClick r:id="rId4"/>
              </a:rPr>
              <a:t>plaketa</a:t>
            </a:r>
            <a:endParaRPr lang="cs-CZ" sz="2000" dirty="0"/>
          </a:p>
          <a:p>
            <a:pPr>
              <a:buFont typeface="Wingdings" pitchFamily="2" charset="2"/>
              <a:buChar char="§"/>
            </a:pPr>
            <a:endParaRPr lang="cs-CZ" sz="2300" dirty="0" smtClean="0"/>
          </a:p>
          <a:p>
            <a:pPr marL="0" indent="0">
              <a:buNone/>
            </a:pPr>
            <a:r>
              <a:rPr lang="cs-CZ" sz="2300" b="1" dirty="0"/>
              <a:t>	</a:t>
            </a:r>
            <a:endParaRPr lang="cs-CZ" sz="2300" b="1" dirty="0" smtClean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5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ovzduší</a:t>
            </a:r>
          </a:p>
          <a:p>
            <a:pPr marL="0" indent="0"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Programy zlepšování kvality ovzduší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</a:t>
            </a:r>
            <a:r>
              <a:rPr lang="cs-CZ" sz="2000" dirty="0" smtClean="0"/>
              <a:t>óna/aglomerace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řekročený limit z </a:t>
            </a:r>
            <a:r>
              <a:rPr lang="cs-CZ" sz="2000" dirty="0" smtClean="0"/>
              <a:t>přílohy/ vícekrát </a:t>
            </a:r>
            <a:r>
              <a:rPr lang="cs-CZ" sz="2000" dirty="0" smtClean="0"/>
              <a:t>než je stanovený limit překročení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ypracovává Ministerstvo ve spolupráci s příslušným obecním/krajským úřadem a s příslušným krajem/obcí v samostatné působnosti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s</a:t>
            </a:r>
            <a:r>
              <a:rPr lang="cs-CZ" sz="2000" dirty="0" smtClean="0"/>
              <a:t>chvalování Ministerstvem, každé 4 roky </a:t>
            </a:r>
            <a:r>
              <a:rPr lang="cs-CZ" sz="2000" dirty="0" smtClean="0"/>
              <a:t>aktualizace – již není určena právní forma </a:t>
            </a:r>
            <a:r>
              <a:rPr lang="cs-CZ" sz="2000" dirty="0" err="1" smtClean="0"/>
              <a:t>oop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pPr>
              <a:buFont typeface="Wingdings" pitchFamily="2" charset="2"/>
              <a:buChar char="§"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/>
              <a:t>	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040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ovzduší</a:t>
            </a:r>
          </a:p>
          <a:p>
            <a:pPr marL="0" indent="0">
              <a:buNone/>
            </a:pPr>
            <a:endParaRPr lang="cs-CZ" sz="30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Programy zlepšování kvality ovzduší – NSS </a:t>
            </a:r>
            <a:r>
              <a:rPr lang="cs-CZ" sz="2000" dirty="0" smtClean="0"/>
              <a:t>/Ostravsko/</a:t>
            </a:r>
            <a:endParaRPr lang="cs-CZ" sz="2000" b="1" dirty="0" smtClean="0"/>
          </a:p>
          <a:p>
            <a:pPr lvl="1">
              <a:buFont typeface="Wingdings" pitchFamily="2" charset="2"/>
              <a:buChar char="§"/>
            </a:pPr>
            <a:r>
              <a:rPr lang="cs-CZ" sz="2000" i="1" dirty="0"/>
              <a:t>„Zdroj problému je přímo v zákoně, který nevybavil Ministerstvo životního prostředí pravomocí ukládat Programem povinnosti samosprávám, případně dalším osobám. Tím přísněji jsme museli hodnotit, zda ministerstvo důsledně využilo alespoň těch omezených prostředků, které mu zákon k dosažení cíle předpokládaného evropskou směrnicí skýtal</a:t>
            </a:r>
            <a:r>
              <a:rPr lang="cs-CZ" sz="2000" i="1" dirty="0" smtClean="0"/>
              <a:t>,“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i="1" dirty="0"/>
              <a:t>„Pokud by se v budoucnu ukázalo, že Program není ani po požadovaném doplnění schopen plnit svou úlohu, musely by z toho správní soudy vyvodit důsledky. Nelze vyloučit, že bychom se například obrátili na Soudní dvůr EU s předběžnou otázkou, abychom následně zhodnotili, zda je vůbec stávající česká úprava v souladu s tou evropskou. V tuto chvíli by to však bylo předčasné,“</a:t>
            </a:r>
            <a:r>
              <a:rPr lang="cs-CZ" sz="2000" dirty="0"/>
              <a:t> </a:t>
            </a:r>
            <a:endParaRPr lang="cs-CZ" sz="1900" dirty="0" smtClean="0"/>
          </a:p>
          <a:p>
            <a:pPr marL="0" indent="0">
              <a:buNone/>
            </a:pPr>
            <a:r>
              <a:rPr lang="cs-CZ" sz="2300" b="1" dirty="0"/>
              <a:t>	</a:t>
            </a:r>
            <a:endParaRPr lang="cs-CZ" sz="2300" b="1" dirty="0" smtClean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0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ovzduší</a:t>
            </a:r>
          </a:p>
          <a:p>
            <a:pPr marL="0" indent="0"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b="1" dirty="0" err="1" smtClean="0"/>
              <a:t>Nízkoemisní</a:t>
            </a:r>
            <a:r>
              <a:rPr lang="cs-CZ" sz="2000" b="1" dirty="0" smtClean="0"/>
              <a:t> zóny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r</a:t>
            </a:r>
            <a:r>
              <a:rPr lang="cs-CZ" sz="2000" dirty="0" smtClean="0"/>
              <a:t>ada obce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za </a:t>
            </a:r>
            <a:r>
              <a:rPr lang="cs-CZ" sz="2000" dirty="0"/>
              <a:t>účelem omezení znečištění ovzduší z dopravy na svém území nebo jeho </a:t>
            </a:r>
            <a:r>
              <a:rPr lang="cs-CZ" sz="2000" dirty="0" smtClean="0"/>
              <a:t>části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o</a:t>
            </a:r>
            <a:r>
              <a:rPr lang="cs-CZ" sz="2000" dirty="0" smtClean="0"/>
              <a:t>patřením obecné povahy </a:t>
            </a:r>
            <a:r>
              <a:rPr lang="cs-CZ" sz="2000" dirty="0" smtClean="0"/>
              <a:t>(v </a:t>
            </a:r>
            <a:r>
              <a:rPr lang="cs-CZ" sz="2000" dirty="0" smtClean="0"/>
              <a:t>přenesené působnosti)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j</a:t>
            </a:r>
            <a:r>
              <a:rPr lang="cs-CZ" sz="2000" dirty="0" smtClean="0"/>
              <a:t>edná se o zónu </a:t>
            </a:r>
            <a:r>
              <a:rPr lang="cs-CZ" sz="2000" dirty="0"/>
              <a:t>s omezením provozu silničních motorových </a:t>
            </a:r>
            <a:r>
              <a:rPr lang="cs-CZ" sz="2000" dirty="0" smtClean="0"/>
              <a:t>vozidel, do které mohou vjet jen některé typy vozidel – s emisní plaketou + v příloze 8</a:t>
            </a:r>
          </a:p>
          <a:p>
            <a:pPr lvl="1">
              <a:buFont typeface="Wingdings" pitchFamily="2" charset="2"/>
              <a:buChar char="§"/>
            </a:pPr>
            <a:endParaRPr lang="cs-CZ" sz="1600" dirty="0"/>
          </a:p>
          <a:p>
            <a:pPr>
              <a:buFont typeface="Wingdings" pitchFamily="2" charset="2"/>
              <a:buChar char="§"/>
            </a:pPr>
            <a:endParaRPr lang="cs-CZ" sz="2300" dirty="0" smtClean="0"/>
          </a:p>
          <a:p>
            <a:pPr marL="0" indent="0">
              <a:buNone/>
            </a:pPr>
            <a:r>
              <a:rPr lang="cs-CZ" sz="2300" b="1" dirty="0"/>
              <a:t>	</a:t>
            </a:r>
            <a:endParaRPr lang="cs-CZ" sz="2300" b="1" dirty="0" smtClean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06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ovzduší</a:t>
            </a:r>
          </a:p>
          <a:p>
            <a:pPr marL="0" indent="0">
              <a:buNone/>
            </a:pPr>
            <a:endParaRPr lang="cs-CZ" sz="30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Smogová situace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stav </a:t>
            </a:r>
            <a:r>
              <a:rPr lang="cs-CZ" sz="2000" dirty="0"/>
              <a:t>mimořádně znečištěného </a:t>
            </a:r>
            <a:r>
              <a:rPr lang="cs-CZ" sz="2000" dirty="0" smtClean="0"/>
              <a:t>ovzduší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z</a:t>
            </a:r>
            <a:r>
              <a:rPr lang="cs-CZ" sz="2000" dirty="0" smtClean="0"/>
              <a:t>nečištění </a:t>
            </a:r>
            <a:r>
              <a:rPr lang="cs-CZ" sz="2000" dirty="0" smtClean="0"/>
              <a:t>čtyřmi vyjmenovanými látkami (</a:t>
            </a:r>
            <a:r>
              <a:rPr lang="cs-CZ" sz="2000" dirty="0"/>
              <a:t>oxidem siřičitým, oxidem dusičitým, částicemi PM</a:t>
            </a:r>
            <a:r>
              <a:rPr lang="cs-CZ" sz="2000" baseline="-25000" dirty="0"/>
              <a:t>10</a:t>
            </a:r>
            <a:r>
              <a:rPr lang="cs-CZ" sz="2000" dirty="0"/>
              <a:t> nebo troposférickým </a:t>
            </a:r>
            <a:r>
              <a:rPr lang="cs-CZ" sz="2000" dirty="0" smtClean="0"/>
              <a:t>ozonem)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řekročení </a:t>
            </a:r>
            <a:r>
              <a:rPr lang="cs-CZ" sz="2000" dirty="0" smtClean="0"/>
              <a:t>prahové hodnoty v příloze 6</a:t>
            </a:r>
            <a:endParaRPr lang="cs-CZ" sz="2000" dirty="0"/>
          </a:p>
          <a:p>
            <a:pPr>
              <a:buFont typeface="Wingdings" pitchFamily="2" charset="2"/>
              <a:buChar char="§"/>
            </a:pPr>
            <a:endParaRPr lang="cs-CZ" sz="2300" dirty="0" smtClean="0"/>
          </a:p>
          <a:p>
            <a:pPr marL="0" indent="0">
              <a:buNone/>
            </a:pPr>
            <a:r>
              <a:rPr lang="cs-CZ" sz="2300" b="1" dirty="0"/>
              <a:t>	</a:t>
            </a:r>
            <a:endParaRPr lang="cs-CZ" sz="2300" b="1" dirty="0" smtClean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3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</a:t>
            </a:r>
            <a:r>
              <a:rPr lang="cs-CZ" sz="2300" b="1" dirty="0" smtClean="0"/>
              <a:t>ovzduší – ekonomické nástroje</a:t>
            </a:r>
            <a:endParaRPr lang="cs-CZ" sz="2300" b="1" dirty="0"/>
          </a:p>
          <a:p>
            <a:pPr marL="0" indent="0">
              <a:buNone/>
            </a:pPr>
            <a:endParaRPr lang="cs-CZ" sz="30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b="1" dirty="0"/>
              <a:t>p</a:t>
            </a:r>
            <a:r>
              <a:rPr lang="cs-CZ" sz="2000" b="1" dirty="0" smtClean="0"/>
              <a:t>oplatky </a:t>
            </a:r>
            <a:r>
              <a:rPr lang="cs-CZ" sz="2000" b="1" dirty="0" smtClean="0"/>
              <a:t>za znečišťování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ro 4 vyjmenované látky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s</a:t>
            </a:r>
            <a:r>
              <a:rPr lang="cs-CZ" sz="2000" dirty="0" smtClean="0"/>
              <a:t>azby Kč/tuna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k</a:t>
            </a:r>
            <a:r>
              <a:rPr lang="cs-CZ" sz="2000" dirty="0" smtClean="0"/>
              <a:t>ontinuální zvyšování do r. 2019</a:t>
            </a:r>
            <a:endParaRPr lang="cs-CZ" sz="2000" dirty="0"/>
          </a:p>
          <a:p>
            <a:pPr>
              <a:buFont typeface="Wingdings" pitchFamily="2" charset="2"/>
              <a:buChar char="§"/>
            </a:pPr>
            <a:endParaRPr lang="cs-CZ" sz="2300" dirty="0" smtClean="0"/>
          </a:p>
          <a:p>
            <a:pPr marL="0" indent="0">
              <a:buNone/>
            </a:pPr>
            <a:r>
              <a:rPr lang="cs-CZ" sz="2300" b="1" dirty="0"/>
              <a:t>	</a:t>
            </a:r>
            <a:endParaRPr lang="cs-CZ" sz="2300" b="1" dirty="0" smtClean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00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B) Ochrana ozónové vrstvy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Vídeňská úmluva na ochranu ozonové vrstvy</a:t>
            </a:r>
          </a:p>
          <a:p>
            <a:pPr lvl="1">
              <a:buFont typeface="Wingdings" pitchFamily="2" charset="2"/>
              <a:buChar char="§"/>
            </a:pPr>
            <a:r>
              <a:rPr lang="cs-CZ" sz="1600" dirty="0" smtClean="0"/>
              <a:t>Montrealský protokol o látkách, které poškozují ozonovou vrstvu</a:t>
            </a:r>
          </a:p>
          <a:p>
            <a:pPr>
              <a:buFont typeface="Wingdings" pitchFamily="2" charset="2"/>
              <a:buChar char="§"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Nařízení 1005/2009 Sb., o látkách, které poškozují ozonovou vrstvu</a:t>
            </a:r>
          </a:p>
          <a:p>
            <a:pPr>
              <a:buFont typeface="Wingdings" pitchFamily="2" charset="2"/>
              <a:buChar char="§"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Zákon 73/2012 Sb., o látkách, které poškozují ozonovou vrstvu, a o fluorovaných skleníkových plynech</a:t>
            </a:r>
            <a:endParaRPr lang="cs-CZ" sz="2000" dirty="0"/>
          </a:p>
          <a:p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3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B) Ochrana ozónové vrstvy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„regulované látky“ – halogenidy, zejména Cl (Br)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= freony (CFC a HCFC látky)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X fluorované skleníkové plyny (F-plyny) – skleníkový efekt (klimatický systém)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výroba </a:t>
            </a:r>
            <a:r>
              <a:rPr lang="cs-CZ" sz="2000" dirty="0"/>
              <a:t>a uvádění samostatných regulovaných látek na trh je zakázáno, ve výrobcích nutné povolení!</a:t>
            </a:r>
          </a:p>
          <a:p>
            <a:pPr>
              <a:buFont typeface="Wingdings" pitchFamily="2" charset="2"/>
              <a:buChar char="§"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výrazné zlepšení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6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Právní úprava ochrany ovzduší - dělení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r>
              <a:rPr lang="cs-CZ" sz="2400" dirty="0"/>
              <a:t>A) kvalita vnějšího ovzduší</a:t>
            </a:r>
          </a:p>
          <a:p>
            <a:pPr marL="0" indent="0">
              <a:buNone/>
            </a:pPr>
            <a:r>
              <a:rPr lang="cs-CZ" sz="2400" dirty="0"/>
              <a:t>B) ochrana ozónové vrstvy</a:t>
            </a:r>
          </a:p>
          <a:p>
            <a:pPr marL="0" indent="0">
              <a:buNone/>
            </a:pPr>
            <a:r>
              <a:rPr lang="cs-CZ" sz="2400" dirty="0"/>
              <a:t>C) ochrana klimatického systému Země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 marL="0" indent="0">
              <a:buNone/>
            </a:pPr>
            <a:r>
              <a:rPr lang="cs-CZ" sz="2000" dirty="0" smtClean="0"/>
              <a:t>Předpisy</a:t>
            </a:r>
          </a:p>
          <a:p>
            <a:pPr marL="0" indent="0">
              <a:buNone/>
            </a:pPr>
            <a:r>
              <a:rPr lang="cs-CZ" sz="2000" dirty="0" smtClean="0"/>
              <a:t>A) zák. č. 201/2012 Sb., o ochraně ovzduší</a:t>
            </a:r>
          </a:p>
          <a:p>
            <a:pPr marL="0" indent="0">
              <a:buNone/>
            </a:pPr>
            <a:r>
              <a:rPr lang="cs-CZ" sz="2000" dirty="0" smtClean="0"/>
              <a:t>B) zák. č. 73/2002 Sb., o látkách, které poškozují ozónovou vrstvu a o  fluorovaných skleníkových plynech</a:t>
            </a:r>
          </a:p>
          <a:p>
            <a:pPr marL="0" indent="0">
              <a:buNone/>
            </a:pPr>
            <a:r>
              <a:rPr lang="cs-CZ" sz="2000" dirty="0" smtClean="0"/>
              <a:t>C) </a:t>
            </a:r>
            <a:r>
              <a:rPr lang="cs-CZ" sz="2000" dirty="0"/>
              <a:t>zák. č. 383/2012 Sb., o podmínkách obchodování s povolenkami na emise skleníkových plynů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447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 smtClean="0"/>
              <a:t>Kvalita vnějšího ovzduší</a:t>
            </a:r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zdroje </a:t>
            </a:r>
            <a:r>
              <a:rPr lang="cs-CZ" sz="2400" dirty="0"/>
              <a:t>znečišťování – stacionární a mobilní</a:t>
            </a:r>
          </a:p>
          <a:p>
            <a:pPr>
              <a:buFont typeface="Wingdings" pitchFamily="2" charset="2"/>
              <a:buChar char="§"/>
            </a:pPr>
            <a:r>
              <a:rPr lang="cs-CZ" sz="2400" strike="sngStrike" dirty="0" smtClean="0"/>
              <a:t>kategorizace </a:t>
            </a:r>
            <a:r>
              <a:rPr lang="cs-CZ" sz="2400" strike="sngStrike" dirty="0"/>
              <a:t>zdrojů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a</a:t>
            </a:r>
            <a:r>
              <a:rPr lang="cs-CZ" sz="2400" dirty="0" smtClean="0"/>
              <a:t>le: z hlediska povinností provozovatele – v příloze č.2 uvedené a neuvedené (významný vliv a „malé“ zdroje)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</a:t>
            </a:r>
            <a:r>
              <a:rPr lang="cs-CZ" sz="2400" dirty="0" smtClean="0"/>
              <a:t>ovolení </a:t>
            </a:r>
            <a:r>
              <a:rPr lang="cs-CZ" sz="1800" dirty="0" smtClean="0"/>
              <a:t>§ 11 odst. 2</a:t>
            </a:r>
            <a:endParaRPr lang="cs-CZ" sz="1800" dirty="0" smtClean="0"/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kompenzační </a:t>
            </a:r>
            <a:r>
              <a:rPr lang="cs-CZ" sz="2400" dirty="0"/>
              <a:t>opatření </a:t>
            </a:r>
            <a:r>
              <a:rPr lang="cs-CZ" sz="1800" dirty="0"/>
              <a:t>§ 11 odst. </a:t>
            </a:r>
            <a:r>
              <a:rPr lang="cs-CZ" sz="1800" dirty="0" smtClean="0"/>
              <a:t>5</a:t>
            </a:r>
            <a:endParaRPr lang="cs-CZ" sz="1800" dirty="0"/>
          </a:p>
          <a:p>
            <a:pPr>
              <a:buFont typeface="Wingdings" pitchFamily="2" charset="2"/>
              <a:buChar char="§"/>
            </a:pPr>
            <a:endParaRPr lang="cs-CZ" sz="2400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3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300" b="1" dirty="0"/>
              <a:t>Kvalita vnějšího ovzduší</a:t>
            </a:r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standardy </a:t>
            </a:r>
            <a:r>
              <a:rPr lang="cs-CZ" sz="2400" dirty="0"/>
              <a:t>ochrany ovzduší </a:t>
            </a:r>
            <a:r>
              <a:rPr lang="cs-CZ" sz="2400" dirty="0" smtClean="0"/>
              <a:t>pro: </a:t>
            </a:r>
            <a:endParaRPr lang="cs-CZ" sz="2400" dirty="0"/>
          </a:p>
          <a:p>
            <a:pPr lvl="1">
              <a:buFont typeface="Wingdings" pitchFamily="2" charset="2"/>
              <a:buChar char="§"/>
            </a:pPr>
            <a:r>
              <a:rPr lang="cs-CZ" sz="2400" dirty="0"/>
              <a:t>pro přípustnou úroveň znečištění </a:t>
            </a:r>
            <a:r>
              <a:rPr lang="cs-CZ" sz="1800" dirty="0"/>
              <a:t>§ </a:t>
            </a:r>
            <a:r>
              <a:rPr lang="cs-CZ" sz="1800" dirty="0" smtClean="0"/>
              <a:t>3</a:t>
            </a:r>
            <a:endParaRPr lang="cs-CZ" sz="1800" dirty="0"/>
          </a:p>
          <a:p>
            <a:pPr lvl="2">
              <a:buFont typeface="Wingdings" pitchFamily="2" charset="2"/>
              <a:buChar char="§"/>
            </a:pPr>
            <a:r>
              <a:rPr lang="cs-CZ" sz="2000" b="1" dirty="0"/>
              <a:t>imisní </a:t>
            </a:r>
            <a:r>
              <a:rPr lang="cs-CZ" sz="2000" b="1" dirty="0" smtClean="0"/>
              <a:t>limity </a:t>
            </a:r>
            <a:r>
              <a:rPr lang="cs-CZ" sz="2000" dirty="0" smtClean="0"/>
              <a:t>(+ přípustné četnosti překročení – příloha č. 1)</a:t>
            </a:r>
          </a:p>
          <a:p>
            <a:pPr lvl="3">
              <a:buFont typeface="Wingdings" pitchFamily="2" charset="2"/>
              <a:buChar char="§"/>
            </a:pPr>
            <a:r>
              <a:rPr lang="cs-CZ" sz="1600" i="1" dirty="0"/>
              <a:t>z</a:t>
            </a:r>
            <a:r>
              <a:rPr lang="cs-CZ" sz="1600" i="1" dirty="0" smtClean="0"/>
              <a:t>ávazné pro orgány ochrany ovzduší obce a kraje</a:t>
            </a:r>
            <a:endParaRPr lang="cs-CZ" sz="1600" i="1" dirty="0"/>
          </a:p>
          <a:p>
            <a:pPr lvl="1">
              <a:buFont typeface="Wingdings" pitchFamily="2" charset="2"/>
              <a:buChar char="§"/>
            </a:pPr>
            <a:r>
              <a:rPr lang="cs-CZ" sz="2400" dirty="0"/>
              <a:t>pro přípustnou úroveň </a:t>
            </a:r>
            <a:r>
              <a:rPr lang="cs-CZ" sz="2400" dirty="0"/>
              <a:t>znečišťování </a:t>
            </a:r>
            <a:r>
              <a:rPr lang="cs-CZ" sz="1800" dirty="0"/>
              <a:t>§ 4</a:t>
            </a:r>
            <a:endParaRPr lang="cs-CZ" sz="1800" dirty="0"/>
          </a:p>
          <a:p>
            <a:pPr lvl="2">
              <a:buFont typeface="Wingdings" pitchFamily="2" charset="2"/>
              <a:buChar char="§"/>
            </a:pPr>
            <a:r>
              <a:rPr lang="cs-CZ" sz="2000" b="1" dirty="0"/>
              <a:t>emisní </a:t>
            </a:r>
            <a:r>
              <a:rPr lang="cs-CZ" sz="2000" b="1" dirty="0" smtClean="0"/>
              <a:t>limity</a:t>
            </a:r>
          </a:p>
          <a:p>
            <a:pPr lvl="3">
              <a:buFont typeface="Wingdings" pitchFamily="2" charset="2"/>
              <a:buChar char="§"/>
            </a:pPr>
            <a:r>
              <a:rPr lang="cs-CZ" sz="1600" dirty="0"/>
              <a:t>o</a:t>
            </a:r>
            <a:r>
              <a:rPr lang="cs-CZ" sz="1600" dirty="0" smtClean="0"/>
              <a:t>becné emisní limity</a:t>
            </a:r>
          </a:p>
          <a:p>
            <a:pPr lvl="4">
              <a:buFont typeface="Wingdings" pitchFamily="2" charset="2"/>
              <a:buChar char="§"/>
            </a:pPr>
            <a:r>
              <a:rPr lang="cs-CZ" sz="1600" i="1" dirty="0"/>
              <a:t>p</a:t>
            </a:r>
            <a:r>
              <a:rPr lang="cs-CZ" sz="1600" i="1" dirty="0" smtClean="0"/>
              <a:t>ro vyjmenované látky</a:t>
            </a:r>
          </a:p>
          <a:p>
            <a:pPr lvl="3">
              <a:buFont typeface="Wingdings" pitchFamily="2" charset="2"/>
              <a:buChar char="§"/>
            </a:pPr>
            <a:r>
              <a:rPr lang="cs-CZ" sz="1600" dirty="0"/>
              <a:t>s</a:t>
            </a:r>
            <a:r>
              <a:rPr lang="cs-CZ" sz="1600" dirty="0" smtClean="0"/>
              <a:t>pecifické emisní limity</a:t>
            </a:r>
          </a:p>
          <a:p>
            <a:pPr lvl="4">
              <a:buFont typeface="Wingdings" pitchFamily="2" charset="2"/>
              <a:buChar char="§"/>
            </a:pPr>
            <a:r>
              <a:rPr lang="cs-CZ" sz="1600" i="1" dirty="0"/>
              <a:t>s</a:t>
            </a:r>
            <a:r>
              <a:rPr lang="cs-CZ" sz="1600" i="1" dirty="0" smtClean="0"/>
              <a:t>tanoveny v povolení pro konkrétní zdroj</a:t>
            </a:r>
            <a:endParaRPr lang="cs-CZ" sz="1600" i="1" dirty="0"/>
          </a:p>
          <a:p>
            <a:pPr lvl="2">
              <a:buFont typeface="Wingdings" pitchFamily="2" charset="2"/>
              <a:buChar char="§"/>
            </a:pPr>
            <a:r>
              <a:rPr lang="cs-CZ" sz="2000" b="1" dirty="0"/>
              <a:t>emisní stropy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b="1" dirty="0"/>
              <a:t>technické podmínky provozu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b="1" dirty="0"/>
              <a:t>přípustná tmavost kouře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2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t\Downloads\tmavost_kouř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632848" cy="276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t\Downloads\ringelmannova_stupni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254" y="3233223"/>
            <a:ext cx="3495476" cy="338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02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05475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itchFamily="34" charset="0"/>
              <a:buAutoNum type="alphaUcParenR"/>
            </a:pPr>
            <a:r>
              <a:rPr lang="cs-CZ" sz="3300" b="1" dirty="0"/>
              <a:t>Kvalita vnějšího </a:t>
            </a:r>
            <a:r>
              <a:rPr lang="cs-CZ" sz="3300" b="1" dirty="0" smtClean="0"/>
              <a:t>ovzduší </a:t>
            </a:r>
            <a:r>
              <a:rPr lang="cs-CZ" sz="2600" dirty="0" smtClean="0"/>
              <a:t>§ 17 odst. 2</a:t>
            </a:r>
            <a:endParaRPr lang="cs-CZ" sz="2600" b="1" dirty="0"/>
          </a:p>
          <a:p>
            <a:pPr marL="0" lvl="1" indent="0">
              <a:buNone/>
            </a:pPr>
            <a:endParaRPr lang="cs-CZ" i="1" dirty="0" smtClean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cs-CZ" i="1" dirty="0">
              <a:solidFill>
                <a:schemeClr val="bg1"/>
              </a:solidFill>
            </a:endParaRPr>
          </a:p>
          <a:p>
            <a:pPr marL="0" lvl="1" indent="0" algn="just">
              <a:buNone/>
            </a:pPr>
            <a:r>
              <a:rPr lang="cs-CZ" i="1" dirty="0" smtClean="0"/>
              <a:t>Vznikne-li </a:t>
            </a:r>
            <a:r>
              <a:rPr lang="cs-CZ" b="1" i="1" u="sng" dirty="0"/>
              <a:t>důvodné podezření</a:t>
            </a:r>
            <a:r>
              <a:rPr lang="cs-CZ" i="1" dirty="0"/>
              <a:t>, že provozovatel spalovacího stacionárního zdroje </a:t>
            </a:r>
            <a:r>
              <a:rPr lang="cs-CZ" i="1" u="sng" dirty="0"/>
              <a:t>umístěného v rodinném domě, v bytě nebo ve stavbě pro rodinnou rekreaci</a:t>
            </a:r>
            <a:r>
              <a:rPr lang="cs-CZ" i="1" dirty="0"/>
              <a:t>, </a:t>
            </a:r>
            <a:r>
              <a:rPr lang="cs-CZ" i="1" u="sng" dirty="0"/>
              <a:t>nejde-li o prostory užívané pro podnikatelskou činnost, porušil některou z povinností</a:t>
            </a:r>
            <a:r>
              <a:rPr lang="cs-CZ" i="1" dirty="0"/>
              <a:t> podle odstavce 1, avšak toto porušení </a:t>
            </a:r>
            <a:r>
              <a:rPr lang="cs-CZ" i="1" u="sng" dirty="0"/>
              <a:t>nelze prokázat bez provedení kontroly spalovacího stacionárního zdroj</a:t>
            </a:r>
            <a:r>
              <a:rPr lang="cs-CZ" i="1" dirty="0"/>
              <a:t>e, jeho příslušenství nebo používaných paliv, obecní úřad obce s rozšířenou působností provozovatele na tuto skutečnost </a:t>
            </a:r>
            <a:endParaRPr lang="cs-CZ" i="1" dirty="0" smtClean="0"/>
          </a:p>
          <a:p>
            <a:pPr marL="0" lvl="1" indent="0" algn="just">
              <a:buNone/>
            </a:pPr>
            <a:r>
              <a:rPr lang="cs-CZ" b="1" i="1" u="sng" dirty="0" smtClean="0"/>
              <a:t>písemně </a:t>
            </a:r>
            <a:r>
              <a:rPr lang="cs-CZ" b="1" i="1" u="sng" dirty="0"/>
              <a:t>upozorní</a:t>
            </a:r>
            <a:r>
              <a:rPr lang="cs-CZ" i="1" u="sng" dirty="0"/>
              <a:t> a poučí jej o povinnostech</a:t>
            </a:r>
            <a:r>
              <a:rPr lang="cs-CZ" i="1" dirty="0"/>
              <a:t> provozovatele spalovacího stacionárního zdroje stanovených v odstavci 1 a o následcích opakovaného důvodného podezření na jejich porušení v podobě provedení kontroly. Pokud opakovaně vznikne důvodné podezření, že tento provozovatel nadále nebo opětovně porušuje některou z povinností podle odstavce 1, </a:t>
            </a:r>
            <a:endParaRPr lang="cs-CZ" i="1" dirty="0" smtClean="0"/>
          </a:p>
          <a:p>
            <a:pPr marL="0" lvl="1" indent="0" algn="just">
              <a:buNone/>
            </a:pPr>
            <a:r>
              <a:rPr lang="cs-CZ" i="1" dirty="0" smtClean="0"/>
              <a:t>je </a:t>
            </a:r>
            <a:r>
              <a:rPr lang="cs-CZ" i="1" dirty="0"/>
              <a:t>kontrolující </a:t>
            </a:r>
            <a:r>
              <a:rPr lang="cs-CZ" b="1" i="1" u="sng" dirty="0"/>
              <a:t>oprávněn vstoupit </a:t>
            </a:r>
            <a:r>
              <a:rPr lang="cs-CZ" i="1" u="sng" dirty="0"/>
              <a:t>do jeho obydlí za účelem kontroly dodržování povinností podle tohoto zákona. Vlastník nebo uživatel těchto prostor je povinen umožnit kontrolujícímu přístup ke spalovacímu stacionárnímu zdroji, jeho příslušenství a používaným palivům.</a:t>
            </a:r>
            <a:endParaRPr lang="cs-CZ" dirty="0"/>
          </a:p>
          <a:p>
            <a:pPr marL="0" indent="0" algn="just">
              <a:buNone/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5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05475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AutoNum type="alphaUcParenR"/>
            </a:pPr>
            <a:r>
              <a:rPr lang="cs-CZ" sz="4800" b="1" dirty="0"/>
              <a:t>Kvalita vnějšího </a:t>
            </a:r>
            <a:r>
              <a:rPr lang="cs-CZ" sz="4800" b="1" dirty="0" smtClean="0"/>
              <a:t>ovzduší </a:t>
            </a:r>
            <a:endParaRPr lang="cs-CZ" sz="4800" b="1" dirty="0"/>
          </a:p>
          <a:p>
            <a:pPr marL="0" lvl="1" indent="0">
              <a:buNone/>
            </a:pPr>
            <a:endParaRPr lang="cs-CZ" i="1" dirty="0" smtClean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cs-CZ" i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cs-CZ" sz="3800" i="1" dirty="0"/>
              <a:t>Na stupnici závažnosti omezení základního práva „podstatný – mírný – nízký“ (viz např. Kosař, D. Kolize základních práv v judikatuře Ústavního soudu ČR, Jurisprudence č. 1/2008, s. 16) představuje napadená právní úprava podle Ústavního soudu mírné omezení nedotknutelnosti obydlí. Kontrola, kterou zavádí, i související přestupková odpovědnost nejsou natolik intenzivním zásahem, jaký představuje např. institut domovní prohlídky v trestním řízení podle čl. 12 odst. 2 Listiny. V případě domovní prohlídky totiž zásahu v podobě vstupu do obydlí dotčený jednotlivec nemůže nijak zabránit a musí jej strpět. Kontrola podle § 17 odst. 2 zákona o ochraně ovzduší však v tomto smyslu představuje mírnější omezení nedotknutelnosti obydlí, protože jí provozovatel spalovacího stacionárního zdroje může (pod hrozbou pokuty) zamezit a nedopustit tak zásah do svého soukromí. Pokud k ní dojde, pak má kontrolní orgán právo přístupu pouze ke stacionárnímu zdroji, jeho příslušenství a k používaným palivům. Nemůže vstupovat do jiných prostor, než ve kterých je umístěn stacionární zdroj, jeho příslušenství a používané palivo. Ke kontrole a vstupu do obydlí může také dojít až v případě opakovaného podezření na porušování povinností provozovatele spalovacího stacionárního zdroje, který má po prvním upozornění orgánu ochrany ovzduší možnost na podezření reagovat, plnit povinnosti ve smyslu § 17 odst. 1 zákona o ochraně ovzduší a kontrole tak předejít. Samotná existence napadené právní úpravy proto v obecné rovině nepředstavuje podstatné omezení domovní svobody. O skutečně podstatných zásazích do ní lze uvažovat v případě konkrétních kontrol, které by nesplňovaly výše vymezené podmínky vhodnosti, délky a rozsahu.</a:t>
            </a:r>
          </a:p>
          <a:p>
            <a:pPr marL="0" indent="0" algn="just">
              <a:buNone/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cs-CZ" sz="2400" b="1" dirty="0"/>
              <a:t>Kvalita vnějšího ovzduší</a:t>
            </a:r>
          </a:p>
          <a:p>
            <a:pPr>
              <a:buFont typeface="Wingdings" pitchFamily="2" charset="2"/>
              <a:buChar char="§"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k</a:t>
            </a:r>
            <a:r>
              <a:rPr lang="cs-CZ" sz="2000" dirty="0" smtClean="0"/>
              <a:t>oncepční nástroje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Národní </a:t>
            </a:r>
            <a:r>
              <a:rPr lang="cs-CZ" sz="2000" dirty="0"/>
              <a:t>program snižování emisí </a:t>
            </a:r>
            <a:r>
              <a:rPr lang="cs-CZ" sz="2000" dirty="0"/>
              <a:t>ČR § 8</a:t>
            </a:r>
            <a:endParaRPr lang="cs-CZ" sz="2000" dirty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rogramy </a:t>
            </a:r>
            <a:r>
              <a:rPr lang="cs-CZ" sz="2000" dirty="0"/>
              <a:t>zlepšování kvality </a:t>
            </a:r>
            <a:r>
              <a:rPr lang="cs-CZ" sz="2000" dirty="0"/>
              <a:t>ovzduší § 9</a:t>
            </a: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e</a:t>
            </a:r>
            <a:r>
              <a:rPr lang="cs-CZ" sz="2000" dirty="0" smtClean="0"/>
              <a:t>konomické nástroje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poplatky za </a:t>
            </a:r>
            <a:r>
              <a:rPr lang="cs-CZ" sz="2000" dirty="0"/>
              <a:t>znečišťování § </a:t>
            </a:r>
            <a:r>
              <a:rPr lang="cs-CZ" sz="2000" dirty="0" smtClean="0"/>
              <a:t>15</a:t>
            </a:r>
            <a:endParaRPr lang="cs-CZ" sz="2000" dirty="0" smtClean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5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AutoNum type="alphaUcParenR"/>
            </a:pPr>
            <a:r>
              <a:rPr lang="cs-CZ" sz="3300" b="1" dirty="0" smtClean="0"/>
              <a:t>Kvalita </a:t>
            </a:r>
            <a:r>
              <a:rPr lang="cs-CZ" sz="3300" b="1" dirty="0"/>
              <a:t>vnějšího </a:t>
            </a:r>
            <a:r>
              <a:rPr lang="cs-CZ" sz="3300" b="1" dirty="0" smtClean="0"/>
              <a:t>ovzduší – koncepční nástroje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i="1" dirty="0"/>
              <a:t>(2)</a:t>
            </a:r>
            <a:r>
              <a:rPr lang="cs-CZ" sz="2400" dirty="0"/>
              <a:t> Národní program obsahuje</a:t>
            </a:r>
          </a:p>
          <a:p>
            <a:endParaRPr lang="cs-CZ" sz="2400" i="1" dirty="0"/>
          </a:p>
          <a:p>
            <a:pPr marL="457200" indent="-457200">
              <a:buAutoNum type="alphaLcParenR"/>
            </a:pPr>
            <a:r>
              <a:rPr lang="cs-CZ" sz="2400" dirty="0" smtClean="0"/>
              <a:t>analýzu </a:t>
            </a:r>
            <a:r>
              <a:rPr lang="cs-CZ" sz="2400" dirty="0"/>
              <a:t>úrovní znečištění a </a:t>
            </a:r>
            <a:r>
              <a:rPr lang="cs-CZ" sz="2400" dirty="0" smtClean="0"/>
              <a:t>znečišťování,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scénáře </a:t>
            </a:r>
            <a:r>
              <a:rPr lang="cs-CZ" sz="2400" dirty="0"/>
              <a:t>vývoje úrovní znečištění a znečišťování,</a:t>
            </a:r>
          </a:p>
          <a:p>
            <a:pPr marL="0" indent="0">
              <a:buNone/>
            </a:pPr>
            <a:r>
              <a:rPr lang="cs-CZ" sz="2400" i="1" dirty="0"/>
              <a:t>c)</a:t>
            </a:r>
            <a:r>
              <a:rPr lang="cs-CZ" sz="2400" dirty="0"/>
              <a:t>  </a:t>
            </a:r>
            <a:r>
              <a:rPr lang="cs-CZ" sz="2400" dirty="0" smtClean="0"/>
              <a:t>    cíle </a:t>
            </a:r>
            <a:r>
              <a:rPr lang="cs-CZ" sz="2400" dirty="0"/>
              <a:t>v oblasti snižování úrovně znečištění a znečišťování, a to</a:t>
            </a:r>
          </a:p>
          <a:p>
            <a:endParaRPr lang="cs-CZ" sz="2400" i="1" dirty="0"/>
          </a:p>
          <a:p>
            <a:pPr marL="0" indent="0">
              <a:buNone/>
            </a:pPr>
            <a:r>
              <a:rPr lang="cs-CZ" sz="2400" i="1" dirty="0" smtClean="0"/>
              <a:t>	1</a:t>
            </a:r>
            <a:r>
              <a:rPr lang="cs-CZ" sz="2400" i="1" dirty="0"/>
              <a:t>.</a:t>
            </a:r>
            <a:r>
              <a:rPr lang="cs-CZ" sz="2400" dirty="0"/>
              <a:t> emisní stropy pro Českou republiku,</a:t>
            </a:r>
          </a:p>
          <a:p>
            <a:pPr marL="0" indent="0">
              <a:buNone/>
            </a:pPr>
            <a:r>
              <a:rPr lang="cs-CZ" sz="2400" i="1" dirty="0" smtClean="0"/>
              <a:t>	2</a:t>
            </a:r>
            <a:r>
              <a:rPr lang="cs-CZ" sz="2400" i="1" dirty="0"/>
              <a:t>.</a:t>
            </a:r>
            <a:r>
              <a:rPr lang="cs-CZ" sz="2400" dirty="0"/>
              <a:t> směrné cílové hodnoty pro omezení acidifikace a zatížení troposférickým </a:t>
            </a:r>
            <a:r>
              <a:rPr lang="cs-CZ" sz="2400" dirty="0" smtClean="0"/>
              <a:t>	ozonem</a:t>
            </a:r>
            <a:r>
              <a:rPr lang="cs-CZ" sz="2400" dirty="0"/>
              <a:t>,</a:t>
            </a:r>
          </a:p>
          <a:p>
            <a:pPr marL="0" indent="0">
              <a:buNone/>
            </a:pPr>
            <a:r>
              <a:rPr lang="cs-CZ" sz="2400" i="1" dirty="0" smtClean="0"/>
              <a:t>	3</a:t>
            </a:r>
            <a:r>
              <a:rPr lang="cs-CZ" sz="2400" i="1" dirty="0"/>
              <a:t>.</a:t>
            </a:r>
            <a:r>
              <a:rPr lang="cs-CZ" sz="2400" dirty="0"/>
              <a:t> národní cíl snížení expozice pro částice PM</a:t>
            </a:r>
            <a:r>
              <a:rPr lang="cs-CZ" sz="2400" baseline="-25000" dirty="0"/>
              <a:t>2,5</a:t>
            </a:r>
            <a:r>
              <a:rPr lang="cs-CZ" sz="2400" dirty="0"/>
              <a:t>,</a:t>
            </a:r>
          </a:p>
          <a:p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d)</a:t>
            </a:r>
            <a:r>
              <a:rPr lang="cs-CZ" sz="2400" dirty="0"/>
              <a:t> opatření ke snižování úrovně znečištění znečišťujícími látkami, které mají stanoveny imisní limity, a úrovně znečišťování a předpokládaný přínos těchto opatření, zejména emisní stropy pro skupiny stacionárních zdrojů a skupiny mobilních zdrojů,</a:t>
            </a:r>
          </a:p>
          <a:p>
            <a:pPr marL="0" indent="0">
              <a:buNone/>
            </a:pPr>
            <a:r>
              <a:rPr lang="cs-CZ" sz="2400" i="1" dirty="0"/>
              <a:t>e)</a:t>
            </a:r>
            <a:r>
              <a:rPr lang="cs-CZ" sz="2400" dirty="0"/>
              <a:t> lhůty pro dosažení hodnot uvedených v písmenu c) a harmonogram pro realizaci opatření uvedených v písmenu d),</a:t>
            </a:r>
          </a:p>
          <a:p>
            <a:pPr marL="0" indent="0">
              <a:buNone/>
            </a:pPr>
            <a:r>
              <a:rPr lang="cs-CZ" sz="2400" i="1" dirty="0"/>
              <a:t>f)</a:t>
            </a:r>
            <a:r>
              <a:rPr lang="cs-CZ" sz="2400" dirty="0"/>
              <a:t> orgány odpovědné za realizaci národního programu,</a:t>
            </a:r>
          </a:p>
          <a:p>
            <a:pPr marL="0" indent="0">
              <a:buNone/>
            </a:pPr>
            <a:r>
              <a:rPr lang="cs-CZ" sz="2400" i="1" dirty="0"/>
              <a:t>g)</a:t>
            </a:r>
            <a:r>
              <a:rPr lang="cs-CZ" sz="2400" dirty="0"/>
              <a:t> indikátory pro hodnocení plnění národního programu zohledňující vliv na zdraví a kvalitu ovzduší.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708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1044</Words>
  <Application>Microsoft Office PowerPoint</Application>
  <PresentationFormat>Předvádění na obrazovce (4:3)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systému Office</vt:lpstr>
      <vt:lpstr>Ochrana ovzduší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</dc:creator>
  <cp:lastModifiedBy>User</cp:lastModifiedBy>
  <cp:revision>46</cp:revision>
  <dcterms:created xsi:type="dcterms:W3CDTF">2018-03-06T15:39:21Z</dcterms:created>
  <dcterms:modified xsi:type="dcterms:W3CDTF">2019-12-29T09:18:46Z</dcterms:modified>
</cp:coreProperties>
</file>