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74" r:id="rId5"/>
    <p:sldId id="365" r:id="rId6"/>
    <p:sldId id="268" r:id="rId7"/>
    <p:sldId id="377" r:id="rId8"/>
    <p:sldId id="394" r:id="rId9"/>
    <p:sldId id="378" r:id="rId10"/>
    <p:sldId id="380" r:id="rId11"/>
    <p:sldId id="262" r:id="rId12"/>
    <p:sldId id="376" r:id="rId13"/>
    <p:sldId id="369" r:id="rId14"/>
    <p:sldId id="381" r:id="rId15"/>
    <p:sldId id="379" r:id="rId16"/>
    <p:sldId id="383" r:id="rId17"/>
    <p:sldId id="384" r:id="rId18"/>
    <p:sldId id="382" r:id="rId19"/>
    <p:sldId id="385" r:id="rId20"/>
    <p:sldId id="386" r:id="rId21"/>
    <p:sldId id="395" r:id="rId22"/>
    <p:sldId id="396" r:id="rId23"/>
    <p:sldId id="387" r:id="rId24"/>
    <p:sldId id="403" r:id="rId25"/>
    <p:sldId id="402" r:id="rId26"/>
    <p:sldId id="388" r:id="rId27"/>
    <p:sldId id="389" r:id="rId28"/>
    <p:sldId id="390" r:id="rId29"/>
    <p:sldId id="397" r:id="rId30"/>
    <p:sldId id="399" r:id="rId31"/>
    <p:sldId id="391" r:id="rId32"/>
    <p:sldId id="392" r:id="rId33"/>
    <p:sldId id="393" r:id="rId34"/>
    <p:sldId id="398" r:id="rId35"/>
    <p:sldId id="404" r:id="rId36"/>
    <p:sldId id="400" r:id="rId37"/>
    <p:sldId id="401" r:id="rId38"/>
    <p:sldId id="272" r:id="rId39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6327" autoAdjust="0"/>
  </p:normalViewPr>
  <p:slideViewPr>
    <p:cSldViewPr snapToGrid="0">
      <p:cViewPr varScale="1">
        <p:scale>
          <a:sx n="113" d="100"/>
          <a:sy n="113" d="100"/>
        </p:scale>
        <p:origin x="48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C7E622C-D3C7-EE0F-C372-7315B87C15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798361-7777-8E02-3842-8CDE3A456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9230AE7-D5F8-4798-8E12-0E1E54CFF6CF}" type="datetimeFigureOut">
              <a:rPr lang="cs-CZ" smtClean="0"/>
              <a:t>01.12.2025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1C5C1F-5BD7-90F1-0A49-E4AE045D4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51B2FB-67F9-ACD0-772A-81A8EA3C7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D67AC72-4478-4D7A-BC80-C9A6B8675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8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8767F06-6495-4671-ADB9-06F27E57F1A1}" type="datetimeFigureOut">
              <a:rPr lang="cs-CZ" smtClean="0"/>
              <a:t>01.12.2025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04BD3FC-29FB-435D-995C-AC2E922814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7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slide" Target="../slides/sl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jednoduchý s 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7ACEE47-C3F7-23FC-F32B-A9841C1ED981}"/>
              </a:ext>
            </a:extLst>
          </p:cNvPr>
          <p:cNvSpPr/>
          <p:nvPr userDrawn="1"/>
        </p:nvSpPr>
        <p:spPr>
          <a:xfrm>
            <a:off x="1" y="0"/>
            <a:ext cx="12192000" cy="493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50FF414F-5A20-59D9-D225-5FB9C627C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80991"/>
            <a:ext cx="851909" cy="2271505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E1F7771-8998-0FAD-243D-5EBE54BA7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842655"/>
            <a:ext cx="8856517" cy="2604653"/>
          </a:xfrm>
          <a:prstGeom prst="rect">
            <a:avLst/>
          </a:prstGeom>
        </p:spPr>
        <p:txBody>
          <a:bodyPr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635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 err="1"/>
              <a:t>Title</a:t>
            </a:r>
            <a:endParaRPr lang="en-US" noProof="0" dirty="0"/>
          </a:p>
          <a:p>
            <a:pPr marL="0" marR="0" lvl="1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 err="1"/>
              <a:t>Subtitle</a:t>
            </a:r>
            <a:endParaRPr lang="en-US" noProof="0" dirty="0"/>
          </a:p>
        </p:txBody>
      </p:sp>
      <p:pic>
        <p:nvPicPr>
          <p:cNvPr id="19" name="Obrázek 18" descr="Obsah obrázku snímek obrazovky, Elektricky modrá, Písmo, Výrazná modrá&#10;&#10;Popis byl vytvořen automaticky">
            <a:extLst>
              <a:ext uri="{FF2B5EF4-FFF2-40B4-BE49-F238E27FC236}">
                <a16:creationId xmlns:a16="http://schemas.microsoft.com/office/drawing/2014/main" id="{6686C00E-79F9-9547-F94E-511BFA70F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6" y="5552904"/>
            <a:ext cx="3832673" cy="853429"/>
          </a:xfrm>
          <a:prstGeom prst="rect">
            <a:avLst/>
          </a:prstGeom>
        </p:spPr>
      </p:pic>
      <p:pic>
        <p:nvPicPr>
          <p:cNvPr id="22" name="Obrázek 21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25CE7A4-409D-51DA-679F-CE77E1C89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23" y="5456351"/>
            <a:ext cx="2006008" cy="1003004"/>
          </a:xfrm>
          <a:prstGeom prst="rect">
            <a:avLst/>
          </a:prstGeom>
        </p:spPr>
      </p:pic>
      <p:pic>
        <p:nvPicPr>
          <p:cNvPr id="27" name="Obrázek 26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F2A3BD5-5FD7-50B2-49FF-D0380302DB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25" y="5179772"/>
            <a:ext cx="1865775" cy="14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9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ýrazný s pozadí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budova, venku, okno, kov&#10;&#10;Popis byl vytvořen automaticky">
            <a:extLst>
              <a:ext uri="{FF2B5EF4-FFF2-40B4-BE49-F238E27FC236}">
                <a16:creationId xmlns:a16="http://schemas.microsoft.com/office/drawing/2014/main" id="{79BEA5BF-AC6B-8B3A-7B31-AA8F8AF0F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>
            <a:off x="0" y="-481"/>
            <a:ext cx="12192000" cy="6858481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0954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697CC953-0C05-B7CE-7011-5B0D5C7A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7A81C3BF-D414-5FC0-1F27-97597B02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DFD97F8-F81C-AF42-656A-019ED6C5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F539E0-C7A4-0AE7-6F63-C867D500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896FEE9-8A2B-90C3-3BF1-5A897952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2428"/>
            <a:ext cx="5181600" cy="39645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05A476DD-BCA1-A85E-B008-A160ED4C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2428"/>
            <a:ext cx="5181600" cy="3964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77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77801B-4378-A2FB-7970-2A041DA7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1282"/>
            <a:ext cx="5157787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7337E8-05A2-49DC-B2EB-AB77FDDAA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4487"/>
            <a:ext cx="5157787" cy="3445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A721B7-8779-B62C-9FD8-0ADA23713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21282"/>
            <a:ext cx="518318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071DEB-88CA-8F0F-5AC9-4809DB8F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4487"/>
            <a:ext cx="5183188" cy="3445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datum 12">
            <a:extLst>
              <a:ext uri="{FF2B5EF4-FFF2-40B4-BE49-F238E27FC236}">
                <a16:creationId xmlns:a16="http://schemas.microsoft.com/office/drawing/2014/main" id="{7825EE7C-7BE2-D0DB-EA79-ABF44AF0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368B85BF-50C1-7968-58A7-B93500B5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69CA748-6A96-8A2E-080B-54E4FE42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594EE5F4-36CC-24F5-1AFB-5E4122BE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71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dokumen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2428"/>
            <a:ext cx="10515600" cy="3964534"/>
          </a:xfrm>
          <a:prstGeom prst="rect">
            <a:avLst/>
          </a:prstGeom>
        </p:spPr>
        <p:txBody>
          <a:bodyPr numCol="2" spcCol="180000">
            <a:no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000"/>
              </a:spcBef>
              <a:buFont typeface="+mj-lt"/>
              <a:buAutoNum type="arabicPeriod"/>
              <a:defRPr sz="2000"/>
            </a:lvl2pPr>
            <a:lvl3pPr marL="579438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F7414C12-E88B-86D4-1E04-E2602722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61843905-A76A-229E-18CE-68C69B96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F73C651-2D79-5C40-42B6-F1E1FA63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8CF19B-B0B5-0B38-A6B3-942D696E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6094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A circular red and black logo&#10;&#10;Description automatically generated">
            <a:extLst>
              <a:ext uri="{FF2B5EF4-FFF2-40B4-BE49-F238E27FC236}">
                <a16:creationId xmlns:a16="http://schemas.microsoft.com/office/drawing/2014/main" id="{83DDAF44-481B-B754-F2A1-0307CC391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807015"/>
            <a:ext cx="2174543" cy="2174543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1C59178-D929-BC6D-5554-AD2F44864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8194" y="3284226"/>
            <a:ext cx="6175612" cy="2002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Picture 8" descr="A black and red pattern with squares and circles&#10;&#10;Description automatically generated">
            <a:extLst>
              <a:ext uri="{FF2B5EF4-FFF2-40B4-BE49-F238E27FC236}">
                <a16:creationId xmlns:a16="http://schemas.microsoft.com/office/drawing/2014/main" id="{3DCFAC5B-3301-6D0C-644B-CE444DF2C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48" y="5973166"/>
            <a:ext cx="1996751" cy="884834"/>
          </a:xfrm>
          <a:prstGeom prst="rect">
            <a:avLst/>
          </a:prstGeo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B2DED986-CB74-E37C-7EFE-811753E89C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6723" y="4734734"/>
            <a:ext cx="1997075" cy="621774"/>
          </a:xfrm>
          <a:prstGeom prst="rect">
            <a:avLst/>
          </a:prstGeom>
        </p:spPr>
        <p:txBody>
          <a:bodyPr lIns="90000" tIns="46800" rIns="90000" bIns="468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Name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Job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6" name="Graphic 6">
            <a:hlinkClick r:id="rId4" action="ppaction://hlinksldjump"/>
            <a:extLst>
              <a:ext uri="{FF2B5EF4-FFF2-40B4-BE49-F238E27FC236}">
                <a16:creationId xmlns:a16="http://schemas.microsoft.com/office/drawing/2014/main" id="{0E64EF1F-E793-9457-C8A4-495F0C692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073" y="5468768"/>
            <a:ext cx="1968377" cy="3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2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6AD1BD68-71DB-87B2-E75A-12878FB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A8A5B0FF-B787-2AEE-7C85-57CADFAA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E4DBE5C-B917-8448-3981-B8805D73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D61656-EB1C-A690-B13A-B59195CB6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43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AB5A5222-D23D-5C8C-8D7E-0905036A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172D70B-9C2B-78BF-DC47-D8EC4D00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675E202-95C3-3DB9-CDCD-5CAC3BEA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1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907C3C0-6472-E03D-9591-8BF56D3E2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4"/>
          <a:stretch/>
        </p:blipFill>
        <p:spPr>
          <a:xfrm>
            <a:off x="1284" y="0"/>
            <a:ext cx="12190716" cy="49392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50FF414F-5A20-59D9-D225-5FB9C627C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980991"/>
            <a:ext cx="851909" cy="2271505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E1F7771-8998-0FAD-243D-5EBE54BA7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842655"/>
            <a:ext cx="8856517" cy="2604653"/>
          </a:xfrm>
          <a:prstGeom prst="rect">
            <a:avLst/>
          </a:prstGeom>
        </p:spPr>
        <p:txBody>
          <a:bodyPr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635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 err="1"/>
              <a:t>Title</a:t>
            </a:r>
            <a:endParaRPr lang="en-US" noProof="0" dirty="0"/>
          </a:p>
          <a:p>
            <a:pPr marL="0" marR="0" lvl="1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 err="1"/>
              <a:t>Subtitle</a:t>
            </a:r>
            <a:endParaRPr lang="en-US" noProof="0" dirty="0"/>
          </a:p>
        </p:txBody>
      </p:sp>
      <p:pic>
        <p:nvPicPr>
          <p:cNvPr id="2" name="Obrázek 1" descr="Obsah obrázku snímek obrazovky, Elektricky modrá, Písmo, Výrazná modrá&#10;&#10;Popis byl vytvořen automaticky">
            <a:extLst>
              <a:ext uri="{FF2B5EF4-FFF2-40B4-BE49-F238E27FC236}">
                <a16:creationId xmlns:a16="http://schemas.microsoft.com/office/drawing/2014/main" id="{FAD4AC86-F71E-9A8F-9E11-E2057F05AC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6" y="5552904"/>
            <a:ext cx="3832673" cy="853429"/>
          </a:xfrm>
          <a:prstGeom prst="rect">
            <a:avLst/>
          </a:prstGeom>
        </p:spPr>
      </p:pic>
      <p:pic>
        <p:nvPicPr>
          <p:cNvPr id="4" name="Obrázek 3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3972A5C3-0D31-D33E-D302-3816FF50B1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23" y="5456351"/>
            <a:ext cx="2006008" cy="1003004"/>
          </a:xfrm>
          <a:prstGeom prst="rect">
            <a:avLst/>
          </a:prstGeom>
        </p:spPr>
      </p:pic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31DBE74-2E66-5CAA-408F-B2865124BE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25" y="5179772"/>
            <a:ext cx="1865775" cy="14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detai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E679D543-9435-D1EB-C7A4-B81173A28C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3153" y="0"/>
            <a:ext cx="5208847" cy="6858000"/>
          </a:xfrm>
          <a:prstGeom prst="rect">
            <a:avLst/>
          </a:prstGeom>
        </p:spPr>
        <p:txBody>
          <a:bodyPr lIns="0" tIns="90000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34" name="object 5">
            <a:extLst>
              <a:ext uri="{FF2B5EF4-FFF2-40B4-BE49-F238E27FC236}">
                <a16:creationId xmlns:a16="http://schemas.microsoft.com/office/drawing/2014/main" id="{E2A84DE8-2E9A-AA09-CD09-69FE963B7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489769"/>
            <a:ext cx="851909" cy="2271505"/>
          </a:xfrm>
          <a:prstGeom prst="rect">
            <a:avLst/>
          </a:prstGeom>
        </p:spPr>
      </p:pic>
      <p:pic>
        <p:nvPicPr>
          <p:cNvPr id="35" name="object 5">
            <a:extLst>
              <a:ext uri="{FF2B5EF4-FFF2-40B4-BE49-F238E27FC236}">
                <a16:creationId xmlns:a16="http://schemas.microsoft.com/office/drawing/2014/main" id="{C389887F-833B-0C0C-3DB7-098724113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489770"/>
            <a:ext cx="851909" cy="2271505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BA00DAD5-C5EC-EE9E-7DD7-587D3F17E0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663" y="2403764"/>
            <a:ext cx="5237437" cy="2452254"/>
          </a:xfrm>
          <a:prstGeom prst="rect">
            <a:avLst/>
          </a:prstGeom>
        </p:spPr>
        <p:txBody>
          <a:bodyPr lIns="9000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</a:lstStyle>
          <a:p>
            <a:pPr lvl="0"/>
            <a:r>
              <a:rPr lang="cs-CZ" dirty="0" err="1"/>
              <a:t>Title</a:t>
            </a:r>
            <a:endParaRPr lang="cs-CZ" dirty="0"/>
          </a:p>
          <a:p>
            <a:pPr lvl="1"/>
            <a:r>
              <a:rPr lang="cs-CZ" dirty="0"/>
              <a:t>Level 2 (</a:t>
            </a:r>
            <a:r>
              <a:rPr lang="cs-CZ" dirty="0" err="1"/>
              <a:t>subtitle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Level 3 (</a:t>
            </a:r>
            <a:r>
              <a:rPr lang="cs-CZ" dirty="0" err="1"/>
              <a:t>name</a:t>
            </a:r>
            <a:r>
              <a:rPr lang="cs-CZ" dirty="0"/>
              <a:t>/</a:t>
            </a:r>
            <a:r>
              <a:rPr lang="cs-CZ" dirty="0" err="1"/>
              <a:t>date</a:t>
            </a:r>
            <a:r>
              <a:rPr lang="cs-CZ" dirty="0"/>
              <a:t>)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EC76DD39-699B-695A-4B5D-7E0AAEDDC7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0432" y="282845"/>
            <a:ext cx="3404735" cy="14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CE508660-CE8B-661A-E165-C4FD3F99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6DC03DFB-550E-9950-D2A6-53E409BC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0C21FC6-5D7A-7AC6-CA4E-DED8018B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5A25F-F02F-8269-8142-EA5F6126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obsah 12">
            <a:extLst>
              <a:ext uri="{FF2B5EF4-FFF2-40B4-BE49-F238E27FC236}">
                <a16:creationId xmlns:a16="http://schemas.microsoft.com/office/drawing/2014/main" id="{D7161A02-876A-9505-3BBC-7C16D7C1AA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12429"/>
            <a:ext cx="10515600" cy="396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263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10">
            <a:extLst>
              <a:ext uri="{FF2B5EF4-FFF2-40B4-BE49-F238E27FC236}">
                <a16:creationId xmlns:a16="http://schemas.microsoft.com/office/drawing/2014/main" id="{52DD3B65-2E98-979E-257A-930671D9F4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4844955" cy="6858000"/>
          </a:xfrm>
          <a:prstGeom prst="rect">
            <a:avLst/>
          </a:prstGeom>
        </p:spPr>
        <p:txBody>
          <a:bodyPr lIns="0" tIns="90000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9F0C2ABC-CC43-17AB-0104-6954B7A40C8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877017D7-CDF5-A943-CE98-B294DE54873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213446" y="6459484"/>
            <a:ext cx="4114800" cy="1746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EB20A5CB-336C-6312-4E22-E267FB9815E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D12223-C07C-4A7F-57C6-8457BC90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44" y="1036717"/>
            <a:ext cx="6140355" cy="9920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obsah 12">
            <a:extLst>
              <a:ext uri="{FF2B5EF4-FFF2-40B4-BE49-F238E27FC236}">
                <a16:creationId xmlns:a16="http://schemas.microsoft.com/office/drawing/2014/main" id="{B88CBFF7-77B9-8938-C427-DAFF49AFE8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3442" y="2212429"/>
            <a:ext cx="6140357" cy="39645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1920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venku, okno, kov&#10;&#10;Popis byl vytvořen automaticky">
            <a:extLst>
              <a:ext uri="{FF2B5EF4-FFF2-40B4-BE49-F238E27FC236}">
                <a16:creationId xmlns:a16="http://schemas.microsoft.com/office/drawing/2014/main" id="{6E7B9683-0DD8-D2D5-4CA2-33498A112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>
            <a:off x="0" y="-481"/>
            <a:ext cx="12192000" cy="685848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2428"/>
            <a:ext cx="10515600" cy="39645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cs-CZ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cs-CZ" dirty="0">
                <a:solidFill>
                  <a:schemeClr val="bg1"/>
                </a:solidFill>
              </a:defRPr>
            </a:lvl2pPr>
            <a:lvl3pPr>
              <a:defRPr lang="cs-CZ" dirty="0">
                <a:solidFill>
                  <a:schemeClr val="bg1"/>
                </a:solidFill>
              </a:defRPr>
            </a:lvl3pPr>
            <a:lvl4pPr>
              <a:defRPr lang="cs-CZ" dirty="0">
                <a:solidFill>
                  <a:schemeClr val="bg1"/>
                </a:solidFill>
              </a:defRPr>
            </a:lvl4pPr>
            <a:lvl5pP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datum 11">
            <a:extLst>
              <a:ext uri="{FF2B5EF4-FFF2-40B4-BE49-F238E27FC236}">
                <a16:creationId xmlns:a16="http://schemas.microsoft.com/office/drawing/2014/main" id="{DF13B1EA-6A1B-A69F-C5AD-FE5E74B3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9DBC1571-6985-29E1-22BA-D5FDCF54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62B0242F-09AF-4920-3955-22A7629F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2791DE2-B3A3-499D-D0A3-89AF106B7C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32209" y="142690"/>
            <a:ext cx="2182415" cy="91989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34BFB616-19B4-4478-57BE-92FA6137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4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5">
            <a:extLst>
              <a:ext uri="{FF2B5EF4-FFF2-40B4-BE49-F238E27FC236}">
                <a16:creationId xmlns:a16="http://schemas.microsoft.com/office/drawing/2014/main" id="{777E83E9-FBC3-41DB-D073-90CC8D29D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710" y="2293248"/>
            <a:ext cx="851909" cy="2271505"/>
          </a:xfrm>
          <a:prstGeom prst="rect">
            <a:avLst/>
          </a:prstGeom>
        </p:spPr>
      </p:pic>
      <p:sp>
        <p:nvSpPr>
          <p:cNvPr id="14" name="Zástupný text 12">
            <a:extLst>
              <a:ext uri="{FF2B5EF4-FFF2-40B4-BE49-F238E27FC236}">
                <a16:creationId xmlns:a16="http://schemas.microsoft.com/office/drawing/2014/main" id="{1D52F6CD-9450-995B-7DC8-AC2D9DC47C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6899" y="2293938"/>
            <a:ext cx="8856519" cy="22701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728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ýrazný modr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5733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ýrazný červená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101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E7560C25-FF16-EA57-268C-2E6EC3A5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2429"/>
            <a:ext cx="10515600" cy="3964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Po </a:t>
            </a:r>
            <a:r>
              <a:rPr lang="en-US" noProof="0" dirty="0" err="1"/>
              <a:t>kliknutí</a:t>
            </a:r>
            <a:r>
              <a:rPr lang="en-US" noProof="0" dirty="0"/>
              <a:t> </a:t>
            </a:r>
            <a:r>
              <a:rPr lang="en-US" noProof="0" dirty="0" err="1"/>
              <a:t>můžete</a:t>
            </a:r>
            <a:r>
              <a:rPr lang="en-US" noProof="0" dirty="0"/>
              <a:t> </a:t>
            </a:r>
            <a:r>
              <a:rPr lang="en-US" noProof="0" dirty="0" err="1"/>
              <a:t>upravovat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 v </a:t>
            </a:r>
            <a:r>
              <a:rPr lang="en-US" noProof="0" dirty="0" err="1"/>
              <a:t>předloze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A467EB-2D4A-28A5-CE3D-D26EBAD2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17"/>
            <a:ext cx="10515600" cy="992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C2B9F5-70D3-A86C-2F85-E1E7ACBCD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193" y="6459484"/>
            <a:ext cx="1558756" cy="174659"/>
          </a:xfrm>
          <a:custGeom>
            <a:avLst/>
            <a:gdLst>
              <a:gd name="connsiteX0" fmla="*/ 0 w 1558756"/>
              <a:gd name="connsiteY0" fmla="*/ 0 h 174659"/>
              <a:gd name="connsiteX1" fmla="*/ 550760 w 1558756"/>
              <a:gd name="connsiteY1" fmla="*/ 0 h 174659"/>
              <a:gd name="connsiteX2" fmla="*/ 1085933 w 1558756"/>
              <a:gd name="connsiteY2" fmla="*/ 0 h 174659"/>
              <a:gd name="connsiteX3" fmla="*/ 1558756 w 1558756"/>
              <a:gd name="connsiteY3" fmla="*/ 0 h 174659"/>
              <a:gd name="connsiteX4" fmla="*/ 1558756 w 1558756"/>
              <a:gd name="connsiteY4" fmla="*/ 174659 h 174659"/>
              <a:gd name="connsiteX5" fmla="*/ 1070346 w 1558756"/>
              <a:gd name="connsiteY5" fmla="*/ 174659 h 174659"/>
              <a:gd name="connsiteX6" fmla="*/ 550760 w 1558756"/>
              <a:gd name="connsiteY6" fmla="*/ 174659 h 174659"/>
              <a:gd name="connsiteX7" fmla="*/ 0 w 1558756"/>
              <a:gd name="connsiteY7" fmla="*/ 174659 h 174659"/>
              <a:gd name="connsiteX8" fmla="*/ 0 w 1558756"/>
              <a:gd name="connsiteY8" fmla="*/ 0 h 17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756" h="174659" fill="none" extrusionOk="0">
                <a:moveTo>
                  <a:pt x="0" y="0"/>
                </a:moveTo>
                <a:cubicBezTo>
                  <a:pt x="158379" y="-7461"/>
                  <a:pt x="307057" y="-39"/>
                  <a:pt x="550760" y="0"/>
                </a:cubicBezTo>
                <a:cubicBezTo>
                  <a:pt x="794463" y="39"/>
                  <a:pt x="908066" y="-23326"/>
                  <a:pt x="1085933" y="0"/>
                </a:cubicBezTo>
                <a:cubicBezTo>
                  <a:pt x="1263800" y="23326"/>
                  <a:pt x="1383637" y="20227"/>
                  <a:pt x="1558756" y="0"/>
                </a:cubicBezTo>
                <a:cubicBezTo>
                  <a:pt x="1562474" y="55725"/>
                  <a:pt x="1563918" y="91932"/>
                  <a:pt x="1558756" y="174659"/>
                </a:cubicBezTo>
                <a:cubicBezTo>
                  <a:pt x="1447545" y="187935"/>
                  <a:pt x="1213304" y="179498"/>
                  <a:pt x="1070346" y="174659"/>
                </a:cubicBezTo>
                <a:cubicBezTo>
                  <a:pt x="927388" y="169821"/>
                  <a:pt x="718659" y="179245"/>
                  <a:pt x="550760" y="174659"/>
                </a:cubicBezTo>
                <a:cubicBezTo>
                  <a:pt x="382861" y="170073"/>
                  <a:pt x="249841" y="201689"/>
                  <a:pt x="0" y="174659"/>
                </a:cubicBezTo>
                <a:cubicBezTo>
                  <a:pt x="-2573" y="109470"/>
                  <a:pt x="6316" y="64439"/>
                  <a:pt x="0" y="0"/>
                </a:cubicBezTo>
                <a:close/>
              </a:path>
              <a:path w="1558756" h="174659" stroke="0" extrusionOk="0">
                <a:moveTo>
                  <a:pt x="0" y="0"/>
                </a:moveTo>
                <a:cubicBezTo>
                  <a:pt x="143744" y="13055"/>
                  <a:pt x="300130" y="-6710"/>
                  <a:pt x="503998" y="0"/>
                </a:cubicBezTo>
                <a:cubicBezTo>
                  <a:pt x="707866" y="6710"/>
                  <a:pt x="812858" y="-17169"/>
                  <a:pt x="976820" y="0"/>
                </a:cubicBezTo>
                <a:cubicBezTo>
                  <a:pt x="1140782" y="17169"/>
                  <a:pt x="1424547" y="-25106"/>
                  <a:pt x="1558756" y="0"/>
                </a:cubicBezTo>
                <a:cubicBezTo>
                  <a:pt x="1566807" y="45952"/>
                  <a:pt x="1560869" y="93970"/>
                  <a:pt x="1558756" y="174659"/>
                </a:cubicBezTo>
                <a:cubicBezTo>
                  <a:pt x="1426223" y="192700"/>
                  <a:pt x="1308880" y="182251"/>
                  <a:pt x="1070346" y="174659"/>
                </a:cubicBezTo>
                <a:cubicBezTo>
                  <a:pt x="831812" y="167068"/>
                  <a:pt x="757869" y="165837"/>
                  <a:pt x="519585" y="174659"/>
                </a:cubicBezTo>
                <a:cubicBezTo>
                  <a:pt x="281301" y="183481"/>
                  <a:pt x="236045" y="193304"/>
                  <a:pt x="0" y="174659"/>
                </a:cubicBezTo>
                <a:cubicBezTo>
                  <a:pt x="198" y="109889"/>
                  <a:pt x="-2999" y="6804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/>
              <a:t>06.10.2024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EC462-7E06-BE92-1FE5-AD9E9845E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59484"/>
            <a:ext cx="4114800" cy="1746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55B67-6AD2-82CA-4FD3-0D727D58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7517" y="6459484"/>
            <a:ext cx="176283" cy="1746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DD144762-C3B5-42E9-94DB-4A2AA3CF955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092BF7A-74B4-53CA-FBBF-7C92D516895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332209" y="142690"/>
            <a:ext cx="2182415" cy="9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77" r:id="rId3"/>
    <p:sldLayoutId id="2147483662" r:id="rId4"/>
    <p:sldLayoutId id="2147483675" r:id="rId5"/>
    <p:sldLayoutId id="2147483680" r:id="rId6"/>
    <p:sldLayoutId id="2147483663" r:id="rId7"/>
    <p:sldLayoutId id="2147483682" r:id="rId8"/>
    <p:sldLayoutId id="2147483674" r:id="rId9"/>
    <p:sldLayoutId id="2147483681" r:id="rId10"/>
    <p:sldLayoutId id="2147483664" r:id="rId11"/>
    <p:sldLayoutId id="2147483665" r:id="rId12"/>
    <p:sldLayoutId id="2147483679" r:id="rId13"/>
    <p:sldLayoutId id="2147483676" r:id="rId14"/>
    <p:sldLayoutId id="2147483666" r:id="rId15"/>
    <p:sldLayoutId id="2147483667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55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4125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28600" algn="l" defTabSz="8509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://www.prf.cuni.cz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opjak.cz/en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E2F728E-ABB4-769B-E4B6-F4C848FD3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1842655"/>
            <a:ext cx="8856517" cy="2604653"/>
          </a:xfrm>
        </p:spPr>
        <p:txBody>
          <a:bodyPr/>
          <a:lstStyle/>
          <a:p>
            <a:pPr lvl="1"/>
            <a:r>
              <a:rPr lang="cs-CZ"/>
              <a:t>Ondřej Frinta</a:t>
            </a:r>
            <a:endParaRPr lang="en-US" dirty="0"/>
          </a:p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3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30E00-7AAE-7D98-4DF7-8FC713B19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AC9E8-5261-C413-578D-A32F31B7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21AC46-A487-08E8-3B6D-94333C77CB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en-US" dirty="0" err="1"/>
              <a:t>egally</a:t>
            </a:r>
            <a:r>
              <a:rPr lang="en-US" dirty="0"/>
              <a:t> relevant acts are </a:t>
            </a:r>
            <a:r>
              <a:rPr lang="en-US" b="1" dirty="0"/>
              <a:t>the most common and practical legal facts</a:t>
            </a:r>
            <a:endParaRPr lang="cs-CZ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err="1"/>
              <a:t>manifestations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are </a:t>
            </a:r>
            <a:r>
              <a:rPr lang="cs-CZ" dirty="0" err="1"/>
              <a:t>permitted</a:t>
            </a:r>
            <a:r>
              <a:rPr lang="cs-CZ" dirty="0"/>
              <a:t> and </a:t>
            </a:r>
            <a:r>
              <a:rPr lang="cs-CZ" dirty="0" err="1"/>
              <a:t>protected</a:t>
            </a:r>
            <a:r>
              <a:rPr lang="cs-CZ" dirty="0"/>
              <a:t> by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aiming</a:t>
            </a:r>
            <a:r>
              <a:rPr lang="cs-CZ" dirty="0"/>
              <a:t> </a:t>
            </a:r>
            <a:r>
              <a:rPr lang="cs-CZ" dirty="0" err="1"/>
              <a:t>particularly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establishment, </a:t>
            </a:r>
            <a:r>
              <a:rPr lang="cs-CZ" dirty="0" err="1"/>
              <a:t>modification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extinction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such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duties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attached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to such </a:t>
            </a:r>
            <a:r>
              <a:rPr lang="cs-CZ" dirty="0" err="1"/>
              <a:t>manifestations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en-US" dirty="0"/>
              <a:t>egal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consist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b="1" dirty="0" err="1"/>
              <a:t>conscious</a:t>
            </a:r>
            <a:r>
              <a:rPr lang="cs-CZ" b="1" dirty="0"/>
              <a:t> and </a:t>
            </a:r>
            <a:r>
              <a:rPr lang="cs-CZ" b="1" dirty="0" err="1"/>
              <a:t>voluntary</a:t>
            </a:r>
            <a:r>
              <a:rPr lang="cs-CZ" b="1" dirty="0"/>
              <a:t> </a:t>
            </a:r>
            <a:r>
              <a:rPr lang="cs-CZ" b="1" dirty="0" err="1"/>
              <a:t>behaviour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natural person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acts</a:t>
            </a:r>
            <a:r>
              <a:rPr lang="cs-CZ" dirty="0"/>
              <a:t> </a:t>
            </a:r>
            <a:r>
              <a:rPr lang="en-US" dirty="0"/>
              <a:t>are classified into </a:t>
            </a:r>
            <a:r>
              <a:rPr lang="en-US" b="1" dirty="0"/>
              <a:t>legal acts and illegal acts</a:t>
            </a:r>
            <a:r>
              <a:rPr lang="en-US" dirty="0"/>
              <a:t> depending on whether objective law approves </a:t>
            </a:r>
            <a:r>
              <a:rPr lang="cs-CZ" dirty="0" err="1"/>
              <a:t>them</a:t>
            </a:r>
            <a:r>
              <a:rPr lang="en-US" dirty="0"/>
              <a:t> or prohibits them</a:t>
            </a: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acts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illegal</a:t>
            </a:r>
            <a:r>
              <a:rPr lang="cs-CZ" dirty="0"/>
              <a:t>) </a:t>
            </a:r>
            <a:r>
              <a:rPr lang="en-US" dirty="0"/>
              <a:t>can be carried out either by </a:t>
            </a:r>
            <a:r>
              <a:rPr lang="en-US" b="1" dirty="0"/>
              <a:t>a certain activity of the subject</a:t>
            </a:r>
            <a:r>
              <a:rPr lang="cs-CZ" dirty="0"/>
              <a:t> (</a:t>
            </a:r>
            <a:r>
              <a:rPr lang="en-US" dirty="0"/>
              <a:t>by its action</a:t>
            </a:r>
            <a:r>
              <a:rPr lang="cs-CZ" dirty="0"/>
              <a:t>)</a:t>
            </a:r>
            <a:r>
              <a:rPr lang="en-US" dirty="0"/>
              <a:t>, or </a:t>
            </a:r>
            <a:r>
              <a:rPr lang="en-US" b="1" dirty="0"/>
              <a:t>by inaction of the subject</a:t>
            </a:r>
            <a:r>
              <a:rPr lang="cs-CZ" dirty="0"/>
              <a:t> (a </a:t>
            </a:r>
            <a:r>
              <a:rPr lang="cs-CZ" dirty="0" err="1"/>
              <a:t>failure</a:t>
            </a:r>
            <a:r>
              <a:rPr lang="cs-CZ" dirty="0"/>
              <a:t> to </a:t>
            </a:r>
            <a:r>
              <a:rPr lang="cs-CZ" dirty="0" err="1"/>
              <a:t>act</a:t>
            </a:r>
            <a:r>
              <a:rPr lang="cs-CZ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2320D-77B8-9DDF-3BF2-242CFA85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3FCA5-CBA8-5E9D-C53E-86489B1F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5B659C-9193-1E2F-8325-44A0376E3F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in </a:t>
            </a:r>
            <a:r>
              <a:rPr lang="cs-CZ" dirty="0" err="1"/>
              <a:t>order</a:t>
            </a:r>
            <a:r>
              <a:rPr lang="cs-CZ" dirty="0"/>
              <a:t> to </a:t>
            </a:r>
            <a:r>
              <a:rPr lang="cs-CZ" dirty="0" err="1"/>
              <a:t>exist</a:t>
            </a:r>
            <a:r>
              <a:rPr lang="cs-CZ" dirty="0"/>
              <a:t> and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valid</a:t>
            </a:r>
            <a:r>
              <a:rPr lang="cs-CZ" dirty="0"/>
              <a:t>,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meet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:</a:t>
            </a:r>
          </a:p>
          <a:p>
            <a:pPr marL="812800" lvl="1" indent="-457200" algn="just">
              <a:buFont typeface="+mj-lt"/>
              <a:buAutoNum type="arabicParenR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a person </a:t>
            </a:r>
            <a:r>
              <a:rPr lang="cs-CZ" dirty="0" err="1"/>
              <a:t>manifesting</a:t>
            </a:r>
            <a:r>
              <a:rPr lang="cs-CZ" dirty="0"/>
              <a:t> his </a:t>
            </a:r>
            <a:r>
              <a:rPr lang="cs-CZ" dirty="0" err="1"/>
              <a:t>will</a:t>
            </a:r>
            <a:endParaRPr lang="cs-CZ" dirty="0"/>
          </a:p>
          <a:p>
            <a:pPr marL="812800" lvl="1" indent="-457200" algn="just">
              <a:buFont typeface="+mj-lt"/>
              <a:buAutoNum type="arabicParenR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will</a:t>
            </a:r>
            <a:endParaRPr lang="cs-CZ" dirty="0"/>
          </a:p>
          <a:p>
            <a:pPr marL="812800" lvl="1" indent="-457200" algn="just">
              <a:buFont typeface="+mj-lt"/>
              <a:buAutoNum type="arabicParenR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manifestation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will</a:t>
            </a:r>
            <a:endParaRPr lang="cs-CZ" dirty="0"/>
          </a:p>
          <a:p>
            <a:pPr marL="812800" lvl="1" indent="-457200" algn="just">
              <a:buFont typeface="+mj-lt"/>
              <a:buAutoNum type="arabicParenR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83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A012D-E629-C32D-EAB9-5CF75A084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C7764-C166-DA04-E6AF-315CB86C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C045DA-42B0-1E21-9DAF-C98314BACB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manifesting</a:t>
            </a:r>
            <a:r>
              <a:rPr lang="cs-CZ" dirty="0"/>
              <a:t> his </a:t>
            </a:r>
            <a:r>
              <a:rPr lang="cs-CZ" dirty="0" err="1"/>
              <a:t>will</a:t>
            </a:r>
            <a:r>
              <a:rPr lang="cs-CZ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accent4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capable</a:t>
            </a:r>
            <a:r>
              <a:rPr lang="cs-CZ" dirty="0"/>
              <a:t> to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to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who</a:t>
            </a:r>
            <a:r>
              <a:rPr lang="cs-CZ" dirty="0"/>
              <a:t> has </a:t>
            </a:r>
            <a:r>
              <a:rPr lang="cs-CZ" dirty="0" err="1"/>
              <a:t>undertaken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/>
              <a:t>capable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exercising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b="1" dirty="0"/>
              <a:t> and </a:t>
            </a:r>
            <a:r>
              <a:rPr lang="cs-CZ" b="1" dirty="0" err="1"/>
              <a:t>performing</a:t>
            </a:r>
            <a:r>
              <a:rPr lang="cs-CZ" b="1" dirty="0"/>
              <a:t> </a:t>
            </a:r>
            <a:r>
              <a:rPr lang="cs-CZ" b="1" dirty="0" err="1"/>
              <a:t>duties</a:t>
            </a:r>
            <a:r>
              <a:rPr lang="cs-CZ" b="1" dirty="0"/>
              <a:t> and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undertaking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acts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civil </a:t>
            </a:r>
            <a:r>
              <a:rPr lang="cs-CZ" dirty="0" err="1"/>
              <a:t>law</a:t>
            </a:r>
            <a:r>
              <a:rPr lang="cs-CZ" dirty="0"/>
              <a:t> – a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=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capability</a:t>
            </a:r>
            <a:r>
              <a:rPr lang="cs-CZ" b="1" dirty="0"/>
              <a:t> to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b="1" dirty="0"/>
              <a:t> and </a:t>
            </a:r>
            <a:r>
              <a:rPr lang="cs-CZ" b="1" dirty="0" err="1"/>
              <a:t>duties</a:t>
            </a:r>
            <a:r>
              <a:rPr lang="cs-CZ" dirty="0"/>
              <a:t> </a:t>
            </a:r>
            <a:r>
              <a:rPr lang="cs-CZ" dirty="0" err="1"/>
              <a:t>arising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civil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</a:t>
            </a:r>
          </a:p>
          <a:p>
            <a:pPr algn="just"/>
            <a:endParaRPr lang="cs-CZ" dirty="0">
              <a:solidFill>
                <a:schemeClr val="accent4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undertakes</a:t>
            </a:r>
            <a:r>
              <a:rPr lang="cs-CZ" dirty="0"/>
              <a:t> 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b="1" dirty="0" err="1"/>
              <a:t>capable</a:t>
            </a:r>
            <a:r>
              <a:rPr lang="cs-CZ" b="1" dirty="0"/>
              <a:t> to </a:t>
            </a:r>
            <a:r>
              <a:rPr lang="cs-CZ" b="1" dirty="0" err="1"/>
              <a:t>perform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acts</a:t>
            </a:r>
            <a:r>
              <a:rPr lang="cs-CZ" dirty="0"/>
              <a:t> –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to </a:t>
            </a:r>
            <a:r>
              <a:rPr lang="cs-CZ" dirty="0" err="1"/>
              <a:t>establish</a:t>
            </a:r>
            <a:r>
              <a:rPr lang="cs-CZ" dirty="0"/>
              <a:t>, </a:t>
            </a:r>
            <a:r>
              <a:rPr lang="cs-CZ" dirty="0" err="1"/>
              <a:t>modify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cancel</a:t>
            </a:r>
            <a:r>
              <a:rPr lang="cs-CZ" dirty="0"/>
              <a:t>, by </a:t>
            </a:r>
            <a:r>
              <a:rPr lang="cs-CZ" dirty="0" err="1"/>
              <a:t>own´s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, civil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55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603C-3EC4-0AF0-789C-661886B7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3215-3650-1F32-3889-069774CC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0516CE-8BAF-65E6-0895-34FD38FBDF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manifesting</a:t>
            </a:r>
            <a:r>
              <a:rPr lang="cs-CZ" dirty="0"/>
              <a:t> his </a:t>
            </a:r>
            <a:r>
              <a:rPr lang="cs-CZ" dirty="0" err="1"/>
              <a:t>will</a:t>
            </a:r>
            <a:r>
              <a:rPr lang="cs-CZ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accent4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/>
              <a:t>natural </a:t>
            </a:r>
            <a:r>
              <a:rPr lang="cs-CZ" b="1" dirty="0" err="1"/>
              <a:t>persons</a:t>
            </a:r>
            <a:r>
              <a:rPr lang="cs-CZ" b="1" dirty="0"/>
              <a:t> (</a:t>
            </a:r>
            <a:r>
              <a:rPr lang="cs-CZ" b="1" dirty="0" err="1"/>
              <a:t>individuals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dirty="0" err="1"/>
              <a:t>acquire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holder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(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granted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unborn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– </a:t>
            </a:r>
            <a:r>
              <a:rPr lang="cs-CZ" dirty="0" err="1"/>
              <a:t>nasciturus</a:t>
            </a:r>
            <a:r>
              <a:rPr lang="cs-CZ" dirty="0"/>
              <a:t>), </a:t>
            </a:r>
            <a:r>
              <a:rPr lang="cs-CZ" dirty="0" err="1"/>
              <a:t>provided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</a:t>
            </a:r>
            <a:r>
              <a:rPr lang="cs-CZ" dirty="0" err="1"/>
              <a:t>alive</a:t>
            </a:r>
            <a:r>
              <a:rPr lang="cs-CZ" dirty="0"/>
              <a:t> and (as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)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are met (e. g. </a:t>
            </a:r>
            <a:r>
              <a:rPr lang="cs-CZ" dirty="0" err="1"/>
              <a:t>provided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granting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beneficial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nasciturus</a:t>
            </a:r>
            <a:r>
              <a:rPr lang="cs-CZ" dirty="0"/>
              <a:t>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/>
              <a:t>a </a:t>
            </a:r>
            <a:r>
              <a:rPr lang="cs-CZ" b="1" dirty="0" err="1"/>
              <a:t>legal</a:t>
            </a:r>
            <a:r>
              <a:rPr lang="cs-CZ" b="1" dirty="0"/>
              <a:t> person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acquire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assume</a:t>
            </a:r>
            <a:r>
              <a:rPr lang="cs-CZ" dirty="0"/>
              <a:t>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registration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register</a:t>
            </a:r>
            <a:r>
              <a:rPr lang="cs-CZ" dirty="0"/>
              <a:t> </a:t>
            </a:r>
            <a:r>
              <a:rPr lang="cs-CZ" dirty="0" err="1"/>
              <a:t>prescribed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natural </a:t>
            </a:r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authorized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founding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deed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on </a:t>
            </a:r>
            <a:r>
              <a:rPr lang="cs-CZ" dirty="0" err="1"/>
              <a:t>behalf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entity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12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41831-0EB8-80E8-687C-2D606ABB2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DF29F-69F9-49AB-AE50-E873A2B7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FAB4DE-D454-FC62-9A75-E931E85CE6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manifesting</a:t>
            </a:r>
            <a:r>
              <a:rPr lang="cs-CZ" dirty="0"/>
              <a:t> his </a:t>
            </a:r>
            <a:r>
              <a:rPr lang="cs-CZ" dirty="0" err="1"/>
              <a:t>will</a:t>
            </a:r>
            <a:r>
              <a:rPr lang="cs-CZ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accent4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person to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acquired</a:t>
            </a:r>
            <a:r>
              <a:rPr lang="cs-CZ" b="1" dirty="0"/>
              <a:t> </a:t>
            </a:r>
            <a:r>
              <a:rPr lang="cs-CZ" b="1" dirty="0" err="1"/>
              <a:t>gradually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in </a:t>
            </a:r>
            <a:r>
              <a:rPr lang="cs-CZ" b="1" dirty="0" err="1"/>
              <a:t>stages</a:t>
            </a:r>
            <a:r>
              <a:rPr lang="cs-CZ" b="1" dirty="0"/>
              <a:t> and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fully</a:t>
            </a:r>
            <a:r>
              <a:rPr lang="cs-CZ" b="1" dirty="0"/>
              <a:t> </a:t>
            </a:r>
            <a:r>
              <a:rPr lang="cs-CZ" b="1" dirty="0" err="1"/>
              <a:t>assumed</a:t>
            </a:r>
            <a:r>
              <a:rPr lang="cs-CZ" b="1" dirty="0"/>
              <a:t> </a:t>
            </a:r>
            <a:r>
              <a:rPr lang="cs-CZ" b="1" dirty="0" err="1"/>
              <a:t>when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person </a:t>
            </a:r>
            <a:r>
              <a:rPr lang="cs-CZ" b="1" dirty="0" err="1"/>
              <a:t>comes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age</a:t>
            </a:r>
            <a:r>
              <a:rPr lang="cs-CZ" dirty="0"/>
              <a:t> – in </a:t>
            </a:r>
            <a:r>
              <a:rPr lang="cs-CZ" dirty="0" err="1"/>
              <a:t>general</a:t>
            </a:r>
            <a:r>
              <a:rPr lang="cs-CZ" dirty="0"/>
              <a:t>, a person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mature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reaches</a:t>
            </a:r>
            <a:r>
              <a:rPr lang="cs-CZ" dirty="0"/>
              <a:t> </a:t>
            </a:r>
            <a:r>
              <a:rPr lang="cs-CZ" dirty="0" err="1"/>
              <a:t>eighteen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(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full </a:t>
            </a:r>
            <a:r>
              <a:rPr lang="cs-CZ" dirty="0" err="1"/>
              <a:t>capacity</a:t>
            </a:r>
            <a:r>
              <a:rPr lang="cs-CZ" dirty="0"/>
              <a:t> to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achieved</a:t>
            </a:r>
            <a:r>
              <a:rPr lang="cs-CZ" dirty="0"/>
              <a:t> by a person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18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– </a:t>
            </a:r>
            <a:r>
              <a:rPr lang="cs-CZ" dirty="0" err="1"/>
              <a:t>typically</a:t>
            </a:r>
            <a:r>
              <a:rPr lang="cs-CZ" dirty="0"/>
              <a:t> by </a:t>
            </a:r>
            <a:r>
              <a:rPr lang="cs-CZ" dirty="0" err="1"/>
              <a:t>concluding</a:t>
            </a:r>
            <a:r>
              <a:rPr lang="cs-CZ" dirty="0"/>
              <a:t> </a:t>
            </a:r>
            <a:r>
              <a:rPr lang="cs-CZ" dirty="0" err="1"/>
              <a:t>marriage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achieving</a:t>
            </a:r>
            <a:r>
              <a:rPr lang="cs-CZ" dirty="0"/>
              <a:t> 16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permission</a:t>
            </a:r>
            <a:r>
              <a:rPr lang="cs-CZ" dirty="0"/>
              <a:t> to </a:t>
            </a:r>
            <a:r>
              <a:rPr lang="cs-CZ" dirty="0" err="1"/>
              <a:t>conclude</a:t>
            </a:r>
            <a:r>
              <a:rPr lang="cs-CZ" dirty="0"/>
              <a:t> </a:t>
            </a:r>
            <a:r>
              <a:rPr lang="cs-CZ" dirty="0" err="1"/>
              <a:t>marriage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by </a:t>
            </a:r>
            <a:r>
              <a:rPr lang="cs-CZ" dirty="0" err="1"/>
              <a:t>granting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by a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decision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distinguish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to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to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illegal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delinquent</a:t>
            </a:r>
            <a:r>
              <a:rPr lang="cs-CZ" b="1" dirty="0"/>
              <a:t> </a:t>
            </a:r>
            <a:r>
              <a:rPr lang="cs-CZ" b="1" dirty="0" err="1"/>
              <a:t>capacity</a:t>
            </a:r>
            <a:r>
              <a:rPr lang="cs-CZ" b="1" dirty="0"/>
              <a:t>)</a:t>
            </a:r>
            <a:r>
              <a:rPr lang="cs-CZ" dirty="0"/>
              <a:t> and to </a:t>
            </a:r>
            <a:r>
              <a:rPr lang="cs-CZ" dirty="0" err="1"/>
              <a:t>carry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such </a:t>
            </a:r>
            <a:r>
              <a:rPr lang="cs-CZ" dirty="0" err="1"/>
              <a:t>illegal</a:t>
            </a:r>
            <a:r>
              <a:rPr lang="cs-CZ" dirty="0"/>
              <a:t> </a:t>
            </a:r>
            <a:r>
              <a:rPr lang="cs-CZ" dirty="0" err="1"/>
              <a:t>behaviour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91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795F5-0B9E-486F-4C9E-5D87088D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A7DE1-3B3D-C7D2-7BE6-CD95CD6E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47B51C-0C1C-C356-EE6D-6566E6095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acting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contemplated</a:t>
            </a:r>
            <a:r>
              <a:rPr lang="cs-CZ" dirty="0"/>
              <a:t> </a:t>
            </a:r>
            <a:r>
              <a:rPr lang="cs-CZ" dirty="0" err="1"/>
              <a:t>consequence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made </a:t>
            </a:r>
            <a:r>
              <a:rPr lang="cs-CZ" b="1" dirty="0" err="1"/>
              <a:t>freely</a:t>
            </a:r>
            <a:r>
              <a:rPr lang="cs-CZ" b="1" dirty="0"/>
              <a:t> and </a:t>
            </a:r>
            <a:r>
              <a:rPr lang="cs-CZ" b="1" dirty="0" err="1"/>
              <a:t>seriously</a:t>
            </a:r>
            <a:r>
              <a:rPr lang="cs-CZ" b="1" dirty="0"/>
              <a:t>, </a:t>
            </a:r>
            <a:r>
              <a:rPr lang="cs-CZ" b="1" dirty="0" err="1"/>
              <a:t>certainly</a:t>
            </a:r>
            <a:r>
              <a:rPr lang="cs-CZ" b="1" dirty="0"/>
              <a:t> and </a:t>
            </a:r>
            <a:r>
              <a:rPr lang="cs-CZ" b="1" dirty="0" err="1"/>
              <a:t>comprehensibly</a:t>
            </a:r>
            <a:r>
              <a:rPr lang="cs-CZ" dirty="0"/>
              <a:t> and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fulfilled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made </a:t>
            </a:r>
            <a:r>
              <a:rPr lang="cs-CZ" dirty="0" err="1"/>
              <a:t>freely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acting</a:t>
            </a:r>
            <a:r>
              <a:rPr lang="cs-CZ" b="1" dirty="0"/>
              <a:t> person </a:t>
            </a:r>
            <a:r>
              <a:rPr lang="cs-CZ" b="1" dirty="0" err="1"/>
              <a:t>was</a:t>
            </a:r>
            <a:r>
              <a:rPr lang="cs-CZ" b="1" dirty="0"/>
              <a:t> not </a:t>
            </a:r>
            <a:r>
              <a:rPr lang="cs-CZ" b="1" dirty="0" err="1"/>
              <a:t>deprived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 </a:t>
            </a:r>
            <a:r>
              <a:rPr lang="cs-CZ" b="1" dirty="0" err="1"/>
              <a:t>possibility</a:t>
            </a:r>
            <a:r>
              <a:rPr lang="cs-CZ" b="1" dirty="0"/>
              <a:t> to </a:t>
            </a:r>
            <a:r>
              <a:rPr lang="cs-CZ" b="1" dirty="0" err="1"/>
              <a:t>freely</a:t>
            </a:r>
            <a:r>
              <a:rPr lang="cs-CZ" b="1" dirty="0"/>
              <a:t> </a:t>
            </a:r>
            <a:r>
              <a:rPr lang="cs-CZ" b="1" dirty="0" err="1"/>
              <a:t>decide</a:t>
            </a:r>
            <a:r>
              <a:rPr lang="cs-CZ" dirty="0"/>
              <a:t> </a:t>
            </a:r>
            <a:r>
              <a:rPr lang="cs-CZ" dirty="0" err="1"/>
              <a:t>whether</a:t>
            </a:r>
            <a:r>
              <a:rPr lang="cs-CZ" dirty="0"/>
              <a:t> to make </a:t>
            </a:r>
            <a:r>
              <a:rPr lang="cs-CZ" dirty="0" err="1"/>
              <a:t>or</a:t>
            </a:r>
            <a:r>
              <a:rPr lang="cs-CZ" dirty="0"/>
              <a:t> not to make a </a:t>
            </a:r>
            <a:r>
              <a:rPr lang="cs-CZ" dirty="0" err="1"/>
              <a:t>manifestation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freely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impermissible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party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third</a:t>
            </a:r>
            <a:r>
              <a:rPr lang="cs-CZ" dirty="0"/>
              <a:t> party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made </a:t>
            </a:r>
            <a:r>
              <a:rPr lang="cs-CZ" dirty="0" err="1"/>
              <a:t>seriously</a:t>
            </a:r>
            <a:r>
              <a:rPr lang="cs-CZ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lacks</a:t>
            </a:r>
            <a:r>
              <a:rPr lang="cs-CZ" b="1" dirty="0"/>
              <a:t> </a:t>
            </a:r>
            <a:r>
              <a:rPr lang="cs-CZ" b="1" dirty="0" err="1"/>
              <a:t>intent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intent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different</a:t>
            </a:r>
            <a:endParaRPr lang="cs-CZ" dirty="0"/>
          </a:p>
          <a:p>
            <a:pPr algn="just"/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62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A48B8-5A7D-3889-4119-3D3364C49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8BFCC-9628-7179-F028-D233DE79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FFCB2B-2769-025F-07E2-4F419E295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manifestation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:</a:t>
            </a:r>
          </a:p>
          <a:p>
            <a:pPr algn="just"/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made </a:t>
            </a:r>
            <a:r>
              <a:rPr lang="cs-CZ" dirty="0" err="1"/>
              <a:t>certainly</a:t>
            </a:r>
            <a:r>
              <a:rPr lang="cs-CZ" dirty="0"/>
              <a:t> and </a:t>
            </a:r>
            <a:r>
              <a:rPr lang="cs-CZ" dirty="0" err="1"/>
              <a:t>comprehensibly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incomprehensible</a:t>
            </a:r>
            <a:r>
              <a:rPr lang="cs-CZ" dirty="0"/>
              <a:t> </a:t>
            </a: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impossible</a:t>
            </a:r>
            <a:r>
              <a:rPr lang="cs-CZ" b="1" dirty="0"/>
              <a:t> to </a:t>
            </a:r>
            <a:r>
              <a:rPr lang="cs-CZ" b="1" dirty="0" err="1"/>
              <a:t>identify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performing</a:t>
            </a:r>
            <a:r>
              <a:rPr lang="cs-CZ" dirty="0"/>
              <a:t> such </a:t>
            </a:r>
            <a:r>
              <a:rPr lang="cs-CZ" dirty="0" err="1"/>
              <a:t>act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by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uncertain</a:t>
            </a:r>
            <a:r>
              <a:rPr lang="cs-CZ" dirty="0"/>
              <a:t> </a:t>
            </a: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manifestation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person </a:t>
            </a:r>
            <a:r>
              <a:rPr lang="cs-CZ" b="1" dirty="0" err="1"/>
              <a:t>performing</a:t>
            </a:r>
            <a:r>
              <a:rPr lang="cs-CZ" b="1" dirty="0"/>
              <a:t> such </a:t>
            </a:r>
            <a:r>
              <a:rPr lang="cs-CZ" b="1" dirty="0" err="1"/>
              <a:t>act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vague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though</a:t>
            </a:r>
            <a:r>
              <a:rPr lang="cs-CZ" dirty="0"/>
              <a:t> </a:t>
            </a:r>
            <a:r>
              <a:rPr lang="cs-CZ" dirty="0" err="1"/>
              <a:t>comprehensible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25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9AAB2-AD9C-BC51-E399-E9AE22D8B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22FBB-93F9-358C-60AD-B5160FCD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9B38DE-7CA1-FCC4-7477-0DD93AD804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:</a:t>
            </a:r>
          </a:p>
          <a:p>
            <a:pPr algn="just"/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/>
              <a:t>a performance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must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possible</a:t>
            </a:r>
            <a:r>
              <a:rPr lang="cs-CZ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outset</a:t>
            </a:r>
            <a:r>
              <a:rPr lang="cs-CZ" dirty="0"/>
              <a:t> =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such </a:t>
            </a:r>
            <a:r>
              <a:rPr lang="cs-CZ" dirty="0" err="1"/>
              <a:t>act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taken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any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b="1" dirty="0" err="1"/>
              <a:t>contravenes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circumvents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b="1" dirty="0"/>
              <a:t> by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purpose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permitted</a:t>
            </a:r>
            <a:r>
              <a:rPr lang="cs-CZ" dirty="0"/>
              <a:t>, as </a:t>
            </a:r>
            <a:r>
              <a:rPr lang="cs-CZ" dirty="0" err="1"/>
              <a:t>well</a:t>
            </a:r>
            <a:r>
              <a:rPr lang="cs-CZ" dirty="0"/>
              <a:t> as 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contravenes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morals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public </a:t>
            </a:r>
            <a:r>
              <a:rPr lang="cs-CZ" dirty="0" err="1"/>
              <a:t>order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95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5515-FF14-CB5E-4F9B-7CA3B44DC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B4922-1BC8-D2FA-F071-17997ABD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5D9B3E-E8D4-6F1B-8240-338355FFF5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are </a:t>
            </a:r>
            <a:r>
              <a:rPr lang="cs-CZ" b="1" dirty="0" err="1"/>
              <a:t>contracts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dirty="0"/>
              <a:t>a </a:t>
            </a:r>
            <a:r>
              <a:rPr lang="cs-CZ" dirty="0" err="1"/>
              <a:t>contract</a:t>
            </a:r>
            <a:r>
              <a:rPr lang="cs-CZ" dirty="0"/>
              <a:t> = </a:t>
            </a:r>
            <a:r>
              <a:rPr lang="cs-CZ" b="1" dirty="0"/>
              <a:t>a </a:t>
            </a:r>
            <a:r>
              <a:rPr lang="cs-CZ" b="1" dirty="0" err="1"/>
              <a:t>bilateral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, </a:t>
            </a:r>
            <a:r>
              <a:rPr lang="cs-CZ" b="1" dirty="0" err="1"/>
              <a:t>rarely</a:t>
            </a:r>
            <a:r>
              <a:rPr lang="cs-CZ" b="1" dirty="0"/>
              <a:t>, a </a:t>
            </a:r>
            <a:r>
              <a:rPr lang="cs-CZ" b="1" dirty="0" err="1"/>
              <a:t>multilateral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act</a:t>
            </a:r>
            <a:r>
              <a:rPr lang="cs-CZ" b="1" dirty="0"/>
              <a:t>, </a:t>
            </a:r>
            <a:r>
              <a:rPr lang="cs-CZ" b="1" dirty="0" err="1"/>
              <a:t>arising</a:t>
            </a:r>
            <a:r>
              <a:rPr lang="cs-CZ" b="1" dirty="0"/>
              <a:t> </a:t>
            </a:r>
            <a:r>
              <a:rPr lang="cs-CZ" b="1" dirty="0" err="1"/>
              <a:t>due</a:t>
            </a:r>
            <a:r>
              <a:rPr lang="cs-CZ" b="1" dirty="0"/>
              <a:t> to a </a:t>
            </a:r>
            <a:r>
              <a:rPr lang="cs-CZ" b="1" dirty="0" err="1"/>
              <a:t>consensus</a:t>
            </a:r>
            <a:r>
              <a:rPr lang="cs-CZ" dirty="0"/>
              <a:t> = </a:t>
            </a:r>
            <a:r>
              <a:rPr lang="cs-CZ" dirty="0" err="1"/>
              <a:t>through</a:t>
            </a:r>
            <a:r>
              <a:rPr lang="cs-CZ" dirty="0"/>
              <a:t> a </a:t>
            </a:r>
            <a:r>
              <a:rPr lang="cs-CZ" dirty="0" err="1"/>
              <a:t>complete</a:t>
            </a:r>
            <a:r>
              <a:rPr lang="cs-CZ" dirty="0"/>
              <a:t> and </a:t>
            </a:r>
            <a:r>
              <a:rPr lang="cs-CZ" dirty="0" err="1"/>
              <a:t>unconditional</a:t>
            </a:r>
            <a:r>
              <a:rPr lang="cs-CZ" dirty="0"/>
              <a:t> </a:t>
            </a:r>
            <a:r>
              <a:rPr lang="cs-CZ" dirty="0" err="1"/>
              <a:t>acceptance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proposal</a:t>
            </a:r>
            <a:r>
              <a:rPr lang="cs-CZ" dirty="0"/>
              <a:t> to enter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contract</a:t>
            </a:r>
            <a:r>
              <a:rPr lang="cs-CZ" dirty="0"/>
              <a:t> (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offer</a:t>
            </a:r>
            <a:r>
              <a:rPr lang="cs-CZ" dirty="0"/>
              <a:t>, a </a:t>
            </a:r>
            <a:r>
              <a:rPr lang="cs-CZ" dirty="0" err="1"/>
              <a:t>bid</a:t>
            </a:r>
            <a:r>
              <a:rPr lang="cs-CZ" dirty="0"/>
              <a:t>)</a:t>
            </a:r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constitution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on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b="1" dirty="0" err="1"/>
              <a:t>essential</a:t>
            </a:r>
            <a:r>
              <a:rPr lang="cs-CZ" b="1" dirty="0"/>
              <a:t> </a:t>
            </a:r>
            <a:r>
              <a:rPr lang="cs-CZ" b="1" dirty="0" err="1"/>
              <a:t>matters</a:t>
            </a:r>
            <a:r>
              <a:rPr lang="cs-CZ" b="1" dirty="0"/>
              <a:t> </a:t>
            </a:r>
            <a:r>
              <a:rPr lang="cs-CZ" b="1" i="1" dirty="0"/>
              <a:t>(</a:t>
            </a:r>
            <a:r>
              <a:rPr lang="cs-CZ" b="1" i="1" dirty="0" err="1"/>
              <a:t>essentialia</a:t>
            </a:r>
            <a:r>
              <a:rPr lang="cs-CZ" b="1" i="1" dirty="0"/>
              <a:t> </a:t>
            </a:r>
            <a:r>
              <a:rPr lang="cs-CZ" b="1" i="1" dirty="0" err="1"/>
              <a:t>negotii</a:t>
            </a:r>
            <a:r>
              <a:rPr lang="cs-CZ" b="1" i="1" dirty="0"/>
              <a:t>)</a:t>
            </a:r>
            <a:r>
              <a:rPr lang="cs-CZ" i="1" dirty="0"/>
              <a:t> </a:t>
            </a:r>
            <a:r>
              <a:rPr lang="cs-CZ" dirty="0"/>
              <a:t>+ in case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proposal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essential</a:t>
            </a:r>
            <a:r>
              <a:rPr lang="cs-CZ" dirty="0"/>
              <a:t> </a:t>
            </a:r>
            <a:r>
              <a:rPr lang="cs-CZ" dirty="0" err="1"/>
              <a:t>matters</a:t>
            </a:r>
            <a:r>
              <a:rPr lang="cs-CZ" dirty="0"/>
              <a:t>,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conclusion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offeree</a:t>
            </a:r>
            <a:r>
              <a:rPr lang="cs-CZ" dirty="0"/>
              <a:t> </a:t>
            </a:r>
            <a:r>
              <a:rPr lang="cs-CZ" dirty="0" err="1"/>
              <a:t>expresses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unconditional</a:t>
            </a:r>
            <a:r>
              <a:rPr lang="cs-CZ" dirty="0"/>
              <a:t> </a:t>
            </a:r>
            <a:r>
              <a:rPr lang="cs-CZ" dirty="0" err="1"/>
              <a:t>consent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particulars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contents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proposed</a:t>
            </a:r>
            <a:r>
              <a:rPr lang="cs-CZ" b="1" dirty="0"/>
              <a:t> </a:t>
            </a:r>
            <a:r>
              <a:rPr lang="cs-CZ" b="1" dirty="0" err="1"/>
              <a:t>contract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353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5083D-79FE-3AD7-6F70-FA86B7C46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B435C-838C-2EC4-B8F7-D7998D4A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0A56AA-7857-F4C3-A51E-A5EB798F41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 lnSpcReduction="10000"/>
          </a:bodyPr>
          <a:lstStyle/>
          <a:p>
            <a:pPr marL="698500" lvl="1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acceptance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offer</a:t>
            </a:r>
            <a:r>
              <a:rPr lang="cs-CZ" dirty="0"/>
              <a:t>, </a:t>
            </a:r>
            <a:r>
              <a:rPr lang="cs-CZ" dirty="0" err="1"/>
              <a:t>accompanied</a:t>
            </a:r>
            <a:r>
              <a:rPr lang="cs-CZ" dirty="0"/>
              <a:t> by </a:t>
            </a:r>
            <a:r>
              <a:rPr lang="cs-CZ" dirty="0" err="1"/>
              <a:t>supplements</a:t>
            </a:r>
            <a:r>
              <a:rPr lang="cs-CZ" dirty="0"/>
              <a:t>, </a:t>
            </a:r>
            <a:r>
              <a:rPr lang="cs-CZ" dirty="0" err="1"/>
              <a:t>reserves</a:t>
            </a:r>
            <a:r>
              <a:rPr lang="cs-CZ" dirty="0"/>
              <a:t>, </a:t>
            </a:r>
            <a:r>
              <a:rPr lang="cs-CZ" dirty="0" err="1"/>
              <a:t>limitations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modifications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such </a:t>
            </a:r>
            <a:r>
              <a:rPr lang="cs-CZ" dirty="0" err="1"/>
              <a:t>offer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acceptance</a:t>
            </a:r>
            <a:r>
              <a:rPr lang="cs-CZ" dirty="0"/>
              <a:t> </a:t>
            </a:r>
            <a:r>
              <a:rPr lang="cs-CZ" dirty="0" err="1"/>
              <a:t>thereof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acceptance</a:t>
            </a:r>
            <a:r>
              <a:rPr lang="cs-CZ" dirty="0"/>
              <a:t> but </a:t>
            </a:r>
            <a:r>
              <a:rPr lang="cs-CZ" b="1" dirty="0"/>
              <a:t>a </a:t>
            </a:r>
            <a:r>
              <a:rPr lang="cs-CZ" b="1" dirty="0" err="1"/>
              <a:t>rejection</a:t>
            </a:r>
            <a:endParaRPr lang="cs-CZ" b="1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such </a:t>
            </a:r>
            <a:r>
              <a:rPr lang="cs-CZ" dirty="0" err="1"/>
              <a:t>rejection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contrat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as a </a:t>
            </a:r>
            <a:r>
              <a:rPr lang="cs-CZ" dirty="0" err="1"/>
              <a:t>proposal</a:t>
            </a:r>
            <a:r>
              <a:rPr lang="cs-CZ" dirty="0"/>
              <a:t> to enter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offeree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as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b="1" dirty="0" err="1"/>
              <a:t>counterproposal</a:t>
            </a:r>
            <a:endParaRPr lang="cs-CZ" b="1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reached</a:t>
            </a:r>
            <a:r>
              <a:rPr lang="cs-CZ" dirty="0"/>
              <a:t> </a:t>
            </a:r>
            <a:r>
              <a:rPr lang="cs-CZ" dirty="0" err="1"/>
              <a:t>consensus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concluded</a:t>
            </a:r>
            <a:r>
              <a:rPr lang="cs-CZ" dirty="0"/>
              <a:t>, </a:t>
            </a:r>
            <a:r>
              <a:rPr lang="cs-CZ" dirty="0" err="1"/>
              <a:t>th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b="1" i="1" dirty="0"/>
              <a:t>„</a:t>
            </a:r>
            <a:r>
              <a:rPr lang="cs-CZ" b="1" i="1" dirty="0" err="1"/>
              <a:t>pacta</a:t>
            </a:r>
            <a:r>
              <a:rPr lang="cs-CZ" b="1" i="1" dirty="0"/>
              <a:t> </a:t>
            </a:r>
            <a:r>
              <a:rPr lang="cs-CZ" b="1" i="1" dirty="0" err="1"/>
              <a:t>sunt</a:t>
            </a:r>
            <a:r>
              <a:rPr lang="cs-CZ" b="1" i="1" dirty="0"/>
              <a:t> servanda“</a:t>
            </a:r>
            <a:r>
              <a:rPr lang="cs-CZ" dirty="0"/>
              <a:t> </a:t>
            </a:r>
            <a:r>
              <a:rPr lang="cs-CZ" dirty="0" err="1"/>
              <a:t>shall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force</a:t>
            </a:r>
            <a:endParaRPr lang="cs-CZ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1150938" lvl="2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to a </a:t>
            </a:r>
            <a:r>
              <a:rPr lang="cs-CZ" dirty="0" err="1"/>
              <a:t>contract</a:t>
            </a:r>
            <a:r>
              <a:rPr lang="cs-CZ" dirty="0"/>
              <a:t> are </a:t>
            </a:r>
            <a:r>
              <a:rPr lang="cs-CZ" dirty="0" err="1"/>
              <a:t>bound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duties</a:t>
            </a:r>
            <a:r>
              <a:rPr lang="cs-CZ" dirty="0"/>
              <a:t> </a:t>
            </a:r>
            <a:r>
              <a:rPr lang="cs-CZ" dirty="0" err="1"/>
              <a:t>arising</a:t>
            </a:r>
            <a:r>
              <a:rPr lang="cs-CZ" dirty="0"/>
              <a:t> </a:t>
            </a:r>
            <a:r>
              <a:rPr lang="cs-CZ" dirty="0" err="1"/>
              <a:t>therefrom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6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B53E-ECD8-B1B5-EBFD-7869E2AE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54B02-AD9A-F114-169A-22770A83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17"/>
            <a:ext cx="10515600" cy="764787"/>
          </a:xfrm>
        </p:spPr>
        <p:txBody>
          <a:bodyPr/>
          <a:lstStyle/>
          <a:p>
            <a:r>
              <a:rPr lang="cs-CZ" dirty="0" err="1"/>
              <a:t>Content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C98398-DF8A-603A-7F2B-AB70201FE3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65278"/>
            <a:ext cx="10515600" cy="421168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cs-CZ" dirty="0"/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cs-CZ" dirty="0"/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Person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/>
          </a:p>
          <a:p>
            <a:pPr marL="457200" indent="-457200" algn="just">
              <a:buFont typeface="+mj-lt"/>
              <a:buAutoNum type="arabicPeriod"/>
            </a:pPr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5336E-985E-2450-B656-D4DBE73BB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B2E7CE8-06D6-0E43-6F70-1FF2EEFC5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/>
          <a:p>
            <a:pPr lvl="1"/>
            <a:r>
              <a:rPr lang="en-US" dirty="0"/>
              <a:t>Chapter </a:t>
            </a:r>
            <a:r>
              <a:rPr lang="cs-CZ" dirty="0"/>
              <a:t>4</a:t>
            </a:r>
            <a:endParaRPr lang="en-US" dirty="0"/>
          </a:p>
          <a:p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9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B54D-9AE5-0934-29C6-95F842AE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CC318-A62A-CABF-4BE5-4C94A31D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Person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A1CB70-E332-3131-8CCE-16F2E7B2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698500" lvl="1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ascertained</a:t>
            </a:r>
            <a:r>
              <a:rPr lang="cs-CZ" dirty="0"/>
              <a:t> by </a:t>
            </a:r>
            <a:r>
              <a:rPr lang="cs-CZ" dirty="0" err="1"/>
              <a:t>examining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body and </a:t>
            </a:r>
            <a:r>
              <a:rPr lang="cs-CZ" b="1" dirty="0" err="1"/>
              <a:t>issue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death</a:t>
            </a:r>
            <a:r>
              <a:rPr lang="cs-CZ" b="1" dirty="0"/>
              <a:t> </a:t>
            </a:r>
            <a:r>
              <a:rPr lang="cs-CZ" b="1" dirty="0" err="1"/>
              <a:t>certificate</a:t>
            </a:r>
            <a:r>
              <a:rPr lang="cs-CZ" dirty="0"/>
              <a:t> 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prove</a:t>
            </a:r>
            <a:r>
              <a:rPr lang="cs-CZ" dirty="0"/>
              <a:t>, by </a:t>
            </a:r>
            <a:r>
              <a:rPr lang="cs-CZ" dirty="0" err="1"/>
              <a:t>other</a:t>
            </a:r>
            <a:r>
              <a:rPr lang="cs-CZ" dirty="0"/>
              <a:t> evidence,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is</a:t>
            </a:r>
            <a:r>
              <a:rPr lang="cs-CZ" dirty="0"/>
              <a:t> no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alive</a:t>
            </a:r>
            <a:r>
              <a:rPr lang="cs-CZ" dirty="0"/>
              <a:t>, such person </a:t>
            </a:r>
            <a:r>
              <a:rPr lang="cs-CZ" b="1" dirty="0" err="1"/>
              <a:t>may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declared</a:t>
            </a:r>
            <a:r>
              <a:rPr lang="cs-CZ" b="1" dirty="0"/>
              <a:t> </a:t>
            </a:r>
            <a:r>
              <a:rPr lang="cs-CZ" b="1" dirty="0" err="1"/>
              <a:t>deat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r>
              <a:rPr lang="cs-CZ" b="1" dirty="0"/>
              <a:t> (</a:t>
            </a:r>
            <a:r>
              <a:rPr lang="cs-CZ" b="1" dirty="0" err="1"/>
              <a:t>the</a:t>
            </a:r>
            <a:r>
              <a:rPr lang="cs-CZ" b="1" dirty="0"/>
              <a:t> „</a:t>
            </a:r>
            <a:r>
              <a:rPr lang="cs-CZ" b="1" dirty="0" err="1"/>
              <a:t>proof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death</a:t>
            </a:r>
            <a:r>
              <a:rPr lang="cs-CZ" b="1" dirty="0"/>
              <a:t>“)</a:t>
            </a:r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ascertained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survived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specified</a:t>
            </a:r>
            <a:r>
              <a:rPr lang="cs-CZ" dirty="0"/>
              <a:t> in such </a:t>
            </a:r>
            <a:r>
              <a:rPr lang="cs-CZ" dirty="0" err="1"/>
              <a:t>ruling</a:t>
            </a:r>
            <a:r>
              <a:rPr lang="cs-CZ" dirty="0"/>
              <a:t> and </a:t>
            </a:r>
            <a:r>
              <a:rPr lang="cs-CZ" dirty="0" err="1"/>
              <a:t>died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alive</a:t>
            </a:r>
            <a:r>
              <a:rPr lang="cs-CZ" dirty="0"/>
              <a:t>,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r>
              <a:rPr lang="cs-CZ" b="1" dirty="0"/>
              <a:t> </a:t>
            </a:r>
            <a:r>
              <a:rPr lang="cs-CZ" b="1" dirty="0" err="1"/>
              <a:t>amends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repeals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decision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motion</a:t>
            </a:r>
            <a:endParaRPr lang="cs-CZ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698500" lvl="1" indent="-342900" algn="just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declare</a:t>
            </a:r>
            <a:r>
              <a:rPr lang="cs-CZ" dirty="0"/>
              <a:t> as </a:t>
            </a:r>
            <a:r>
              <a:rPr lang="cs-CZ" dirty="0" err="1"/>
              <a:t>dead</a:t>
            </a:r>
            <a:r>
              <a:rPr lang="cs-CZ" dirty="0"/>
              <a:t> a </a:t>
            </a:r>
            <a:r>
              <a:rPr lang="cs-CZ" dirty="0" err="1"/>
              <a:t>missing</a:t>
            </a:r>
            <a:r>
              <a:rPr lang="cs-CZ" dirty="0"/>
              <a:t> natural person,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reasonably</a:t>
            </a:r>
            <a:r>
              <a:rPr lang="cs-CZ" dirty="0"/>
              <a:t> </a:t>
            </a:r>
            <a:r>
              <a:rPr lang="cs-CZ" dirty="0" err="1"/>
              <a:t>concluded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regard</a:t>
            </a:r>
            <a:r>
              <a:rPr lang="cs-CZ" dirty="0"/>
              <a:t> to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circumstances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such person </a:t>
            </a:r>
            <a:r>
              <a:rPr lang="cs-CZ" dirty="0" err="1"/>
              <a:t>is</a:t>
            </a:r>
            <a:r>
              <a:rPr lang="cs-CZ" dirty="0"/>
              <a:t> no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alive</a:t>
            </a:r>
            <a:r>
              <a:rPr lang="cs-CZ" dirty="0"/>
              <a:t> </a:t>
            </a:r>
            <a:r>
              <a:rPr lang="cs-CZ" b="1" dirty="0"/>
              <a:t>(</a:t>
            </a:r>
            <a:r>
              <a:rPr lang="cs-CZ" b="1" dirty="0" err="1"/>
              <a:t>declaring</a:t>
            </a:r>
            <a:r>
              <a:rPr lang="cs-CZ" b="1" dirty="0"/>
              <a:t> a person a </a:t>
            </a:r>
            <a:r>
              <a:rPr lang="cs-CZ" b="1" dirty="0" err="1"/>
              <a:t>dead</a:t>
            </a:r>
            <a:r>
              <a:rPr lang="cs-CZ" b="1" dirty="0"/>
              <a:t> on major </a:t>
            </a:r>
            <a:r>
              <a:rPr lang="cs-CZ" b="1" dirty="0" err="1"/>
              <a:t>likelihood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death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986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13E67-1860-4405-CB1C-BA817BBF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631E165-9E13-7F90-4994-E9AE3367F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/>
          <a:p>
            <a:pPr lvl="1"/>
            <a:r>
              <a:rPr lang="en-US" dirty="0"/>
              <a:t>Chapter </a:t>
            </a:r>
            <a:r>
              <a:rPr lang="cs-CZ" dirty="0"/>
              <a:t>5</a:t>
            </a:r>
            <a:endParaRPr lang="en-US" dirty="0"/>
          </a:p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36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4FDF-25F3-E6F3-A46E-D408A2F0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A5C06-A785-27F0-E3CB-DA7BC049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97B436-A6FA-F0F6-2127-09024B5D2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lapse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represents</a:t>
            </a:r>
            <a:r>
              <a:rPr lang="cs-CZ" dirty="0"/>
              <a:t> a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b="1" dirty="0" err="1"/>
              <a:t>causing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establishment, </a:t>
            </a:r>
            <a:r>
              <a:rPr lang="cs-CZ" b="1" dirty="0" err="1"/>
              <a:t>modification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cancellation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civil </a:t>
            </a:r>
            <a:r>
              <a:rPr lang="cs-CZ" b="1" dirty="0" err="1"/>
              <a:t>law</a:t>
            </a:r>
            <a:r>
              <a:rPr lang="cs-CZ" b="1" dirty="0"/>
              <a:t> </a:t>
            </a:r>
            <a:r>
              <a:rPr lang="cs-CZ" b="1" dirty="0" err="1"/>
              <a:t>relationship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to </a:t>
            </a:r>
            <a:r>
              <a:rPr lang="cs-CZ" dirty="0" err="1"/>
              <a:t>consequences</a:t>
            </a:r>
            <a:r>
              <a:rPr lang="cs-CZ" dirty="0"/>
              <a:t> in </a:t>
            </a:r>
            <a:r>
              <a:rPr lang="cs-CZ" dirty="0" err="1"/>
              <a:t>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civil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lapse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to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as such, </a:t>
            </a:r>
            <a:r>
              <a:rPr lang="cs-CZ" b="1" dirty="0" err="1"/>
              <a:t>without</a:t>
            </a:r>
            <a:r>
              <a:rPr lang="cs-CZ" b="1" dirty="0"/>
              <a:t> any </a:t>
            </a:r>
            <a:r>
              <a:rPr lang="cs-CZ" b="1" dirty="0" err="1"/>
              <a:t>additional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act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in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coming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to such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b="1" dirty="0" err="1"/>
              <a:t>only</a:t>
            </a:r>
            <a:r>
              <a:rPr lang="cs-CZ" b="1" dirty="0"/>
              <a:t>  in </a:t>
            </a:r>
            <a:r>
              <a:rPr lang="cs-CZ" b="1" dirty="0" err="1"/>
              <a:t>connection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a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act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in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statutory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CFE60-80AD-1EFC-F65E-8BE7D6455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0F8DD-1127-7B85-9EED-CF820F2B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89A711-4D24-6ED4-2930-1DD2DE78C0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b="1" dirty="0" err="1"/>
              <a:t>Extinction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expiry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period </a:t>
            </a:r>
            <a:r>
              <a:rPr lang="cs-CZ" b="1" dirty="0" err="1"/>
              <a:t>limiting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existence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existence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obligation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limited to a </a:t>
            </a:r>
            <a:r>
              <a:rPr lang="cs-CZ" dirty="0" err="1"/>
              <a:t>certain</a:t>
            </a:r>
            <a:r>
              <a:rPr lang="cs-CZ" dirty="0"/>
              <a:t> period, such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obligation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cease</a:t>
            </a:r>
            <a:r>
              <a:rPr lang="cs-CZ" dirty="0"/>
              <a:t> to </a:t>
            </a:r>
            <a:r>
              <a:rPr lang="cs-CZ" dirty="0" err="1"/>
              <a:t>exist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expiry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such </a:t>
            </a:r>
            <a:r>
              <a:rPr lang="cs-CZ" dirty="0" err="1"/>
              <a:t>time</a:t>
            </a:r>
            <a:r>
              <a:rPr lang="cs-CZ" dirty="0"/>
              <a:t> limit and </a:t>
            </a:r>
            <a:r>
              <a:rPr lang="cs-CZ" b="1" dirty="0"/>
              <a:t>such </a:t>
            </a:r>
            <a:r>
              <a:rPr lang="cs-CZ" b="1" dirty="0" err="1"/>
              <a:t>extinction</a:t>
            </a:r>
            <a:r>
              <a:rPr lang="cs-CZ" b="1" dirty="0"/>
              <a:t> </a:t>
            </a:r>
            <a:r>
              <a:rPr lang="cs-CZ" b="1" dirty="0" err="1"/>
              <a:t>does</a:t>
            </a:r>
            <a:r>
              <a:rPr lang="cs-CZ" b="1" dirty="0"/>
              <a:t> not </a:t>
            </a:r>
            <a:r>
              <a:rPr lang="cs-CZ" b="1" dirty="0" err="1"/>
              <a:t>require</a:t>
            </a:r>
            <a:r>
              <a:rPr lang="cs-CZ" b="1" dirty="0"/>
              <a:t> any </a:t>
            </a:r>
            <a:r>
              <a:rPr lang="cs-CZ" b="1" dirty="0" err="1"/>
              <a:t>further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act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extinction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b="1" dirty="0"/>
              <a:t>on </a:t>
            </a:r>
            <a:r>
              <a:rPr lang="cs-CZ" b="1" dirty="0" err="1"/>
              <a:t>the</a:t>
            </a:r>
            <a:r>
              <a:rPr lang="cs-CZ" b="1" dirty="0"/>
              <a:t> last </a:t>
            </a:r>
            <a:r>
              <a:rPr lang="cs-CZ" b="1" dirty="0" err="1"/>
              <a:t>date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such </a:t>
            </a:r>
            <a:r>
              <a:rPr lang="cs-CZ" b="1" dirty="0" err="1"/>
              <a:t>time</a:t>
            </a:r>
            <a:r>
              <a:rPr lang="cs-CZ" b="1" dirty="0"/>
              <a:t> limit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a </a:t>
            </a:r>
            <a:r>
              <a:rPr lang="cs-CZ" dirty="0" err="1"/>
              <a:t>right</a:t>
            </a:r>
            <a:r>
              <a:rPr lang="cs-CZ" dirty="0"/>
              <a:t> to use a </a:t>
            </a:r>
            <a:r>
              <a:rPr lang="cs-CZ" dirty="0" err="1"/>
              <a:t>borrowed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026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5C790-F090-C0BB-61BA-F93034F45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BF981-A32F-B1D2-4556-052041A7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B5CFCF-7225-0DEB-AC80-E1B446CBC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Preclusion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/>
              <a:t>a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b="1" dirty="0" err="1"/>
              <a:t>asserted</a:t>
            </a:r>
            <a:r>
              <a:rPr lang="cs-CZ" b="1" dirty="0"/>
              <a:t> </a:t>
            </a:r>
            <a:r>
              <a:rPr lang="cs-CZ" b="1" dirty="0" err="1"/>
              <a:t>within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determined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 limit </a:t>
            </a:r>
            <a:r>
              <a:rPr lang="cs-CZ" b="1" dirty="0" err="1"/>
              <a:t>ceases</a:t>
            </a:r>
            <a:r>
              <a:rPr lang="cs-CZ" b="1" dirty="0"/>
              <a:t> to </a:t>
            </a:r>
            <a:r>
              <a:rPr lang="cs-CZ" b="1" dirty="0" err="1"/>
              <a:t>exist</a:t>
            </a:r>
            <a:r>
              <a:rPr lang="cs-CZ" dirty="0"/>
              <a:t> and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remain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in-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obligation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repaid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voluntarily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expiry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preclusive</a:t>
            </a:r>
            <a:r>
              <a:rPr lang="cs-CZ" dirty="0"/>
              <a:t> period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b="1" dirty="0" err="1"/>
              <a:t>unjust</a:t>
            </a:r>
            <a:r>
              <a:rPr lang="cs-CZ" b="1" dirty="0"/>
              <a:t> </a:t>
            </a:r>
            <a:r>
              <a:rPr lang="cs-CZ" b="1" dirty="0" err="1"/>
              <a:t>enrichment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creditor</a:t>
            </a:r>
            <a:r>
              <a:rPr lang="cs-CZ" dirty="0"/>
              <a:t> </a:t>
            </a:r>
            <a:r>
              <a:rPr lang="cs-CZ" dirty="0" err="1"/>
              <a:t>resulting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performance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exist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extinction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/>
              <a:t>taken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r>
              <a:rPr lang="cs-CZ" b="1" dirty="0"/>
              <a:t> in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official</a:t>
            </a:r>
            <a:r>
              <a:rPr lang="cs-CZ" b="1" dirty="0"/>
              <a:t> </a:t>
            </a:r>
            <a:r>
              <a:rPr lang="cs-CZ" b="1" dirty="0" err="1"/>
              <a:t>duties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b="1" dirty="0" err="1"/>
              <a:t>expressly</a:t>
            </a:r>
            <a:r>
              <a:rPr lang="cs-CZ" b="1" dirty="0"/>
              <a:t> </a:t>
            </a:r>
            <a:r>
              <a:rPr lang="cs-CZ" b="1" dirty="0" err="1"/>
              <a:t>stipulated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shall</a:t>
            </a:r>
            <a:r>
              <a:rPr lang="cs-CZ" dirty="0"/>
              <a:t> </a:t>
            </a:r>
            <a:r>
              <a:rPr lang="cs-CZ" dirty="0" err="1"/>
              <a:t>cease</a:t>
            </a:r>
            <a:r>
              <a:rPr lang="cs-CZ" dirty="0"/>
              <a:t> to </a:t>
            </a:r>
            <a:r>
              <a:rPr lang="cs-CZ" dirty="0" err="1"/>
              <a:t>exist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not </a:t>
            </a:r>
            <a:r>
              <a:rPr lang="cs-CZ" dirty="0" err="1"/>
              <a:t>asserted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prescribed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period</a:t>
            </a:r>
          </a:p>
        </p:txBody>
      </p:sp>
    </p:spTree>
    <p:extLst>
      <p:ext uri="{BB962C8B-B14F-4D97-AF65-F5344CB8AC3E}">
        <p14:creationId xmlns:p14="http://schemas.microsoft.com/office/powerpoint/2010/main" val="3175360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7506D-1769-8095-2204-BC68EB92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A99DC-42AB-F2D9-3A75-F36B8AD6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61A0F0-69E8-B852-159A-A82BC37B5C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consequence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futile</a:t>
            </a:r>
            <a:r>
              <a:rPr lang="cs-CZ" b="1" dirty="0"/>
              <a:t> lapse </a:t>
            </a:r>
            <a:r>
              <a:rPr lang="cs-CZ" b="1" dirty="0" err="1"/>
              <a:t>of</a:t>
            </a:r>
            <a:r>
              <a:rPr lang="cs-CZ" b="1" dirty="0"/>
              <a:t> a </a:t>
            </a:r>
            <a:r>
              <a:rPr lang="cs-CZ" b="1" dirty="0" err="1"/>
              <a:t>certain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b="1" dirty="0"/>
              <a:t> limit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in such case in </a:t>
            </a:r>
            <a:r>
              <a:rPr lang="cs-CZ" dirty="0" err="1"/>
              <a:t>which</a:t>
            </a:r>
            <a:r>
              <a:rPr lang="cs-CZ" dirty="0"/>
              <a:t> a </a:t>
            </a:r>
            <a:r>
              <a:rPr lang="cs-CZ" dirty="0" err="1"/>
              <a:t>time</a:t>
            </a:r>
            <a:r>
              <a:rPr lang="cs-CZ" dirty="0"/>
              <a:t> limit </a:t>
            </a:r>
            <a:r>
              <a:rPr lang="cs-CZ" dirty="0" err="1"/>
              <a:t>stipulated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has </a:t>
            </a:r>
            <a:r>
              <a:rPr lang="cs-CZ" dirty="0" err="1"/>
              <a:t>elapsed</a:t>
            </a:r>
            <a:r>
              <a:rPr lang="cs-CZ" dirty="0"/>
              <a:t>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assertation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entitled</a:t>
            </a:r>
            <a:r>
              <a:rPr lang="cs-CZ" b="1" dirty="0"/>
              <a:t> person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creditor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thereof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a </a:t>
            </a:r>
            <a:r>
              <a:rPr lang="cs-CZ" dirty="0" err="1"/>
              <a:t>court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lapse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dirty="0" err="1"/>
              <a:t>constitutes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debtor´s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to </a:t>
            </a:r>
            <a:r>
              <a:rPr lang="cs-CZ" b="1" dirty="0" err="1"/>
              <a:t>claim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dirty="0"/>
              <a:t> =)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uses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argument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creditor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granted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statute-</a:t>
            </a:r>
            <a:r>
              <a:rPr lang="cs-CZ" dirty="0" err="1"/>
              <a:t>barred</a:t>
            </a:r>
            <a:r>
              <a:rPr lang="cs-CZ" dirty="0"/>
              <a:t> </a:t>
            </a:r>
            <a:r>
              <a:rPr lang="cs-CZ" dirty="0" err="1"/>
              <a:t>right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254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675F-0D0C-3D13-3169-CFEE9C4D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AEEF2-3200-54C5-103C-42320E59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CC62EF-E762-50B7-1E90-93E3A9D247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prevent</a:t>
            </a:r>
            <a:r>
              <a:rPr lang="cs-CZ" b="1" dirty="0"/>
              <a:t> </a:t>
            </a:r>
            <a:r>
              <a:rPr lang="cs-CZ" b="1" dirty="0" err="1"/>
              <a:t>complicated</a:t>
            </a:r>
            <a:r>
              <a:rPr lang="cs-CZ" b="1" dirty="0"/>
              <a:t> </a:t>
            </a:r>
            <a:r>
              <a:rPr lang="cs-CZ" b="1" dirty="0" err="1"/>
              <a:t>disputes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unlimited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lenghty</a:t>
            </a:r>
            <a:r>
              <a:rPr lang="cs-CZ" dirty="0"/>
              <a:t>, </a:t>
            </a:r>
            <a:r>
              <a:rPr lang="cs-CZ" dirty="0" err="1"/>
              <a:t>possibility</a:t>
            </a:r>
            <a:r>
              <a:rPr lang="cs-CZ" dirty="0"/>
              <a:t> to </a:t>
            </a:r>
            <a:r>
              <a:rPr lang="cs-CZ" dirty="0" err="1"/>
              <a:t>assert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that</a:t>
            </a:r>
            <a:r>
              <a:rPr lang="cs-CZ" dirty="0"/>
              <a:t> has </a:t>
            </a:r>
            <a:r>
              <a:rPr lang="cs-CZ" dirty="0" err="1"/>
              <a:t>passed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establishment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disputed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, </a:t>
            </a:r>
            <a:r>
              <a:rPr lang="cs-CZ" b="1" dirty="0" err="1"/>
              <a:t>the</a:t>
            </a:r>
            <a:r>
              <a:rPr lang="cs-CZ" b="1" dirty="0"/>
              <a:t> more </a:t>
            </a:r>
            <a:r>
              <a:rPr lang="cs-CZ" b="1" dirty="0" err="1"/>
              <a:t>difficult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substantiation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facts</a:t>
            </a:r>
            <a:r>
              <a:rPr lang="cs-CZ" dirty="0"/>
              <a:t> and, </a:t>
            </a:r>
            <a:r>
              <a:rPr lang="cs-CZ" dirty="0" err="1"/>
              <a:t>sometimes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grounds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unclear</a:t>
            </a:r>
            <a:r>
              <a:rPr lang="cs-CZ" dirty="0"/>
              <a:t> =)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sets</a:t>
            </a:r>
            <a:r>
              <a:rPr lang="cs-CZ" dirty="0"/>
              <a:t> a </a:t>
            </a:r>
            <a:r>
              <a:rPr lang="cs-CZ" dirty="0" err="1"/>
              <a:t>time</a:t>
            </a:r>
            <a:r>
              <a:rPr lang="cs-CZ" dirty="0"/>
              <a:t> limit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to </a:t>
            </a:r>
            <a:r>
              <a:rPr lang="cs-CZ" dirty="0" err="1"/>
              <a:t>assert</a:t>
            </a:r>
            <a:r>
              <a:rPr lang="cs-CZ" dirty="0"/>
              <a:t> </a:t>
            </a:r>
            <a:r>
              <a:rPr lang="cs-CZ" dirty="0" err="1"/>
              <a:t>one´s</a:t>
            </a:r>
            <a:r>
              <a:rPr lang="cs-CZ" dirty="0"/>
              <a:t> </a:t>
            </a:r>
            <a:r>
              <a:rPr lang="cs-CZ" dirty="0" err="1"/>
              <a:t>right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everyone</a:t>
            </a:r>
            <a:r>
              <a:rPr lang="cs-CZ" dirty="0"/>
              <a:t> has to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b="1" dirty="0"/>
              <a:t>proper care </a:t>
            </a:r>
            <a:r>
              <a:rPr lang="cs-CZ" b="1" dirty="0" err="1"/>
              <a:t>of</a:t>
            </a:r>
            <a:r>
              <a:rPr lang="cs-CZ" b="1" dirty="0"/>
              <a:t> his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b="1" dirty="0"/>
              <a:t> </a:t>
            </a:r>
            <a:r>
              <a:rPr lang="cs-CZ" b="1" i="1" dirty="0"/>
              <a:t>(</a:t>
            </a:r>
            <a:r>
              <a:rPr lang="cs-CZ" b="1" i="1" dirty="0" err="1"/>
              <a:t>vigilantibus</a:t>
            </a:r>
            <a:r>
              <a:rPr lang="cs-CZ" b="1" i="1" dirty="0"/>
              <a:t> </a:t>
            </a:r>
            <a:r>
              <a:rPr lang="cs-CZ" b="1" i="1" dirty="0" err="1"/>
              <a:t>iura</a:t>
            </a:r>
            <a:r>
              <a:rPr lang="cs-CZ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024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B91C-A511-B6DB-ABD8-1EB9BDD5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A4A97-99C2-2567-6F4E-9F264DEA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10D77F-7D95-D019-57C2-5C1C05910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to </a:t>
            </a:r>
            <a:r>
              <a:rPr lang="cs-CZ" dirty="0" err="1"/>
              <a:t>assert</a:t>
            </a:r>
            <a:r>
              <a:rPr lang="cs-CZ" dirty="0"/>
              <a:t> a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b="1" dirty="0" err="1"/>
              <a:t>impairs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creditor´s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assertion</a:t>
            </a:r>
            <a:r>
              <a:rPr lang="cs-CZ" dirty="0"/>
              <a:t> and </a:t>
            </a:r>
            <a:r>
              <a:rPr lang="cs-CZ" dirty="0" err="1"/>
              <a:t>enforcing</a:t>
            </a:r>
            <a:r>
              <a:rPr lang="cs-CZ" dirty="0"/>
              <a:t> such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a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impossible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raises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objection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exist</a:t>
            </a:r>
            <a:r>
              <a:rPr lang="cs-CZ" dirty="0"/>
              <a:t> and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impaired</a:t>
            </a:r>
            <a:r>
              <a:rPr lang="cs-CZ" dirty="0"/>
              <a:t> (in-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obligation</a:t>
            </a:r>
            <a:r>
              <a:rPr lang="cs-CZ" dirty="0"/>
              <a:t>) =)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fulfill</a:t>
            </a:r>
            <a:r>
              <a:rPr lang="cs-CZ" dirty="0"/>
              <a:t> his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voluntarily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expiry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– </a:t>
            </a:r>
            <a:r>
              <a:rPr lang="cs-CZ" b="1" dirty="0"/>
              <a:t>no </a:t>
            </a:r>
            <a:r>
              <a:rPr lang="cs-CZ" b="1" dirty="0" err="1"/>
              <a:t>unjust</a:t>
            </a:r>
            <a:r>
              <a:rPr lang="cs-CZ" b="1" dirty="0"/>
              <a:t> </a:t>
            </a:r>
            <a:r>
              <a:rPr lang="cs-CZ" b="1" dirty="0" err="1"/>
              <a:t>enrichment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occur</a:t>
            </a:r>
            <a:r>
              <a:rPr lang="cs-CZ" dirty="0"/>
              <a:t> in such case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creditor´s</a:t>
            </a:r>
            <a:r>
              <a:rPr lang="cs-CZ" dirty="0"/>
              <a:t> </a:t>
            </a:r>
            <a:r>
              <a:rPr lang="cs-CZ" dirty="0" err="1"/>
              <a:t>side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b="1" dirty="0" err="1"/>
              <a:t>does</a:t>
            </a:r>
            <a:r>
              <a:rPr lang="cs-CZ" b="1" dirty="0"/>
              <a:t> not </a:t>
            </a:r>
            <a:r>
              <a:rPr lang="cs-CZ" b="1" dirty="0" err="1"/>
              <a:t>take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statutory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duties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26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3DE90-9B2F-94C9-5A60-22AE22E2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FEF9C-6DD2-DFF4-E2C2-888A08F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D4D624-93E5-D3F9-C6DB-582C8F9CBA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asserts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claim</a:t>
            </a:r>
            <a:r>
              <a:rPr lang="cs-CZ" dirty="0"/>
              <a:t> </a:t>
            </a:r>
            <a:r>
              <a:rPr lang="cs-CZ" dirty="0" err="1"/>
              <a:t>ceases</a:t>
            </a:r>
            <a:r>
              <a:rPr lang="cs-CZ" dirty="0"/>
              <a:t> to </a:t>
            </a:r>
            <a:r>
              <a:rPr lang="cs-CZ" dirty="0" err="1"/>
              <a:t>exist</a:t>
            </a:r>
            <a:r>
              <a:rPr lang="cs-CZ" dirty="0"/>
              <a:t> =)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becomes</a:t>
            </a:r>
            <a:r>
              <a:rPr lang="cs-CZ" b="1" dirty="0"/>
              <a:t> </a:t>
            </a:r>
            <a:r>
              <a:rPr lang="cs-CZ" b="1" dirty="0" err="1"/>
              <a:t>unenforceable</a:t>
            </a:r>
            <a:r>
              <a:rPr lang="cs-CZ" dirty="0"/>
              <a:t> (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granted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competent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,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);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fails</a:t>
            </a:r>
            <a:r>
              <a:rPr lang="cs-CZ" dirty="0"/>
              <a:t> to </a:t>
            </a:r>
            <a:r>
              <a:rPr lang="cs-CZ" dirty="0" err="1"/>
              <a:t>raise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statutory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=)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asserted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b="1" dirty="0" err="1"/>
              <a:t>granted</a:t>
            </a:r>
            <a:r>
              <a:rPr lang="cs-CZ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property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dirty="0"/>
              <a:t> are </a:t>
            </a:r>
            <a:r>
              <a:rPr lang="cs-CZ" dirty="0" err="1"/>
              <a:t>subject</a:t>
            </a:r>
            <a:r>
              <a:rPr lang="cs-CZ" dirty="0"/>
              <a:t> to </a:t>
            </a:r>
            <a:r>
              <a:rPr lang="cs-CZ" dirty="0" err="1"/>
              <a:t>statutory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, </a:t>
            </a:r>
            <a:r>
              <a:rPr lang="cs-CZ" b="1" dirty="0" err="1"/>
              <a:t>except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certain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expressly</a:t>
            </a:r>
            <a:r>
              <a:rPr lang="cs-CZ" dirty="0"/>
              <a:t> </a:t>
            </a:r>
            <a:r>
              <a:rPr lang="cs-CZ" dirty="0" err="1"/>
              <a:t>stipulates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statue-barred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lenght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b="1" dirty="0"/>
              <a:t> period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8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515EEEB-EC63-7270-8A80-B4536E75B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/>
          <a:p>
            <a:pPr lvl="1"/>
            <a:r>
              <a:rPr lang="en-US" dirty="0"/>
              <a:t>Chapter 1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4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D252B-1C40-CC79-03FA-F311FEC53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B3E9F-64F1-652D-AE2B-90E1ED1C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166A15-8D90-E2C3-20F3-A65351730A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start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basis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generally</a:t>
            </a:r>
            <a:r>
              <a:rPr lang="cs-CZ" b="1" dirty="0"/>
              <a:t> </a:t>
            </a:r>
            <a:r>
              <a:rPr lang="cs-CZ" b="1" dirty="0" err="1"/>
              <a:t>determined</a:t>
            </a:r>
            <a:r>
              <a:rPr lang="cs-CZ" b="1" dirty="0"/>
              <a:t> </a:t>
            </a:r>
            <a:r>
              <a:rPr lang="cs-CZ" b="1" dirty="0" err="1"/>
              <a:t>objective</a:t>
            </a:r>
            <a:r>
              <a:rPr lang="cs-CZ" b="1" dirty="0"/>
              <a:t> </a:t>
            </a:r>
            <a:r>
              <a:rPr lang="cs-CZ" b="1" dirty="0" err="1"/>
              <a:t>beggining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exercised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in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beggining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compensation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 and to </a:t>
            </a:r>
            <a:r>
              <a:rPr lang="cs-CZ" dirty="0" err="1"/>
              <a:t>surrender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unjust</a:t>
            </a:r>
            <a:r>
              <a:rPr lang="cs-CZ" dirty="0"/>
              <a:t> </a:t>
            </a:r>
            <a:r>
              <a:rPr lang="cs-CZ" dirty="0" err="1"/>
              <a:t>enrichment</a:t>
            </a:r>
            <a:r>
              <a:rPr lang="cs-CZ" dirty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subjective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b="1" dirty="0"/>
              <a:t> period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commence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any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period, but </a:t>
            </a:r>
            <a:r>
              <a:rPr lang="cs-CZ" dirty="0" err="1"/>
              <a:t>ends</a:t>
            </a:r>
            <a:r>
              <a:rPr lang="cs-CZ" dirty="0"/>
              <a:t> not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expiry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</a:p>
        </p:txBody>
      </p:sp>
    </p:spTree>
    <p:extLst>
      <p:ext uri="{BB962C8B-B14F-4D97-AF65-F5344CB8AC3E}">
        <p14:creationId xmlns:p14="http://schemas.microsoft.com/office/powerpoint/2010/main" val="51164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D52A-3979-53F8-B3EC-0A9EA4C3A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4CC83-8FC5-AE98-EFC1-B6C929A1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9ABEFC-8CD9-9AE6-D870-E6FD988AA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plead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b="1" dirty="0" err="1"/>
              <a:t>bound</a:t>
            </a:r>
            <a:r>
              <a:rPr lang="cs-CZ" b="1" dirty="0"/>
              <a:t> to a </a:t>
            </a:r>
            <a:r>
              <a:rPr lang="cs-CZ" b="1" dirty="0" err="1"/>
              <a:t>certain</a:t>
            </a:r>
            <a:r>
              <a:rPr lang="cs-CZ" b="1" dirty="0"/>
              <a:t> </a:t>
            </a:r>
            <a:r>
              <a:rPr lang="cs-CZ" b="1" dirty="0" err="1"/>
              <a:t>debtor</a:t>
            </a:r>
            <a:r>
              <a:rPr lang="cs-CZ" dirty="0"/>
              <a:t> –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asserted</a:t>
            </a:r>
            <a:r>
              <a:rPr lang="cs-CZ" dirty="0"/>
              <a:t> by any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debtors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relation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in case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(by </a:t>
            </a:r>
            <a:r>
              <a:rPr lang="cs-CZ" dirty="0" err="1"/>
              <a:t>death</a:t>
            </a:r>
            <a:r>
              <a:rPr lang="cs-CZ" dirty="0"/>
              <a:t>, </a:t>
            </a:r>
            <a:r>
              <a:rPr lang="cs-CZ" dirty="0" err="1"/>
              <a:t>assumption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otherwise</a:t>
            </a:r>
            <a:r>
              <a:rPr lang="cs-CZ" dirty="0"/>
              <a:t>),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new</a:t>
            </a:r>
            <a:r>
              <a:rPr lang="cs-CZ" b="1" dirty="0"/>
              <a:t> </a:t>
            </a:r>
            <a:r>
              <a:rPr lang="cs-CZ" b="1" dirty="0" err="1"/>
              <a:t>debtor</a:t>
            </a:r>
            <a:r>
              <a:rPr lang="cs-CZ" b="1" dirty="0"/>
              <a:t> </a:t>
            </a:r>
            <a:r>
              <a:rPr lang="cs-CZ" b="1" dirty="0" err="1"/>
              <a:t>may</a:t>
            </a:r>
            <a:r>
              <a:rPr lang="cs-CZ" b="1" dirty="0"/>
              <a:t> </a:t>
            </a:r>
            <a:r>
              <a:rPr lang="cs-CZ" b="1" dirty="0" err="1"/>
              <a:t>plead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b="1" dirty="0"/>
              <a:t> </a:t>
            </a:r>
            <a:r>
              <a:rPr lang="cs-CZ" b="1" dirty="0" err="1"/>
              <a:t>under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same</a:t>
            </a:r>
            <a:r>
              <a:rPr lang="cs-CZ" b="1" dirty="0"/>
              <a:t> </a:t>
            </a:r>
            <a:r>
              <a:rPr lang="cs-CZ" b="1" dirty="0" err="1"/>
              <a:t>conditions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debtor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creditor</a:t>
            </a:r>
            <a:r>
              <a:rPr lang="cs-CZ" dirty="0"/>
              <a:t> </a:t>
            </a:r>
            <a:r>
              <a:rPr lang="cs-CZ" b="1" dirty="0" err="1"/>
              <a:t>does</a:t>
            </a:r>
            <a:r>
              <a:rPr lang="cs-CZ" b="1" dirty="0"/>
              <a:t> not </a:t>
            </a:r>
            <a:r>
              <a:rPr lang="cs-CZ" b="1" dirty="0" err="1"/>
              <a:t>affect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course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b="1" dirty="0"/>
              <a:t> period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continues</a:t>
            </a:r>
            <a:r>
              <a:rPr lang="cs-CZ" dirty="0"/>
              <a:t> in case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obligation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matter</a:t>
            </a:r>
            <a:r>
              <a:rPr lang="cs-CZ" dirty="0"/>
              <a:t> as </a:t>
            </a:r>
            <a:r>
              <a:rPr lang="cs-CZ" dirty="0" err="1"/>
              <a:t>if</a:t>
            </a:r>
            <a:r>
              <a:rPr lang="cs-CZ" dirty="0"/>
              <a:t> not such </a:t>
            </a:r>
            <a:r>
              <a:rPr lang="cs-CZ" dirty="0" err="1"/>
              <a:t>change</a:t>
            </a:r>
            <a:r>
              <a:rPr lang="cs-CZ" dirty="0"/>
              <a:t> has </a:t>
            </a:r>
            <a:r>
              <a:rPr lang="cs-CZ" dirty="0" err="1"/>
              <a:t>taken</a:t>
            </a:r>
            <a:r>
              <a:rPr lang="cs-CZ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409837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1933-EADA-699E-B924-1F42C9ACF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6CCC6-011A-4C66-9BD0-8CACB47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1AA6CE-05C3-16BB-ADEF-66BF2AB6C5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 err="1"/>
              <a:t>Statutory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b="1" dirty="0" err="1"/>
              <a:t>impedients</a:t>
            </a:r>
            <a:r>
              <a:rPr lang="cs-CZ" b="1" dirty="0"/>
              <a:t> to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dirty="0"/>
              <a:t> period,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lead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suspension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interruption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/>
              <a:t>a </a:t>
            </a:r>
            <a:r>
              <a:rPr lang="cs-CZ" b="1" dirty="0" err="1"/>
              <a:t>suspension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as such </a:t>
            </a:r>
            <a:r>
              <a:rPr lang="cs-CZ" dirty="0" err="1"/>
              <a:t>occurs</a:t>
            </a:r>
            <a:r>
              <a:rPr lang="cs-CZ" dirty="0"/>
              <a:t> in case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has </a:t>
            </a:r>
            <a:r>
              <a:rPr lang="cs-CZ" dirty="0" err="1"/>
              <a:t>stopped</a:t>
            </a:r>
            <a:r>
              <a:rPr lang="cs-CZ" dirty="0"/>
              <a:t> </a:t>
            </a:r>
            <a:r>
              <a:rPr lang="cs-CZ" dirty="0" err="1"/>
              <a:t>running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impediment</a:t>
            </a:r>
            <a:r>
              <a:rPr lang="cs-CZ" dirty="0"/>
              <a:t> </a:t>
            </a:r>
            <a:r>
              <a:rPr lang="cs-CZ" dirty="0" err="1"/>
              <a:t>stipulated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=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running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suspended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extended</a:t>
            </a:r>
            <a:r>
              <a:rPr lang="cs-CZ" dirty="0"/>
              <a:t>) period </a:t>
            </a:r>
            <a:r>
              <a:rPr lang="cs-CZ" dirty="0" err="1"/>
              <a:t>continues</a:t>
            </a:r>
            <a:r>
              <a:rPr lang="cs-CZ" dirty="0"/>
              <a:t> to run </a:t>
            </a:r>
            <a:r>
              <a:rPr lang="cs-CZ" dirty="0" err="1"/>
              <a:t>when</a:t>
            </a:r>
            <a:r>
              <a:rPr lang="cs-CZ" dirty="0"/>
              <a:t> such </a:t>
            </a:r>
            <a:r>
              <a:rPr lang="cs-CZ" dirty="0" err="1"/>
              <a:t>impediment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eliminated</a:t>
            </a: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interruption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limitation</a:t>
            </a:r>
            <a:r>
              <a:rPr lang="cs-CZ" dirty="0"/>
              <a:t> </a:t>
            </a:r>
            <a:r>
              <a:rPr lang="cs-CZ" dirty="0" err="1"/>
              <a:t>occurs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case in </a:t>
            </a:r>
            <a:r>
              <a:rPr lang="cs-CZ" dirty="0" err="1"/>
              <a:t>which</a:t>
            </a:r>
            <a:r>
              <a:rPr lang="cs-CZ" dirty="0"/>
              <a:t> no </a:t>
            </a:r>
            <a:r>
              <a:rPr lang="cs-CZ" dirty="0" err="1"/>
              <a:t>note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lapse </a:t>
            </a:r>
            <a:r>
              <a:rPr lang="cs-CZ" dirty="0" err="1"/>
              <a:t>of</a:t>
            </a:r>
            <a:r>
              <a:rPr lang="cs-CZ" dirty="0"/>
              <a:t>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(such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legally</a:t>
            </a:r>
            <a:r>
              <a:rPr lang="cs-CZ" dirty="0"/>
              <a:t> </a:t>
            </a:r>
            <a:r>
              <a:rPr lang="cs-CZ" dirty="0" err="1"/>
              <a:t>irrelevant</a:t>
            </a:r>
            <a:r>
              <a:rPr lang="cs-CZ" dirty="0"/>
              <a:t>) and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 period </a:t>
            </a:r>
            <a:r>
              <a:rPr lang="cs-CZ" dirty="0" err="1"/>
              <a:t>commences</a:t>
            </a:r>
            <a:r>
              <a:rPr lang="cs-CZ" dirty="0"/>
              <a:t> to run</a:t>
            </a:r>
          </a:p>
        </p:txBody>
      </p:sp>
    </p:spTree>
    <p:extLst>
      <p:ext uri="{BB962C8B-B14F-4D97-AF65-F5344CB8AC3E}">
        <p14:creationId xmlns:p14="http://schemas.microsoft.com/office/powerpoint/2010/main" val="3458484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C6991-C072-B343-AF37-BFE16A5A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3F298-9AAC-0C35-8BF1-C99496DB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0CCD70-C055-6444-A104-92C89881B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 err="1"/>
              <a:t>Prescription</a:t>
            </a:r>
            <a:endParaRPr lang="cs-CZ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b="1" dirty="0" err="1"/>
              <a:t>original</a:t>
            </a:r>
            <a:r>
              <a:rPr lang="cs-CZ" b="1" dirty="0"/>
              <a:t> </a:t>
            </a:r>
            <a:r>
              <a:rPr lang="cs-CZ" b="1" dirty="0" err="1"/>
              <a:t>acquisition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ownership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</a:t>
            </a:r>
            <a:r>
              <a:rPr lang="cs-CZ" b="1" dirty="0" err="1"/>
              <a:t>based</a:t>
            </a:r>
            <a:r>
              <a:rPr lang="cs-CZ" b="1" dirty="0"/>
              <a:t> on </a:t>
            </a:r>
            <a:r>
              <a:rPr lang="cs-CZ" b="1" dirty="0" err="1"/>
              <a:t>possession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has </a:t>
            </a:r>
            <a:r>
              <a:rPr lang="cs-CZ" dirty="0" err="1"/>
              <a:t>lasted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predetermined</a:t>
            </a:r>
            <a:r>
              <a:rPr lang="cs-CZ" dirty="0"/>
              <a:t> period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prescription</a:t>
            </a:r>
            <a:r>
              <a:rPr lang="cs-CZ" dirty="0"/>
              <a:t> period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prerequisities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prescription</a:t>
            </a:r>
            <a:r>
              <a:rPr lang="cs-CZ" dirty="0"/>
              <a:t>, </a:t>
            </a:r>
            <a:r>
              <a:rPr lang="cs-CZ" dirty="0" err="1"/>
              <a:t>particularly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establishment </a:t>
            </a:r>
            <a:r>
              <a:rPr lang="cs-CZ" dirty="0" err="1"/>
              <a:t>of</a:t>
            </a:r>
            <a:r>
              <a:rPr lang="cs-CZ" dirty="0"/>
              <a:t> duly </a:t>
            </a:r>
            <a:r>
              <a:rPr lang="cs-CZ" dirty="0" err="1"/>
              <a:t>authorized</a:t>
            </a:r>
            <a:r>
              <a:rPr lang="cs-CZ" dirty="0"/>
              <a:t> </a:t>
            </a:r>
            <a:r>
              <a:rPr lang="cs-CZ" dirty="0" err="1"/>
              <a:t>possession</a:t>
            </a:r>
            <a:r>
              <a:rPr lang="cs-CZ" dirty="0"/>
              <a:t>, and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expiry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last </a:t>
            </a:r>
            <a:r>
              <a:rPr lang="cs-CZ" dirty="0" err="1"/>
              <a:t>day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850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D68A-1440-82A4-3636-2803437E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280BC-8983-F130-14B4-78C43E06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301"/>
            <a:ext cx="10515600" cy="660399"/>
          </a:xfrm>
        </p:spPr>
        <p:txBody>
          <a:bodyPr/>
          <a:lstStyle/>
          <a:p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CB5A93-F07E-E6BC-E14C-22D74FECEC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 err="1"/>
              <a:t>Prescription</a:t>
            </a:r>
            <a:endParaRPr lang="cs-CZ" b="1" dirty="0"/>
          </a:p>
          <a:p>
            <a:pPr algn="just"/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holder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 </a:t>
            </a:r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faith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(</a:t>
            </a:r>
            <a:r>
              <a:rPr lang="cs-CZ" dirty="0" err="1"/>
              <a:t>thing</a:t>
            </a:r>
            <a:r>
              <a:rPr lang="cs-CZ" dirty="0"/>
              <a:t>) </a:t>
            </a:r>
            <a:r>
              <a:rPr lang="cs-CZ" dirty="0" err="1"/>
              <a:t>belongs</a:t>
            </a:r>
            <a:r>
              <a:rPr lang="cs-CZ" dirty="0"/>
              <a:t> to </a:t>
            </a:r>
            <a:r>
              <a:rPr lang="cs-CZ" dirty="0" err="1"/>
              <a:t>him</a:t>
            </a:r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expiration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prescription</a:t>
            </a:r>
            <a:r>
              <a:rPr lang="cs-CZ" b="1" dirty="0"/>
              <a:t> period</a:t>
            </a:r>
            <a:r>
              <a:rPr lang="cs-CZ" dirty="0"/>
              <a:t> </a:t>
            </a:r>
            <a:r>
              <a:rPr lang="cs-CZ" dirty="0" err="1"/>
              <a:t>stipulated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object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capable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prescription</a:t>
            </a:r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rightful</a:t>
            </a:r>
            <a:r>
              <a:rPr lang="cs-CZ" dirty="0"/>
              <a:t> </a:t>
            </a:r>
            <a:r>
              <a:rPr lang="cs-CZ" dirty="0" err="1"/>
              <a:t>possesion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interruption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entire</a:t>
            </a:r>
            <a:r>
              <a:rPr lang="cs-CZ" b="1" dirty="0"/>
              <a:t> </a:t>
            </a:r>
            <a:r>
              <a:rPr lang="cs-CZ" b="1" dirty="0" err="1"/>
              <a:t>prescription</a:t>
            </a:r>
            <a:r>
              <a:rPr lang="cs-CZ" b="1" dirty="0"/>
              <a:t> period</a:t>
            </a:r>
            <a:r>
              <a:rPr lang="cs-CZ" dirty="0"/>
              <a:t> (but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in </a:t>
            </a:r>
            <a:r>
              <a:rPr lang="cs-CZ" dirty="0" err="1"/>
              <a:t>rightful</a:t>
            </a:r>
            <a:r>
              <a:rPr lang="cs-CZ" dirty="0"/>
              <a:t> </a:t>
            </a:r>
            <a:r>
              <a:rPr lang="cs-CZ" dirty="0" err="1"/>
              <a:t>possession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predecessor</a:t>
            </a:r>
            <a:r>
              <a:rPr lang="cs-CZ" dirty="0"/>
              <a:t>)</a:t>
            </a:r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on </a:t>
            </a:r>
            <a:r>
              <a:rPr lang="cs-CZ" dirty="0" err="1"/>
              <a:t>prescription</a:t>
            </a:r>
            <a:r>
              <a:rPr lang="cs-CZ" dirty="0"/>
              <a:t> has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b="1" dirty="0" err="1"/>
              <a:t>declaratory</a:t>
            </a:r>
            <a:r>
              <a:rPr lang="cs-CZ" b="1" dirty="0"/>
              <a:t> </a:t>
            </a:r>
            <a:r>
              <a:rPr lang="cs-CZ" b="1" dirty="0" err="1"/>
              <a:t>nature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0137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E4E2F9-AFDE-1798-38B0-567DD303A4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6723" y="3738500"/>
            <a:ext cx="1997075" cy="1618008"/>
          </a:xfrm>
        </p:spPr>
        <p:txBody>
          <a:bodyPr/>
          <a:lstStyle/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r>
              <a:rPr lang="en-US" b="0" dirty="0" err="1"/>
              <a:t>nám</a:t>
            </a:r>
            <a:r>
              <a:rPr lang="en-US" b="0" dirty="0"/>
              <a:t>. </a:t>
            </a:r>
            <a:r>
              <a:rPr lang="en-US" b="0" dirty="0" err="1"/>
              <a:t>Curieových</a:t>
            </a:r>
            <a:r>
              <a:rPr lang="en-US" b="0" dirty="0"/>
              <a:t> 901/7</a:t>
            </a:r>
          </a:p>
          <a:p>
            <a:r>
              <a:rPr lang="en-US" b="0" dirty="0"/>
              <a:t>116 40 </a:t>
            </a:r>
            <a:r>
              <a:rPr lang="cs-CZ" b="0" dirty="0"/>
              <a:t> </a:t>
            </a:r>
            <a:r>
              <a:rPr lang="en-US" b="0" dirty="0" err="1"/>
              <a:t>Pra</a:t>
            </a:r>
            <a:r>
              <a:rPr lang="cs-CZ" b="0" dirty="0" err="1"/>
              <a:t>gue</a:t>
            </a:r>
            <a:r>
              <a:rPr lang="cs-CZ" b="0" dirty="0"/>
              <a:t> </a:t>
            </a:r>
            <a:r>
              <a:rPr lang="en-US" b="0" dirty="0"/>
              <a:t>1</a:t>
            </a:r>
            <a:endParaRPr lang="cs-CZ" b="0" dirty="0"/>
          </a:p>
          <a:p>
            <a:r>
              <a:rPr lang="cs-CZ" b="0" dirty="0">
                <a:hlinkClick r:id="rId2"/>
              </a:rPr>
              <a:t>www.prf.cuni.cz</a:t>
            </a:r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endParaRPr lang="en-US" b="0" dirty="0"/>
          </a:p>
        </p:txBody>
      </p:sp>
      <p:pic>
        <p:nvPicPr>
          <p:cNvPr id="11" name="Obrázek 10" descr="Obsah obrázku symbol, kruh, snímek obrazovky, Grafika&#10;&#10;Obsah generovaný pomocí AI může být nesprávný.">
            <a:hlinkClick r:id="rId3"/>
            <a:extLst>
              <a:ext uri="{FF2B5EF4-FFF2-40B4-BE49-F238E27FC236}">
                <a16:creationId xmlns:a16="http://schemas.microsoft.com/office/drawing/2014/main" id="{65A66C3E-10C1-4D7E-D04D-C3ABE7DC0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4" y="5938321"/>
            <a:ext cx="1388406" cy="485770"/>
          </a:xfrm>
          <a:prstGeom prst="rect">
            <a:avLst/>
          </a:prstGeom>
        </p:spPr>
      </p:pic>
      <p:sp>
        <p:nvSpPr>
          <p:cNvPr id="13" name="Zástupný obsah 3">
            <a:extLst>
              <a:ext uri="{FF2B5EF4-FFF2-40B4-BE49-F238E27FC236}">
                <a16:creationId xmlns:a16="http://schemas.microsoft.com/office/drawing/2014/main" id="{C166810D-D05B-E3B1-E81D-C01D908F28F5}"/>
              </a:ext>
            </a:extLst>
          </p:cNvPr>
          <p:cNvSpPr txBox="1">
            <a:spLocks/>
          </p:cNvSpPr>
          <p:nvPr/>
        </p:nvSpPr>
        <p:spPr>
          <a:xfrm>
            <a:off x="935693" y="3403600"/>
            <a:ext cx="7886574" cy="9906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5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4125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1800" indent="-228600" algn="l" defTabSz="8509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The project </a:t>
            </a:r>
            <a:r>
              <a:rPr lang="cs-CZ" dirty="0"/>
              <a:t>“ESF+ na UK</a:t>
            </a:r>
            <a:r>
              <a:rPr lang="en-US" dirty="0"/>
              <a:t>“</a:t>
            </a:r>
            <a:r>
              <a:rPr lang="cs-CZ" dirty="0"/>
              <a:t>, </a:t>
            </a:r>
            <a:r>
              <a:rPr lang="en-US" dirty="0"/>
              <a:t>reg. n</a:t>
            </a:r>
            <a:r>
              <a:rPr lang="cs-CZ" dirty="0"/>
              <a:t>o</a:t>
            </a:r>
            <a:r>
              <a:rPr lang="en-US" dirty="0"/>
              <a:t>. </a:t>
            </a:r>
            <a:r>
              <a:rPr lang="cs-CZ" dirty="0"/>
              <a:t>CZ.02.02.XX/00/23_022/0008957,</a:t>
            </a:r>
            <a:r>
              <a:rPr lang="en-US" dirty="0"/>
              <a:t> is supported by the </a:t>
            </a:r>
            <a:r>
              <a:rPr lang="en-US" dirty="0">
                <a:hlinkClick r:id="rId5"/>
              </a:rPr>
              <a:t>Program</a:t>
            </a:r>
            <a:r>
              <a:rPr lang="cs-CZ" dirty="0" err="1">
                <a:hlinkClick r:id="rId5"/>
              </a:rPr>
              <a:t>me</a:t>
            </a:r>
            <a:r>
              <a:rPr lang="en-US" dirty="0">
                <a:hlinkClick r:id="rId5"/>
              </a:rPr>
              <a:t> Johannes Amos Comenius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5957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9BC29-6CBE-F5F5-6E2E-C8B18C659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40E54-3B4E-56F6-C6EE-129902F6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17"/>
            <a:ext cx="10515600" cy="992057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1679DE-AC87-6BB8-E4BD-518144E2E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12429"/>
            <a:ext cx="10515600" cy="396453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duties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b="1" dirty="0" err="1"/>
              <a:t>arise</a:t>
            </a:r>
            <a:r>
              <a:rPr lang="cs-CZ" b="1" dirty="0"/>
              <a:t>, </a:t>
            </a:r>
            <a:r>
              <a:rPr lang="cs-CZ" b="1" dirty="0" err="1"/>
              <a:t>cease</a:t>
            </a:r>
            <a:r>
              <a:rPr lang="cs-CZ" b="1" dirty="0"/>
              <a:t> to </a:t>
            </a:r>
            <a:r>
              <a:rPr lang="cs-CZ" b="1" dirty="0" err="1"/>
              <a:t>exist</a:t>
            </a:r>
            <a:r>
              <a:rPr lang="cs-CZ" b="1" dirty="0"/>
              <a:t> and </a:t>
            </a:r>
            <a:r>
              <a:rPr lang="cs-CZ" b="1" dirty="0" err="1"/>
              <a:t>change</a:t>
            </a:r>
            <a:r>
              <a:rPr lang="cs-CZ" b="1" dirty="0"/>
              <a:t> </a:t>
            </a:r>
            <a:r>
              <a:rPr lang="cs-CZ" b="1" dirty="0" err="1"/>
              <a:t>due</a:t>
            </a:r>
            <a:r>
              <a:rPr lang="cs-CZ" b="1" dirty="0"/>
              <a:t> to a </a:t>
            </a:r>
            <a:r>
              <a:rPr lang="cs-CZ" b="1" dirty="0" err="1"/>
              <a:t>certain</a:t>
            </a:r>
            <a:r>
              <a:rPr lang="cs-CZ" b="1" dirty="0"/>
              <a:t> </a:t>
            </a:r>
            <a:r>
              <a:rPr lang="cs-CZ" b="1" dirty="0" err="1"/>
              <a:t>reason</a:t>
            </a:r>
            <a:r>
              <a:rPr lang="cs-CZ" dirty="0"/>
              <a:t> – such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(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i="1" dirty="0"/>
              <a:t>cause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legal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reason</a:t>
            </a:r>
            <a:r>
              <a:rPr lang="cs-CZ" b="1" dirty="0"/>
              <a:t> (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title</a:t>
            </a:r>
            <a:r>
              <a:rPr lang="cs-CZ" b="1" dirty="0"/>
              <a:t>)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sufficient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institution</a:t>
            </a:r>
            <a:r>
              <a:rPr lang="cs-CZ" dirty="0"/>
              <a:t>,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extinction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pursuant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applicable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respect</a:t>
            </a:r>
            <a:r>
              <a:rPr lang="cs-CZ" dirty="0"/>
              <a:t> to civil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 </a:t>
            </a:r>
            <a:r>
              <a:rPr lang="cs-CZ" b="1" dirty="0" err="1"/>
              <a:t>directly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b="1" dirty="0"/>
              <a:t> </a:t>
            </a:r>
            <a:r>
              <a:rPr lang="cs-CZ" b="1" i="1" dirty="0"/>
              <a:t>(ex lege)</a:t>
            </a:r>
            <a:r>
              <a:rPr lang="cs-CZ" dirty="0"/>
              <a:t> = </a:t>
            </a:r>
            <a:r>
              <a:rPr lang="cs-CZ" dirty="0" err="1"/>
              <a:t>the</a:t>
            </a:r>
            <a:r>
              <a:rPr lang="cs-CZ" dirty="0"/>
              <a:t> statute </a:t>
            </a:r>
            <a:r>
              <a:rPr lang="cs-CZ" dirty="0" err="1"/>
              <a:t>itself</a:t>
            </a:r>
            <a:r>
              <a:rPr lang="cs-CZ" dirty="0"/>
              <a:t> </a:t>
            </a:r>
            <a:r>
              <a:rPr lang="cs-CZ" dirty="0" err="1"/>
              <a:t>creates</a:t>
            </a:r>
            <a:r>
              <a:rPr lang="cs-CZ" dirty="0"/>
              <a:t> a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linking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any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condition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 </a:t>
            </a:r>
            <a:r>
              <a:rPr lang="cs-CZ" dirty="0" err="1"/>
              <a:t>conditionally</a:t>
            </a:r>
            <a:r>
              <a:rPr lang="cs-CZ" dirty="0"/>
              <a:t> = in such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anticipates</a:t>
            </a:r>
            <a:r>
              <a:rPr lang="cs-CZ" dirty="0"/>
              <a:t> and </a:t>
            </a:r>
            <a:r>
              <a:rPr lang="cs-CZ" dirty="0" err="1"/>
              <a:t>approbates</a:t>
            </a:r>
            <a:r>
              <a:rPr lang="cs-CZ" dirty="0"/>
              <a:t> a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, but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b="1" dirty="0" err="1"/>
              <a:t>another</a:t>
            </a:r>
            <a:r>
              <a:rPr lang="cs-CZ" b="1" dirty="0"/>
              <a:t> </a:t>
            </a:r>
            <a:r>
              <a:rPr lang="cs-CZ" b="1" dirty="0" err="1"/>
              <a:t>legally</a:t>
            </a:r>
            <a:r>
              <a:rPr lang="cs-CZ" b="1" dirty="0"/>
              <a:t> </a:t>
            </a:r>
            <a:r>
              <a:rPr lang="cs-CZ" b="1" dirty="0" err="1"/>
              <a:t>relevant</a:t>
            </a:r>
            <a:r>
              <a:rPr lang="cs-CZ" b="1" dirty="0"/>
              <a:t> </a:t>
            </a:r>
            <a:r>
              <a:rPr lang="cs-CZ" b="1" dirty="0" err="1"/>
              <a:t>fact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effected</a:t>
            </a:r>
            <a:endParaRPr lang="cs-CZ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EDD1-5F11-4FE5-50C1-311D42956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625CC-5A92-3DB0-4B01-8D7DF518F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17"/>
            <a:ext cx="10515600" cy="992057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5D4490-E151-4CCB-B5AC-7F5633D85B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12429"/>
            <a:ext cx="10515600" cy="396453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a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reason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:</a:t>
            </a:r>
          </a:p>
          <a:p>
            <a:pPr marL="812800" lvl="1" indent="-457200" algn="just">
              <a:buFont typeface="+mj-lt"/>
              <a:buAutoNum type="alphaLcParenR"/>
            </a:pPr>
            <a:r>
              <a:rPr lang="cs-CZ" b="1" dirty="0" err="1"/>
              <a:t>the</a:t>
            </a:r>
            <a:r>
              <a:rPr lang="cs-CZ" b="1" dirty="0"/>
              <a:t> statute </a:t>
            </a:r>
            <a:r>
              <a:rPr lang="cs-CZ" b="1" dirty="0" err="1"/>
              <a:t>itself</a:t>
            </a:r>
            <a:r>
              <a:rPr lang="cs-CZ" dirty="0"/>
              <a:t> (in </a:t>
            </a:r>
            <a:r>
              <a:rPr lang="cs-CZ" dirty="0" err="1"/>
              <a:t>exceptional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)</a:t>
            </a:r>
          </a:p>
          <a:p>
            <a:pPr marL="812800" lvl="1" indent="-457200" algn="just">
              <a:buFont typeface="+mj-lt"/>
              <a:buAutoNum type="alphaLcParenR"/>
            </a:pPr>
            <a:r>
              <a:rPr lang="cs-CZ" b="1" dirty="0"/>
              <a:t>statute-</a:t>
            </a:r>
            <a:r>
              <a:rPr lang="cs-CZ" b="1" dirty="0" err="1"/>
              <a:t>based</a:t>
            </a:r>
            <a:endParaRPr lang="cs-CZ" b="1" dirty="0"/>
          </a:p>
          <a:p>
            <a:pPr marL="1265238" lvl="2" indent="-457200" algn="just">
              <a:buFont typeface="Wingdings" panose="05000000000000000000" pitchFamily="2" charset="2"/>
              <a:buChar char="§"/>
            </a:pPr>
            <a:r>
              <a:rPr lang="cs-CZ" dirty="0"/>
              <a:t>a </a:t>
            </a:r>
            <a:r>
              <a:rPr lang="cs-CZ" dirty="0" err="1"/>
              <a:t>constitutive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(</a:t>
            </a:r>
            <a:r>
              <a:rPr lang="cs-CZ" dirty="0" err="1"/>
              <a:t>constitutive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</a:t>
            </a:r>
            <a:r>
              <a:rPr lang="cs-CZ" dirty="0" err="1"/>
              <a:t>applying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)</a:t>
            </a:r>
          </a:p>
          <a:p>
            <a:pPr marL="1265238" lvl="2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– </a:t>
            </a:r>
            <a:r>
              <a:rPr lang="cs-CZ" dirty="0" err="1"/>
              <a:t>lawful</a:t>
            </a:r>
            <a:r>
              <a:rPr lang="cs-CZ" dirty="0"/>
              <a:t> / </a:t>
            </a:r>
            <a:r>
              <a:rPr lang="cs-CZ" dirty="0" err="1"/>
              <a:t>unlawful</a:t>
            </a:r>
            <a:r>
              <a:rPr lang="cs-CZ" dirty="0"/>
              <a:t> </a:t>
            </a:r>
            <a:r>
              <a:rPr lang="cs-CZ" dirty="0" err="1"/>
              <a:t>acts</a:t>
            </a:r>
            <a:endParaRPr lang="cs-CZ" dirty="0"/>
          </a:p>
          <a:p>
            <a:pPr marL="1265238" lvl="2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facts</a:t>
            </a:r>
            <a:r>
              <a:rPr lang="cs-CZ" dirty="0"/>
              <a:t> independent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– </a:t>
            </a:r>
            <a:r>
              <a:rPr lang="cs-CZ" dirty="0" err="1"/>
              <a:t>events</a:t>
            </a:r>
            <a:endParaRPr lang="cs-CZ" dirty="0"/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cs-CZ" dirty="0" err="1"/>
              <a:t>facts</a:t>
            </a:r>
            <a:r>
              <a:rPr lang="cs-CZ" dirty="0"/>
              <a:t> </a:t>
            </a:r>
            <a:r>
              <a:rPr lang="cs-CZ" dirty="0" err="1"/>
              <a:t>specified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(b) </a:t>
            </a:r>
            <a:r>
              <a:rPr lang="cs-CZ" dirty="0" err="1"/>
              <a:t>above</a:t>
            </a:r>
            <a:r>
              <a:rPr lang="cs-CZ" dirty="0"/>
              <a:t> are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facts</a:t>
            </a:r>
            <a:endParaRPr lang="cs-CZ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cs-CZ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facts</a:t>
            </a:r>
            <a:r>
              <a:rPr lang="cs-CZ" b="1" dirty="0"/>
              <a:t> = </a:t>
            </a:r>
            <a:r>
              <a:rPr lang="cs-CZ" b="1" dirty="0" err="1"/>
              <a:t>facts</a:t>
            </a:r>
            <a:r>
              <a:rPr lang="cs-CZ" b="1" dirty="0"/>
              <a:t> </a:t>
            </a:r>
            <a:r>
              <a:rPr lang="cs-CZ" b="1" dirty="0" err="1"/>
              <a:t>causing</a:t>
            </a:r>
            <a:r>
              <a:rPr lang="cs-CZ" b="1" dirty="0"/>
              <a:t> </a:t>
            </a: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consequences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basis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dirty="0"/>
              <a:t> </a:t>
            </a:r>
            <a:endParaRPr lang="cs-CZ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4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F4EA-9246-2E52-EB85-8710227F9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1254411-22B0-5860-2CC5-6F1E36E48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/>
          <a:p>
            <a:pPr lvl="1"/>
            <a:r>
              <a:rPr lang="en-US" dirty="0"/>
              <a:t>Chapter </a:t>
            </a:r>
            <a:r>
              <a:rPr lang="cs-CZ" dirty="0"/>
              <a:t>2</a:t>
            </a:r>
            <a:endParaRPr lang="en-US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8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37F46-C40A-4A45-7DC1-F86C2316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E4106-DCFF-5F3B-9ACE-FF168FC2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17"/>
            <a:ext cx="10515600" cy="992057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D6F3F4-F7E3-7655-65F7-998AE86762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12429"/>
            <a:ext cx="10515600" cy="396453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l</a:t>
            </a:r>
            <a:r>
              <a:rPr lang="en-US" b="1" dirty="0"/>
              <a:t>egal facts are divided into two large groups</a:t>
            </a:r>
            <a:r>
              <a:rPr lang="cs-CZ" b="1" dirty="0"/>
              <a:t>:</a:t>
            </a:r>
          </a:p>
          <a:p>
            <a:pPr marL="812800" lvl="1" indent="-457200" algn="just">
              <a:buFont typeface="+mj-lt"/>
              <a:buAutoNum type="arabicPeriod"/>
            </a:pPr>
            <a:r>
              <a:rPr lang="en-US" dirty="0"/>
              <a:t>legal facts </a:t>
            </a:r>
            <a:r>
              <a:rPr lang="cs-CZ" dirty="0" err="1"/>
              <a:t>based</a:t>
            </a:r>
            <a:r>
              <a:rPr lang="en-US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persons</a:t>
            </a:r>
            <a:endParaRPr lang="cs-CZ" dirty="0"/>
          </a:p>
          <a:p>
            <a:pPr marL="812800" lvl="1" indent="-457200" algn="just">
              <a:buFont typeface="+mj-lt"/>
              <a:buAutoNum type="arabicPeriod"/>
            </a:pP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do not </a:t>
            </a:r>
            <a:r>
              <a:rPr lang="cs-CZ" dirty="0" err="1"/>
              <a:t>depend</a:t>
            </a:r>
            <a:r>
              <a:rPr lang="cs-CZ" dirty="0"/>
              <a:t> on</a:t>
            </a:r>
            <a:r>
              <a:rPr lang="en-US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 err="1"/>
              <a:t>wil</a:t>
            </a:r>
            <a:r>
              <a:rPr lang="cs-CZ" dirty="0"/>
              <a:t>l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persons</a:t>
            </a:r>
            <a:endParaRPr lang="cs-CZ" b="1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l</a:t>
            </a:r>
            <a:r>
              <a:rPr lang="en-US" b="1" dirty="0"/>
              <a:t>egal facts </a:t>
            </a:r>
            <a:r>
              <a:rPr lang="cs-CZ" b="1" dirty="0" err="1"/>
              <a:t>based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natural </a:t>
            </a:r>
            <a:r>
              <a:rPr lang="cs-CZ" b="1" dirty="0" err="1"/>
              <a:t>persons</a:t>
            </a:r>
            <a:r>
              <a:rPr lang="cs-CZ" b="1" dirty="0"/>
              <a:t> are:</a:t>
            </a:r>
            <a:endParaRPr lang="cs-CZ" b="1" dirty="0">
              <a:solidFill>
                <a:schemeClr val="accent4"/>
              </a:solidFill>
            </a:endParaRPr>
          </a:p>
          <a:p>
            <a:pPr marL="812800" lvl="1" indent="-457200" algn="just">
              <a:buFont typeface="+mj-lt"/>
              <a:buAutoNum type="alphaLcParenR"/>
            </a:pPr>
            <a:r>
              <a:rPr lang="cs-CZ" dirty="0"/>
              <a:t>l</a:t>
            </a:r>
            <a:r>
              <a:rPr lang="en-US" dirty="0"/>
              <a:t>egal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</a:p>
          <a:p>
            <a:pPr marL="812800" lvl="1" indent="-457200" algn="just">
              <a:buFont typeface="+mj-lt"/>
              <a:buAutoNum type="alphaLcParenR"/>
            </a:pPr>
            <a:r>
              <a:rPr lang="cs-CZ" dirty="0" err="1"/>
              <a:t>ill</a:t>
            </a:r>
            <a:r>
              <a:rPr lang="en-US" dirty="0"/>
              <a:t>egal acts</a:t>
            </a:r>
            <a:endParaRPr lang="cs-CZ" dirty="0"/>
          </a:p>
          <a:p>
            <a:pPr marL="812800" lvl="1" indent="-457200" algn="just">
              <a:buFont typeface="+mj-lt"/>
              <a:buAutoNum type="alphaLcParenR"/>
            </a:pPr>
            <a:r>
              <a:rPr lang="cs-CZ" dirty="0" err="1"/>
              <a:t>constitutive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decisions</a:t>
            </a:r>
            <a:endParaRPr lang="cs-CZ" dirty="0"/>
          </a:p>
          <a:p>
            <a:pPr marL="812800" lvl="1" indent="-457200" algn="just">
              <a:buFont typeface="+mj-lt"/>
              <a:buAutoNum type="alphaLcParenR"/>
            </a:pP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manifestations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will</a:t>
            </a:r>
            <a:endParaRPr lang="cs-CZ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6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71F29-C1F2-097C-B661-EAEDF848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717"/>
            <a:ext cx="10515600" cy="992057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A1021E-D584-E228-346C-A6B3657AE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12429"/>
            <a:ext cx="10515600" cy="396453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err="1"/>
              <a:t>legal</a:t>
            </a:r>
            <a:r>
              <a:rPr lang="cs-CZ" b="1" dirty="0"/>
              <a:t> </a:t>
            </a:r>
            <a:r>
              <a:rPr lang="cs-CZ" b="1" dirty="0" err="1"/>
              <a:t>facts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do not </a:t>
            </a:r>
            <a:r>
              <a:rPr lang="cs-CZ" b="1" dirty="0" err="1"/>
              <a:t>depend</a:t>
            </a:r>
            <a:r>
              <a:rPr lang="cs-CZ" b="1" dirty="0"/>
              <a:t> on</a:t>
            </a:r>
            <a:r>
              <a:rPr lang="en-US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en-US" b="1" dirty="0" err="1"/>
              <a:t>wil</a:t>
            </a:r>
            <a:r>
              <a:rPr lang="cs-CZ" b="1" dirty="0"/>
              <a:t>l </a:t>
            </a:r>
            <a:r>
              <a:rPr lang="cs-CZ" b="1" dirty="0" err="1"/>
              <a:t>of</a:t>
            </a:r>
            <a:r>
              <a:rPr lang="cs-CZ" b="1" dirty="0"/>
              <a:t> natural </a:t>
            </a:r>
            <a:r>
              <a:rPr lang="cs-CZ" b="1" dirty="0" err="1"/>
              <a:t>persons</a:t>
            </a:r>
            <a:r>
              <a:rPr lang="cs-CZ" b="1" dirty="0"/>
              <a:t>:</a:t>
            </a:r>
          </a:p>
          <a:p>
            <a:pPr marL="698500" lvl="1" indent="-342900" algn="just"/>
            <a:endParaRPr lang="cs-CZ" dirty="0"/>
          </a:p>
          <a:p>
            <a:pPr marL="698500" lvl="1" indent="-342900" algn="just"/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natural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phenomena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, </a:t>
            </a:r>
            <a:r>
              <a:rPr lang="cs-CZ" dirty="0" err="1"/>
              <a:t>character</a:t>
            </a:r>
            <a:r>
              <a:rPr lang="cs-CZ" dirty="0"/>
              <a:t> and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,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endParaRPr lang="cs-CZ" dirty="0"/>
          </a:p>
          <a:p>
            <a:pPr marL="698500" lvl="1" indent="-342900" algn="just"/>
            <a:endParaRPr lang="cs-CZ" dirty="0"/>
          </a:p>
          <a:p>
            <a:pPr marL="698500" lvl="1" indent="-342900" algn="just"/>
            <a:r>
              <a:rPr lang="cs-CZ" dirty="0"/>
              <a:t>such </a:t>
            </a:r>
            <a:r>
              <a:rPr lang="cs-CZ" dirty="0" err="1"/>
              <a:t>events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controlled</a:t>
            </a:r>
            <a:r>
              <a:rPr lang="cs-CZ" dirty="0"/>
              <a:t> by a natural person but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foreseen</a:t>
            </a:r>
            <a:r>
              <a:rPr lang="cs-CZ" dirty="0"/>
              <a:t> by such person,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measures</a:t>
            </a:r>
            <a:r>
              <a:rPr lang="cs-CZ" dirty="0"/>
              <a:t> to </a:t>
            </a:r>
            <a:r>
              <a:rPr lang="cs-CZ" dirty="0" err="1"/>
              <a:t>avert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natural </a:t>
            </a:r>
            <a:r>
              <a:rPr lang="cs-CZ" dirty="0" err="1"/>
              <a:t>disaster</a:t>
            </a:r>
            <a:r>
              <a:rPr lang="cs-CZ" dirty="0"/>
              <a:t>,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person, lapse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.)</a:t>
            </a:r>
            <a:endParaRPr lang="cs-CZ" b="1" dirty="0">
              <a:solidFill>
                <a:schemeClr val="accent4"/>
              </a:solidFill>
            </a:endParaRPr>
          </a:p>
          <a:p>
            <a:pPr algn="just"/>
            <a:endParaRPr lang="cs-CZ" b="1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3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9E92-0022-951F-8E9F-87D99615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688F773-D50D-8784-9CFB-EDA6F70ED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/>
          <a:p>
            <a:pPr lvl="1"/>
            <a:r>
              <a:rPr lang="en-US" dirty="0"/>
              <a:t>Chapter </a:t>
            </a:r>
            <a:r>
              <a:rPr lang="cs-CZ" dirty="0"/>
              <a:t>3</a:t>
            </a:r>
            <a:endParaRPr lang="en-US" dirty="0"/>
          </a:p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Acts</a:t>
            </a:r>
            <a:r>
              <a:rPr lang="cs-CZ" dirty="0"/>
              <a:t> (</a:t>
            </a:r>
            <a:r>
              <a:rPr lang="cs-CZ" dirty="0" err="1"/>
              <a:t>Acts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52468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zita Karlova">
  <a:themeElements>
    <a:clrScheme name="Univerzita Karlova">
      <a:dk1>
        <a:sysClr val="windowText" lastClr="000000"/>
      </a:dk1>
      <a:lt1>
        <a:sysClr val="window" lastClr="FFFFFF"/>
      </a:lt1>
      <a:dk2>
        <a:srgbClr val="003657"/>
      </a:dk2>
      <a:lt2>
        <a:srgbClr val="9D9D9C"/>
      </a:lt2>
      <a:accent1>
        <a:srgbClr val="D22D40"/>
      </a:accent1>
      <a:accent2>
        <a:srgbClr val="003657"/>
      </a:accent2>
      <a:accent3>
        <a:srgbClr val="000000"/>
      </a:accent3>
      <a:accent4>
        <a:srgbClr val="9D9D9C"/>
      </a:accent4>
      <a:accent5>
        <a:srgbClr val="E16C79"/>
      </a:accent5>
      <a:accent6>
        <a:srgbClr val="9AAFBC"/>
      </a:accent6>
      <a:hlink>
        <a:srgbClr val="D22D40"/>
      </a:hlink>
      <a:folHlink>
        <a:srgbClr val="E16C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-en-prezentace-sablona-2" id="{8F42ACA6-D9FF-3F4C-8719-50B9A5F2E729}" vid="{20574923-1C67-D34A-8936-989A490CEB8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1253AC9DDFFB4EB9FD6B3264826B5A" ma:contentTypeVersion="4" ma:contentTypeDescription="Vytvoří nový dokument" ma:contentTypeScope="" ma:versionID="82000d616822cde83e49a3d4967df78b">
  <xsd:schema xmlns:xsd="http://www.w3.org/2001/XMLSchema" xmlns:xs="http://www.w3.org/2001/XMLSchema" xmlns:p="http://schemas.microsoft.com/office/2006/metadata/properties" xmlns:ns2="62aff434-e629-4e63-96eb-3a617ac1c1ba" targetNamespace="http://schemas.microsoft.com/office/2006/metadata/properties" ma:root="true" ma:fieldsID="2fa3212aac6ddc9aa1f1aa9dd0d2c58e" ns2:_="">
    <xsd:import namespace="62aff434-e629-4e63-96eb-3a617ac1c1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ff434-e629-4e63-96eb-3a617ac1c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D56098-A2FA-4F68-A6A0-34FA301AA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ff434-e629-4e63-96eb-3a617ac1c1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3A5D6B-700C-42BB-86C4-A32B7E87A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62D419-B660-4BFE-B80D-A4B13852A8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uk-EU_MSMT-en-prezentace-sablona</Template>
  <TotalTime>2042</TotalTime>
  <Words>2827</Words>
  <Application>Microsoft Office PowerPoint</Application>
  <PresentationFormat>Širokoúhlá obrazovka</PresentationFormat>
  <Paragraphs>247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Aptos</vt:lpstr>
      <vt:lpstr>Wingdings</vt:lpstr>
      <vt:lpstr>Univerzita Karlova</vt:lpstr>
      <vt:lpstr>Prezentace aplikace PowerPoint</vt:lpstr>
      <vt:lpstr>Content</vt:lpstr>
      <vt:lpstr>Prezentace aplikace PowerPoint</vt:lpstr>
      <vt:lpstr>The Notion of Legal Facts</vt:lpstr>
      <vt:lpstr>The Notion of Legal Facts</vt:lpstr>
      <vt:lpstr>Prezentace aplikace PowerPoint</vt:lpstr>
      <vt:lpstr>The Classification of Legal Facts</vt:lpstr>
      <vt:lpstr>The Classification of Legal Facts</vt:lpstr>
      <vt:lpstr>Prezentace aplikace PowerPoint</vt:lpstr>
      <vt:lpstr>Legal Acts (Acts in Law)</vt:lpstr>
      <vt:lpstr>Legal Acts (Acts in Law)</vt:lpstr>
      <vt:lpstr>Legal Acts (Acts in Law)</vt:lpstr>
      <vt:lpstr>Legal Acts (Acts in Law)</vt:lpstr>
      <vt:lpstr>Legal Acts (Acts in Law)</vt:lpstr>
      <vt:lpstr>Legal Acts (Acts in Law)</vt:lpstr>
      <vt:lpstr>Legal Acts (Acts in Law)</vt:lpstr>
      <vt:lpstr>Legal Acts (Acts in Law)</vt:lpstr>
      <vt:lpstr>Legal Acts (Acts in Law)</vt:lpstr>
      <vt:lpstr>Legal Acts (Acts in Law)</vt:lpstr>
      <vt:lpstr>Prezentace aplikace PowerPoint</vt:lpstr>
      <vt:lpstr>Death of a Person</vt:lpstr>
      <vt:lpstr>Prezentace aplikace PowerPoint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Significance of Time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Ilona Smotlachová</dc:creator>
  <cp:lastModifiedBy>User</cp:lastModifiedBy>
  <cp:revision>263</cp:revision>
  <cp:lastPrinted>2024-09-10T18:18:32Z</cp:lastPrinted>
  <dcterms:created xsi:type="dcterms:W3CDTF">2025-07-07T19:06:51Z</dcterms:created>
  <dcterms:modified xsi:type="dcterms:W3CDTF">2025-12-01T16:13:46Z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0x010100251253AC9DDFFB4EB9FD6B3264826B5A</vt:lpwstr>
  </property>
</Properties>
</file>