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2" r:id="rId6"/>
    <p:sldId id="287" r:id="rId7"/>
    <p:sldId id="288" r:id="rId8"/>
    <p:sldId id="289" r:id="rId9"/>
    <p:sldId id="283" r:id="rId10"/>
    <p:sldId id="263" r:id="rId11"/>
    <p:sldId id="284" r:id="rId12"/>
    <p:sldId id="285" r:id="rId13"/>
    <p:sldId id="261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4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CBDA3-82E6-48AE-AC5E-725D03FBDC94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6097-DC3B-464D-9E9C-F578208B0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30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CBDA3-82E6-48AE-AC5E-725D03FBDC94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6097-DC3B-464D-9E9C-F578208B0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87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CBDA3-82E6-48AE-AC5E-725D03FBDC94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6097-DC3B-464D-9E9C-F578208B0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390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CBDA3-82E6-48AE-AC5E-725D03FBDC94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6097-DC3B-464D-9E9C-F578208B0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247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CBDA3-82E6-48AE-AC5E-725D03FBDC94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6097-DC3B-464D-9E9C-F578208B0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382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CBDA3-82E6-48AE-AC5E-725D03FBDC94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6097-DC3B-464D-9E9C-F578208B0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816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CBDA3-82E6-48AE-AC5E-725D03FBDC94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6097-DC3B-464D-9E9C-F578208B0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328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CBDA3-82E6-48AE-AC5E-725D03FBDC94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6097-DC3B-464D-9E9C-F578208B0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50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CBDA3-82E6-48AE-AC5E-725D03FBDC94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6097-DC3B-464D-9E9C-F578208B0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27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CBDA3-82E6-48AE-AC5E-725D03FBDC94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6097-DC3B-464D-9E9C-F578208B0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74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CBDA3-82E6-48AE-AC5E-725D03FBDC94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6097-DC3B-464D-9E9C-F578208B0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618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CBDA3-82E6-48AE-AC5E-725D03FBDC94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06097-DC3B-464D-9E9C-F578208B0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63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Právní regulace nakládání s chemickými látkami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Seminář X.</a:t>
            </a:r>
          </a:p>
        </p:txBody>
      </p:sp>
    </p:spTree>
    <p:extLst>
      <p:ext uri="{BB962C8B-B14F-4D97-AF65-F5344CB8AC3E}">
        <p14:creationId xmlns:p14="http://schemas.microsoft.com/office/powerpoint/2010/main" val="3830003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Systém registrace chemických </a:t>
            </a:r>
            <a:r>
              <a:rPr lang="cs-CZ" sz="2400" b="1" dirty="0" smtClean="0"/>
              <a:t>látek – Hlava II</a:t>
            </a: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l</a:t>
            </a:r>
            <a:r>
              <a:rPr lang="cs-CZ" sz="2300" dirty="0" smtClean="0"/>
              <a:t>átky samotné/ ve směsích + látky obsažené v předmětech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 smtClean="0"/>
              <a:t>pokud </a:t>
            </a:r>
            <a:r>
              <a:rPr lang="cs-CZ" sz="2300" dirty="0"/>
              <a:t>se množství látky přesáhne 1 tunu ročně bez ohledu na to, jestli je nebezpečná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platí tzv. zákaz uvádění na trh bez údajů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posouzení rizik a potencionálních rizik - - - registrační dokumentace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probíhá u ECHA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množství požadovaných informací závisí na nebezpečnosti a množství látky</a:t>
            </a:r>
          </a:p>
          <a:p>
            <a:pPr>
              <a:buFont typeface="Wingdings" pitchFamily="2" charset="2"/>
              <a:buChar char="§"/>
            </a:pPr>
            <a:endParaRPr lang="cs-CZ" sz="2300" dirty="0"/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+ oznamovací povinnost Ministerstvu zdravotnictví</a:t>
            </a:r>
          </a:p>
        </p:txBody>
      </p:sp>
    </p:spTree>
    <p:extLst>
      <p:ext uri="{BB962C8B-B14F-4D97-AF65-F5344CB8AC3E}">
        <p14:creationId xmlns:p14="http://schemas.microsoft.com/office/powerpoint/2010/main" val="997335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 smtClean="0">
                <a:latin typeface="+mj-lt"/>
              </a:rPr>
              <a:t>Omezení </a:t>
            </a:r>
            <a:r>
              <a:rPr lang="cs-CZ" altLang="cs-CZ" sz="2300" b="1" dirty="0" smtClean="0">
                <a:latin typeface="+mj-lt"/>
              </a:rPr>
              <a:t>výroby</a:t>
            </a:r>
            <a:r>
              <a:rPr lang="cs-CZ" altLang="cs-CZ" sz="2300" b="1" dirty="0">
                <a:latin typeface="+mj-lt"/>
              </a:rPr>
              <a:t>, uvádění na trh a </a:t>
            </a:r>
            <a:r>
              <a:rPr lang="cs-CZ" altLang="cs-CZ" sz="2300" b="1" dirty="0" smtClean="0">
                <a:latin typeface="+mj-lt"/>
              </a:rPr>
              <a:t>používání – Hlava VIII</a:t>
            </a:r>
          </a:p>
          <a:p>
            <a:pPr marL="0" indent="0">
              <a:buNone/>
            </a:pPr>
            <a:endParaRPr lang="cs-CZ" sz="2300" b="1" dirty="0"/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s</a:t>
            </a:r>
            <a:r>
              <a:rPr lang="cs-CZ" sz="2300" dirty="0" smtClean="0"/>
              <a:t>kupiny látek (uvedené v příloze XVII)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m</a:t>
            </a:r>
            <a:r>
              <a:rPr lang="cs-CZ" sz="2300" dirty="0" smtClean="0"/>
              <a:t>ožnost uvádět na trh jen po splnění omezujících podmínek</a:t>
            </a:r>
            <a:endParaRPr lang="cs-CZ" sz="23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420888"/>
            <a:ext cx="5832648" cy="421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9537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 smtClean="0">
                <a:latin typeface="+mj-lt"/>
              </a:rPr>
              <a:t>Povolování </a:t>
            </a:r>
            <a:r>
              <a:rPr lang="cs-CZ" altLang="cs-CZ" sz="2300" b="1" dirty="0" smtClean="0">
                <a:latin typeface="+mj-lt"/>
              </a:rPr>
              <a:t>– Hlava VII</a:t>
            </a:r>
          </a:p>
          <a:p>
            <a:pPr marL="0" indent="0">
              <a:buNone/>
            </a:pPr>
            <a:endParaRPr lang="cs-CZ" sz="2200" b="1" dirty="0">
              <a:latin typeface="+mj-lt"/>
            </a:endParaRPr>
          </a:p>
          <a:p>
            <a:pPr>
              <a:buFont typeface="Wingdings" pitchFamily="2" charset="2"/>
              <a:buChar char="§"/>
            </a:pPr>
            <a:r>
              <a:rPr lang="cs-CZ" sz="2200" dirty="0" smtClean="0">
                <a:latin typeface="+mj-lt"/>
              </a:rPr>
              <a:t>látky vzbuzující mimořádné obavy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>
                <a:latin typeface="+mj-lt"/>
              </a:rPr>
              <a:t>u</a:t>
            </a:r>
            <a:r>
              <a:rPr lang="cs-CZ" sz="2200" dirty="0" smtClean="0">
                <a:latin typeface="+mj-lt"/>
              </a:rPr>
              <a:t>vedení na trh podmíněno </a:t>
            </a:r>
            <a:r>
              <a:rPr lang="cs-CZ" sz="2200" b="1" dirty="0" smtClean="0">
                <a:latin typeface="+mj-lt"/>
              </a:rPr>
              <a:t>povolením</a:t>
            </a:r>
            <a:r>
              <a:rPr lang="cs-CZ" sz="2200" dirty="0" smtClean="0">
                <a:latin typeface="+mj-lt"/>
              </a:rPr>
              <a:t> vydaným Komisí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2200" dirty="0">
                <a:latin typeface="+mj-lt"/>
              </a:rPr>
              <a:t>povolení není nutné pro použití ve vědeckém výzkumu a vývoji</a:t>
            </a:r>
            <a:endParaRPr 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59325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Subjekty</a:t>
            </a:r>
          </a:p>
          <a:p>
            <a:pPr marL="0" indent="0">
              <a:buNone/>
            </a:pPr>
            <a:endParaRPr lang="cs-CZ" sz="2400" dirty="0"/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výrobci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dovozci a zpětní dovozci látek nebo směsí</a:t>
            </a:r>
          </a:p>
          <a:p>
            <a:pPr lvl="1">
              <a:buFont typeface="Wingdings" pitchFamily="2" charset="2"/>
              <a:buChar char="§"/>
            </a:pPr>
            <a:r>
              <a:rPr lang="cs-CZ" sz="2100" dirty="0"/>
              <a:t>výrobci i dovozci musí prokázat, že lze s látkami bezpečně nakládat</a:t>
            </a:r>
          </a:p>
          <a:p>
            <a:pPr lvl="1">
              <a:buFont typeface="Wingdings" pitchFamily="2" charset="2"/>
              <a:buChar char="§"/>
            </a:pPr>
            <a:r>
              <a:rPr lang="cs-CZ" sz="2100" dirty="0"/>
              <a:t>bezpečnostní list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následní uživatelé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distributoři</a:t>
            </a:r>
          </a:p>
          <a:p>
            <a:pPr lvl="1">
              <a:buFont typeface="Wingdings" pitchFamily="2" charset="2"/>
              <a:buChar char="§"/>
            </a:pPr>
            <a:r>
              <a:rPr lang="cs-CZ" sz="2100" dirty="0"/>
              <a:t>řízení rizik podle bezpečnostního listu</a:t>
            </a:r>
          </a:p>
          <a:p>
            <a:pPr>
              <a:buFont typeface="Wingdings" pitchFamily="2" charset="2"/>
              <a:buChar char="§"/>
            </a:pPr>
            <a:r>
              <a:rPr lang="cs-CZ" sz="2300" i="1" dirty="0"/>
              <a:t>je nutné, aby řízení rizik probíhalo na všech stupních řetězce</a:t>
            </a:r>
          </a:p>
        </p:txBody>
      </p:sp>
    </p:spTree>
    <p:extLst>
      <p:ext uri="{BB962C8B-B14F-4D97-AF65-F5344CB8AC3E}">
        <p14:creationId xmlns:p14="http://schemas.microsoft.com/office/powerpoint/2010/main" val="301454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Prevence závažných havárií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Seminář X.</a:t>
            </a:r>
          </a:p>
        </p:txBody>
      </p:sp>
    </p:spTree>
    <p:extLst>
      <p:ext uri="{BB962C8B-B14F-4D97-AF65-F5344CB8AC3E}">
        <p14:creationId xmlns:p14="http://schemas.microsoft.com/office/powerpoint/2010/main" val="3682902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49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600" i="1" dirty="0"/>
              <a:t>„Závažné havárie mají často velmi vážné následky, což potvrzují například havárie v </a:t>
            </a:r>
            <a:r>
              <a:rPr lang="cs-CZ" sz="2600" i="1" dirty="0" err="1"/>
              <a:t>Sevesu</a:t>
            </a:r>
            <a:r>
              <a:rPr lang="cs-CZ" sz="2600" i="1" dirty="0"/>
              <a:t>, Bhópálu, </a:t>
            </a:r>
            <a:r>
              <a:rPr lang="cs-CZ" sz="2600" i="1" dirty="0" err="1"/>
              <a:t>Schweizerhalle</a:t>
            </a:r>
            <a:r>
              <a:rPr lang="cs-CZ" sz="2600" i="1" dirty="0"/>
              <a:t>, </a:t>
            </a:r>
            <a:r>
              <a:rPr lang="cs-CZ" sz="2600" i="1" dirty="0" err="1"/>
              <a:t>Enschede</a:t>
            </a:r>
            <a:r>
              <a:rPr lang="cs-CZ" sz="2600" i="1" dirty="0"/>
              <a:t>, Toulouse a </a:t>
            </a:r>
            <a:r>
              <a:rPr lang="cs-CZ" sz="2600" i="1" dirty="0" err="1"/>
              <a:t>Buncefieldu</a:t>
            </a:r>
            <a:r>
              <a:rPr lang="cs-CZ" sz="2600" i="1" dirty="0"/>
              <a:t>. Jejich dopad může navíc přesahovat hranice států. Z tohoto důvodu je potřeba zajistit, aby byla přijata vhodná bezpečnostní opatření, která zajistí vysokou úroveň ochrany občanů, komunit a životního prostředí v celé Unii. Je tedy nezbytné zajistit, aby současná vysoká úroveň ochrany byla zachována alespoň na stejné úrovni nebo byla zvýšena.“ </a:t>
            </a:r>
          </a:p>
        </p:txBody>
      </p:sp>
    </p:spTree>
    <p:extLst>
      <p:ext uri="{BB962C8B-B14F-4D97-AF65-F5344CB8AC3E}">
        <p14:creationId xmlns:p14="http://schemas.microsoft.com/office/powerpoint/2010/main" val="2187121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Směrnice SEVESO III. </a:t>
            </a:r>
            <a:r>
              <a:rPr lang="cs-CZ" sz="2200" b="1" dirty="0"/>
              <a:t>(směrnice EP a Rady, 2012/18/EU, o kontrole nebezpečí závažných havárií s přítomností nebezpečných látek)</a:t>
            </a:r>
          </a:p>
          <a:p>
            <a:pPr marL="0" indent="0">
              <a:buNone/>
            </a:pPr>
            <a:endParaRPr lang="cs-CZ" sz="2200" b="1" dirty="0"/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vztahuje se na </a:t>
            </a:r>
            <a:r>
              <a:rPr lang="cs-CZ" sz="2300" dirty="0" smtClean="0"/>
              <a:t>zařízení, </a:t>
            </a:r>
            <a:r>
              <a:rPr lang="cs-CZ" sz="2300" dirty="0"/>
              <a:t>kde jsou umístěny chemické látky uvedené v Příloze 1 (navazuje na nařízení CLP</a:t>
            </a:r>
            <a:r>
              <a:rPr lang="cs-CZ" sz="2300" dirty="0" smtClean="0"/>
              <a:t>), v množstvím rovném nebo větší než je uvedeno v Příloze 1</a:t>
            </a:r>
            <a:endParaRPr lang="cs-CZ" sz="2300" dirty="0"/>
          </a:p>
          <a:p>
            <a:pPr>
              <a:buFont typeface="Wingdings" pitchFamily="2" charset="2"/>
              <a:buChar char="§"/>
            </a:pPr>
            <a:r>
              <a:rPr lang="cs-CZ" sz="2300" b="1" i="1" dirty="0"/>
              <a:t>závažná havárie</a:t>
            </a:r>
            <a:r>
              <a:rPr lang="cs-CZ" sz="2300" i="1" dirty="0"/>
              <a:t> = </a:t>
            </a:r>
            <a:r>
              <a:rPr lang="cs-CZ" sz="2300" i="1" u="sng" dirty="0"/>
              <a:t>událost</a:t>
            </a:r>
            <a:r>
              <a:rPr lang="cs-CZ" sz="2300" i="1" dirty="0"/>
              <a:t>, jako je velká emise, požár nebo výbuch, vyplývající z neregulovaného vývoje v průběhu provozu závodu, </a:t>
            </a:r>
          </a:p>
          <a:p>
            <a:pPr>
              <a:buFont typeface="Wingdings" pitchFamily="2" charset="2"/>
              <a:buChar char="§"/>
            </a:pPr>
            <a:r>
              <a:rPr lang="cs-CZ" sz="2300" i="1" u="sng" dirty="0"/>
              <a:t>jež vede k vážnému nebezpečí pro lidské zdraví nebo </a:t>
            </a:r>
            <a:endParaRPr lang="cs-CZ" sz="2300" i="1" dirty="0"/>
          </a:p>
          <a:p>
            <a:pPr>
              <a:buFont typeface="Wingdings" pitchFamily="2" charset="2"/>
              <a:buChar char="§"/>
            </a:pPr>
            <a:r>
              <a:rPr lang="cs-CZ" sz="2300" i="1" u="sng" dirty="0"/>
              <a:t>životní prostředí</a:t>
            </a:r>
            <a:r>
              <a:rPr lang="cs-CZ" sz="2300" i="1" dirty="0"/>
              <a:t>, bezprostřednímu nebo zpožděnému, uvnitř závodu nebo mimo závod, a zahrnuje jednu nebo více nebezpečných látek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1642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Zákon č. 224/2015 Sb., o prevenci závažných havárií </a:t>
            </a:r>
            <a:r>
              <a:rPr lang="cs-CZ" sz="2000" b="1" dirty="0"/>
              <a:t>způsobených vybranými chemickými látkami nebo přípravky</a:t>
            </a:r>
          </a:p>
          <a:p>
            <a:pPr marL="0" indent="0">
              <a:buNone/>
            </a:pPr>
            <a:endParaRPr lang="cs-CZ" sz="2300" b="1" dirty="0"/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p</a:t>
            </a:r>
            <a:r>
              <a:rPr lang="cs-CZ" sz="2300" dirty="0" smtClean="0"/>
              <a:t>revence, informovanost, odpovědnost původce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p</a:t>
            </a:r>
            <a:r>
              <a:rPr lang="cs-CZ" sz="2300" dirty="0" smtClean="0"/>
              <a:t>ůsobnost: objekty a zařízení, v nichž je umístěna nebezpečná chemická látka ve stanoveném množství 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 smtClean="0"/>
              <a:t>povinnosti </a:t>
            </a:r>
            <a:r>
              <a:rPr lang="cs-CZ" sz="2300" dirty="0"/>
              <a:t>provozovatele zařízení</a:t>
            </a:r>
          </a:p>
          <a:p>
            <a:pPr lvl="1">
              <a:buFont typeface="Wingdings" pitchFamily="2" charset="2"/>
              <a:buChar char="§"/>
            </a:pPr>
            <a:r>
              <a:rPr lang="cs-CZ" sz="2300" dirty="0"/>
              <a:t>vést seznam látek</a:t>
            </a:r>
          </a:p>
          <a:p>
            <a:pPr lvl="1">
              <a:buFont typeface="Wingdings" pitchFamily="2" charset="2"/>
              <a:buChar char="§"/>
            </a:pPr>
            <a:r>
              <a:rPr lang="cs-CZ" sz="2300" dirty="0"/>
              <a:t>podle množství látky v objektu se objekt zařadí do skupiny A nebo B (navrhuje provozovatel, zařazuje krajský úřad)</a:t>
            </a:r>
          </a:p>
          <a:p>
            <a:pPr lvl="1"/>
            <a:endParaRPr lang="cs-CZ" sz="2000" dirty="0"/>
          </a:p>
          <a:p>
            <a:pPr lvl="1"/>
            <a:endParaRPr lang="cs-CZ" sz="12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022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Bezpečnostní dokumentace</a:t>
            </a:r>
          </a:p>
          <a:p>
            <a:pPr marL="0" indent="0">
              <a:buNone/>
            </a:pPr>
            <a:endParaRPr lang="cs-CZ" sz="2400" b="1" dirty="0"/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posouzení rizik </a:t>
            </a:r>
            <a:r>
              <a:rPr lang="cs-CZ" sz="1900" dirty="0"/>
              <a:t>(identifikace zdrojů rizik, analýza rizik, hodnocení rizik)</a:t>
            </a:r>
            <a:r>
              <a:rPr lang="cs-CZ" sz="2300" dirty="0"/>
              <a:t> pro účely zpracování bezpečnostního programu (A)/ bezpečnostní zprávy (B)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schvaluje krajský úřad</a:t>
            </a:r>
          </a:p>
          <a:p>
            <a:pPr lvl="1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04537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Havarijní plánování</a:t>
            </a:r>
          </a:p>
          <a:p>
            <a:pPr marL="0" indent="0">
              <a:buNone/>
            </a:pPr>
            <a:endParaRPr lang="cs-CZ" sz="2400" b="1" dirty="0"/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plán fyzické ochrany (A, B)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analýza možných útoků na objekt,…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vnitřní havarijní plán (B)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možné scénáře havárie, odpovědné osoby, 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vnější havarijní plán (B) + zóna havarijního plánování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popis závažné havárie, která může vzniknout a jejíž následky se mohou projevit mimo objekt, preventivní bezpečnostní opatření,</a:t>
            </a:r>
          </a:p>
        </p:txBody>
      </p:sp>
    </p:spTree>
    <p:extLst>
      <p:ext uri="{BB962C8B-B14F-4D97-AF65-F5344CB8AC3E}">
        <p14:creationId xmlns:p14="http://schemas.microsoft.com/office/powerpoint/2010/main" val="2284037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5774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b="1" dirty="0"/>
              <a:t>Právní předpisy</a:t>
            </a:r>
          </a:p>
          <a:p>
            <a:pPr marL="0" indent="0">
              <a:buNone/>
            </a:pPr>
            <a:endParaRPr lang="cs-CZ" sz="2200" dirty="0"/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zákon č. 350/2011 Sb., o chemických látkách a chemických směsích (chemický zákon)</a:t>
            </a:r>
          </a:p>
          <a:p>
            <a:pPr>
              <a:buFont typeface="Wingdings" pitchFamily="2" charset="2"/>
              <a:buChar char="§"/>
            </a:pPr>
            <a:r>
              <a:rPr lang="cs-CZ" sz="2200" b="1" dirty="0">
                <a:latin typeface="+mj-lt"/>
              </a:rPr>
              <a:t>nařízení REACH </a:t>
            </a:r>
            <a:r>
              <a:rPr lang="cs-CZ" sz="2200" dirty="0">
                <a:latin typeface="+mj-lt"/>
              </a:rPr>
              <a:t>(č. 1907/2006</a:t>
            </a:r>
            <a:r>
              <a:rPr lang="cs-CZ" sz="2200" dirty="0" smtClean="0">
                <a:latin typeface="+mj-lt"/>
              </a:rPr>
              <a:t>), nařízení </a:t>
            </a:r>
            <a:r>
              <a:rPr lang="cs-CZ" altLang="cs-CZ" sz="2200" dirty="0">
                <a:latin typeface="+mj-lt"/>
              </a:rPr>
              <a:t>Evropského parlamentu a Rady (ES) č. 1907/2006 ze dne  18. prosince 2006 </a:t>
            </a:r>
            <a:r>
              <a:rPr lang="cs-CZ" altLang="cs-CZ" sz="2200" b="1" dirty="0">
                <a:latin typeface="+mj-lt"/>
              </a:rPr>
              <a:t>o registraci, hodnocení, povolování a omezování chemických </a:t>
            </a:r>
            <a:r>
              <a:rPr lang="cs-CZ" altLang="cs-CZ" sz="2200" b="1" dirty="0" smtClean="0">
                <a:latin typeface="+mj-lt"/>
              </a:rPr>
              <a:t>látek</a:t>
            </a:r>
            <a:endParaRPr lang="cs-CZ" sz="2200" dirty="0">
              <a:latin typeface="+mj-lt"/>
            </a:endParaRPr>
          </a:p>
          <a:p>
            <a:pPr>
              <a:buFont typeface="Wingdings" pitchFamily="2" charset="2"/>
              <a:buChar char="§"/>
            </a:pPr>
            <a:r>
              <a:rPr lang="cs-CZ" sz="2200" b="1" dirty="0" smtClean="0">
                <a:latin typeface="+mj-lt"/>
              </a:rPr>
              <a:t>CLP </a:t>
            </a:r>
            <a:r>
              <a:rPr lang="cs-CZ" sz="2200" b="1" dirty="0">
                <a:latin typeface="+mj-lt"/>
              </a:rPr>
              <a:t>nařízení (č. 1272/2008</a:t>
            </a:r>
            <a:r>
              <a:rPr lang="cs-CZ" sz="2200" b="1" dirty="0" smtClean="0">
                <a:latin typeface="+mj-lt"/>
              </a:rPr>
              <a:t>), </a:t>
            </a:r>
            <a:r>
              <a:rPr lang="cs-CZ" altLang="cs-CZ" sz="22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nařízení Evropského parlamentu a Rady (ES) č. 1272/2008 ze dne 16. prosince 2008 o klasifikaci, označování a balení látek a směsí</a:t>
            </a:r>
            <a:endParaRPr lang="cs-CZ" sz="2200" dirty="0">
              <a:latin typeface="+mj-lt"/>
            </a:endParaRP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nařízení BPR o biocidních přípravcích (č. 528/2012</a:t>
            </a:r>
            <a:r>
              <a:rPr lang="cs-CZ" sz="22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cs-CZ" sz="2200" dirty="0"/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Rotterdamská úmluva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Stockholmská úmluva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/>
              <a:t>Cílem regulace je sledování rizik látek pro zdraví a životní prostředí a jejich postupné nahrazování bezpečnějšími alternativami. </a:t>
            </a:r>
          </a:p>
        </p:txBody>
      </p:sp>
    </p:spTree>
    <p:extLst>
      <p:ext uri="{BB962C8B-B14F-4D97-AF65-F5344CB8AC3E}">
        <p14:creationId xmlns:p14="http://schemas.microsoft.com/office/powerpoint/2010/main" val="530168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Poznámky</a:t>
            </a:r>
          </a:p>
          <a:p>
            <a:pPr>
              <a:buFont typeface="Wingdings" pitchFamily="2" charset="2"/>
              <a:buChar char="§"/>
            </a:pPr>
            <a:endParaRPr lang="cs-CZ" sz="2400" dirty="0"/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pojištění odpovědnosti za škody vzniklé v důsledku závažné havárie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provozovatel po celou dobu fungování objektu i ve zkušební době, smluvně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informování veřejnosti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i="1" dirty="0"/>
              <a:t>Každý se může na krajský úřad obrátit s žádostí o poskytnutí informace o objektu zařazeném do skupiny A nebo do skupiny B postupem stanoveným zákonem o právu na informace o životním prostředí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krajský úřad zpracovává informaci, dálkový přístup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povinnost hlásit závažnou havárii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konečná zpráva o dopadech závažné havárie</a:t>
            </a:r>
          </a:p>
          <a:p>
            <a:pPr lvl="1"/>
            <a:endParaRPr lang="cs-CZ" sz="2000" i="1" baseline="30000" dirty="0"/>
          </a:p>
        </p:txBody>
      </p:sp>
    </p:spTree>
    <p:extLst>
      <p:ext uri="{BB962C8B-B14F-4D97-AF65-F5344CB8AC3E}">
        <p14:creationId xmlns:p14="http://schemas.microsoft.com/office/powerpoint/2010/main" val="12444604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Právní režim nakládání s GMO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Seminář X.</a:t>
            </a:r>
          </a:p>
        </p:txBody>
      </p:sp>
    </p:spTree>
    <p:extLst>
      <p:ext uri="{BB962C8B-B14F-4D97-AF65-F5344CB8AC3E}">
        <p14:creationId xmlns:p14="http://schemas.microsoft.com/office/powerpoint/2010/main" val="422931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Genová modifikace</a:t>
            </a:r>
          </a:p>
          <a:p>
            <a:pPr marL="0" indent="0">
              <a:buNone/>
            </a:pPr>
            <a:endParaRPr lang="cs-CZ" sz="2400" dirty="0"/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cílená změna DNA za účelem získat organismus s určitými vlastnostmi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přenos cizího genu do organismu/ vyřazení vlastního genu z funkce/ změna funkce některého vlastního genu</a:t>
            </a:r>
          </a:p>
        </p:txBody>
      </p:sp>
    </p:spTree>
    <p:extLst>
      <p:ext uri="{BB962C8B-B14F-4D97-AF65-F5344CB8AC3E}">
        <p14:creationId xmlns:p14="http://schemas.microsoft.com/office/powerpoint/2010/main" val="3640159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Biologická bezpečnost</a:t>
            </a:r>
          </a:p>
          <a:p>
            <a:pPr marL="0" indent="0">
              <a:buNone/>
            </a:pPr>
            <a:endParaRPr lang="cs-CZ" sz="2400" b="1" dirty="0"/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moderní biotechnologie je nutné rozvíjet za přiměřených bezpečnostních opatření na ochranu lidského zdraví a životního prostředí</a:t>
            </a:r>
          </a:p>
          <a:p>
            <a:pPr>
              <a:buFont typeface="Wingdings" pitchFamily="2" charset="2"/>
              <a:buChar char="§"/>
            </a:pPr>
            <a:endParaRPr lang="cs-CZ" sz="2300" dirty="0"/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princip předběžné opatrnosti</a:t>
            </a:r>
          </a:p>
          <a:p>
            <a:pPr>
              <a:buFont typeface="Wingdings" pitchFamily="2" charset="2"/>
              <a:buChar char="§"/>
            </a:pPr>
            <a:endParaRPr lang="cs-CZ" sz="2300" dirty="0"/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Úmluva o biologické rozmanitosti</a:t>
            </a:r>
          </a:p>
          <a:p>
            <a:pPr>
              <a:buFont typeface="Wingdings" pitchFamily="2" charset="2"/>
              <a:buChar char="§"/>
            </a:pPr>
            <a:r>
              <a:rPr lang="cs-CZ" sz="2300" u="sng" dirty="0" err="1"/>
              <a:t>Cartagenský</a:t>
            </a:r>
            <a:r>
              <a:rPr lang="cs-CZ" sz="2300" u="sng" dirty="0"/>
              <a:t> protokol o biologické bezpečnosti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Nagojsko-</a:t>
            </a:r>
            <a:r>
              <a:rPr lang="cs-CZ" sz="2300" dirty="0" err="1"/>
              <a:t>Kuala</a:t>
            </a:r>
            <a:r>
              <a:rPr lang="cs-CZ" sz="2300" dirty="0"/>
              <a:t> </a:t>
            </a:r>
            <a:r>
              <a:rPr lang="cs-CZ" sz="2300" dirty="0" err="1"/>
              <a:t>Lumpurský</a:t>
            </a:r>
            <a:r>
              <a:rPr lang="cs-CZ" sz="2300" dirty="0"/>
              <a:t> dodatkový protokol o odpovědnosti a náhradě škod</a:t>
            </a:r>
          </a:p>
        </p:txBody>
      </p:sp>
    </p:spTree>
    <p:extLst>
      <p:ext uri="{BB962C8B-B14F-4D97-AF65-F5344CB8AC3E}">
        <p14:creationId xmlns:p14="http://schemas.microsoft.com/office/powerpoint/2010/main" val="26294238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Regulace GMO v rámci EU</a:t>
            </a:r>
          </a:p>
          <a:p>
            <a:pPr marL="0" indent="0">
              <a:buNone/>
            </a:pPr>
            <a:endParaRPr lang="cs-CZ" sz="2400" b="1" dirty="0"/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prevence, předběžná opatrnost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hodnocení rizika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povolovací režim</a:t>
            </a:r>
          </a:p>
          <a:p>
            <a:pPr>
              <a:buFont typeface="Wingdings" pitchFamily="2" charset="2"/>
              <a:buChar char="§"/>
            </a:pPr>
            <a:endParaRPr lang="cs-CZ" sz="2300" dirty="0"/>
          </a:p>
          <a:p>
            <a:pPr marL="0" indent="0">
              <a:buNone/>
            </a:pPr>
            <a:r>
              <a:rPr lang="cs-CZ" sz="2300" dirty="0"/>
              <a:t>1) úprava přeshraničního pohybu (</a:t>
            </a:r>
            <a:r>
              <a:rPr lang="cs-CZ" sz="2300" dirty="0" err="1"/>
              <a:t>Cartagenský</a:t>
            </a:r>
            <a:r>
              <a:rPr lang="cs-CZ" sz="2300" dirty="0"/>
              <a:t> protokol)</a:t>
            </a:r>
          </a:p>
          <a:p>
            <a:pPr marL="0" indent="0">
              <a:buNone/>
            </a:pPr>
            <a:r>
              <a:rPr lang="cs-CZ" sz="2300" dirty="0"/>
              <a:t>2) uzavřené nakládání s GMM</a:t>
            </a:r>
          </a:p>
          <a:p>
            <a:pPr marL="0" indent="0">
              <a:buNone/>
            </a:pPr>
            <a:r>
              <a:rPr lang="cs-CZ" sz="2300" dirty="0"/>
              <a:t>3) uvádění GMO na trh a do životního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22415040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/>
              <a:t>Směrnice 2009/41/ES o uzavřeném nakládání s GMM</a:t>
            </a:r>
          </a:p>
          <a:p>
            <a:pPr marL="0" indent="0">
              <a:buNone/>
            </a:pPr>
            <a:endParaRPr lang="cs-CZ" sz="2400" b="1" dirty="0"/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GMM je mikroorganismus, jehož genový materiál byl změněn způsobem, k němuž nedochází přirozeným způsobem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uzavřené nakládání – při tvorbě, ale i při dalším nakládání (pěstování, uchovávání, doprava, ničení)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zábrany úniku do okolí, kontaktu s člověkem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kategorizace do 4 stupňů rizika, podle toho oznamovací/povolovací režim</a:t>
            </a:r>
          </a:p>
          <a:p>
            <a:pPr>
              <a:buFont typeface="Wingdings" pitchFamily="2" charset="2"/>
              <a:buChar char="§"/>
            </a:pPr>
            <a:endParaRPr lang="cs-CZ" sz="2300" dirty="0"/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sledovatelnost = schopnost sledovat GMO a produkty z GMO ve všech stádiích</a:t>
            </a:r>
          </a:p>
          <a:p>
            <a:pPr lvl="1">
              <a:buFont typeface="Wingdings" pitchFamily="2" charset="2"/>
              <a:buChar char="§"/>
            </a:pPr>
            <a:r>
              <a:rPr lang="cs-CZ" sz="2100" u="sng" dirty="0"/>
              <a:t>uvedení informace, že produkt obsahuje GMO</a:t>
            </a:r>
          </a:p>
          <a:p>
            <a:pPr lvl="1">
              <a:buFont typeface="Wingdings" pitchFamily="2" charset="2"/>
              <a:buChar char="§"/>
            </a:pPr>
            <a:r>
              <a:rPr lang="cs-CZ" sz="2100" dirty="0"/>
              <a:t>identifikační kód</a:t>
            </a:r>
          </a:p>
          <a:p>
            <a:pPr lvl="1">
              <a:buFont typeface="Wingdings" pitchFamily="2" charset="2"/>
              <a:buChar char="§"/>
            </a:pPr>
            <a:r>
              <a:rPr lang="cs-CZ" sz="2100" dirty="0"/>
              <a:t>povinnost evidence údajů</a:t>
            </a:r>
          </a:p>
          <a:p>
            <a:pPr>
              <a:buFont typeface="Wingdings" pitchFamily="2" charset="2"/>
              <a:buChar char="§"/>
            </a:pP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21104579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sz="2300" b="1" dirty="0"/>
              <a:t>Právní předpisy</a:t>
            </a:r>
          </a:p>
          <a:p>
            <a:pPr>
              <a:buFont typeface="Wingdings" pitchFamily="2" charset="2"/>
              <a:buChar char="§"/>
            </a:pPr>
            <a:endParaRPr lang="cs-CZ" sz="2300" dirty="0"/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směrnice 2001/18/EC o záměrném uvolňování GMO do ŽP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nařízení 1829/2003 o GM a krmivech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nařízení 1830/2003 o sledovatelnosti a označování GMO produktů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zákon č. 78/2004 Sb., o nakládání s GMO a produkty GMO</a:t>
            </a:r>
          </a:p>
          <a:p>
            <a:pPr>
              <a:buFont typeface="Wingdings" pitchFamily="2" charset="2"/>
              <a:buChar char="§"/>
            </a:pPr>
            <a:endParaRPr lang="cs-CZ" sz="2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4228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b="1" dirty="0"/>
              <a:t>Zákon č. 78/2004 Sb., o nakládání s GMO a produkty GMO</a:t>
            </a:r>
          </a:p>
          <a:p>
            <a:pPr>
              <a:buFont typeface="Wingdings" pitchFamily="2" charset="2"/>
              <a:buChar char="§"/>
            </a:pPr>
            <a:endParaRPr lang="cs-CZ" sz="2400" b="1" dirty="0"/>
          </a:p>
          <a:p>
            <a:pPr>
              <a:buFont typeface="Wingdings" pitchFamily="2" charset="2"/>
              <a:buChar char="§"/>
            </a:pPr>
            <a:r>
              <a:rPr lang="cs-CZ" sz="2300" i="1" dirty="0"/>
              <a:t>„organismus, kromě člověka, jehož dědičný materiál byl změněn genetickou modifikací provedenou některým z technických postupů stanovených v bodu 1 přílohy č. 1 k tomuto zákonu“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GMM </a:t>
            </a:r>
            <a:r>
              <a:rPr lang="cs-CZ" sz="2300" i="1" dirty="0"/>
              <a:t>= „mikrobiologická jednotka schopná rozmnožování nebo přenosu dědičného materiálu, včetně virů, viroidů, živočišných a rostlinných buněk v kultuře, jejíž dědičný materiál byl změněn genetickou modifikací“</a:t>
            </a:r>
          </a:p>
          <a:p>
            <a:pPr lvl="1">
              <a:buFont typeface="Wingdings" pitchFamily="2" charset="2"/>
              <a:buChar char="§"/>
            </a:pPr>
            <a:r>
              <a:rPr lang="cs-CZ" sz="2100" dirty="0"/>
              <a:t>genetický produkt = jakákoli věc obsahující jeden nebo více GMO, která byla vyrobena nebo jinak získána bez ohledu na stupeň jejího zpracování a je určena k uvedení do oběhu</a:t>
            </a:r>
            <a:endParaRPr lang="cs-CZ" sz="2100" i="1" dirty="0"/>
          </a:p>
          <a:p>
            <a:pPr lvl="1">
              <a:buFont typeface="Wingdings" pitchFamily="2" charset="2"/>
              <a:buChar char="§"/>
            </a:pPr>
            <a:r>
              <a:rPr lang="cs-CZ" sz="2100" b="1" dirty="0"/>
              <a:t>povinnosti se vztahují na organismus po celou dobu, kdy má schopnost rozmnožování nebo přenosu genetické informace</a:t>
            </a:r>
          </a:p>
        </p:txBody>
      </p:sp>
    </p:spTree>
    <p:extLst>
      <p:ext uri="{BB962C8B-B14F-4D97-AF65-F5344CB8AC3E}">
        <p14:creationId xmlns:p14="http://schemas.microsoft.com/office/powerpoint/2010/main" val="4343086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Zákon č. 78/2004 Sb., o nakládání s GMO a produkty GMO</a:t>
            </a:r>
          </a:p>
          <a:p>
            <a:pPr marL="0" indent="0">
              <a:buNone/>
            </a:pPr>
            <a:endParaRPr lang="cs-CZ" sz="2400" b="1" dirty="0"/>
          </a:p>
          <a:p>
            <a:pPr marL="971550" lvl="1" indent="-514350">
              <a:buAutoNum type="arabicParenR"/>
            </a:pPr>
            <a:r>
              <a:rPr lang="cs-CZ" sz="2300" dirty="0"/>
              <a:t>uzavřené nakládání (laboratoř) – povolení/oznámení; MŽP</a:t>
            </a:r>
          </a:p>
          <a:p>
            <a:pPr marL="971550" lvl="1" indent="-514350">
              <a:buAutoNum type="arabicParenR"/>
            </a:pPr>
            <a:r>
              <a:rPr lang="cs-CZ" sz="2300" dirty="0"/>
              <a:t>uvádění do životního prostředí – povolení, časově omezené, vázané na osobu; MŽP</a:t>
            </a:r>
          </a:p>
          <a:p>
            <a:pPr marL="971550" lvl="1" indent="-514350">
              <a:buAutoNum type="arabicParenR"/>
            </a:pPr>
            <a:r>
              <a:rPr lang="cs-CZ" sz="2300" dirty="0"/>
              <a:t>uvádění do oběhu – seznam pro uvádění do oběhu; MŽP</a:t>
            </a:r>
          </a:p>
          <a:p>
            <a:pPr marL="457200" lvl="1" indent="0">
              <a:buNone/>
            </a:pPr>
            <a:endParaRPr lang="cs-CZ" sz="2300" dirty="0"/>
          </a:p>
          <a:p>
            <a:pPr marL="457200" lvl="1" indent="0">
              <a:buNone/>
            </a:pPr>
            <a:r>
              <a:rPr lang="cs-CZ" sz="2300" dirty="0"/>
              <a:t>povinnosti: evidenční, dokumentační, informační</a:t>
            </a:r>
          </a:p>
        </p:txBody>
      </p:sp>
    </p:spTree>
    <p:extLst>
      <p:ext uri="{BB962C8B-B14F-4D97-AF65-F5344CB8AC3E}">
        <p14:creationId xmlns:p14="http://schemas.microsoft.com/office/powerpoint/2010/main" val="118602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400" b="1" dirty="0"/>
              <a:t>Zákon č. 78/2004 Sb., o nakládání s GMO a produkty</a:t>
            </a:r>
          </a:p>
          <a:p>
            <a:pPr marL="0" indent="0">
              <a:buNone/>
            </a:pPr>
            <a:endParaRPr lang="cs-CZ" sz="2800" b="1" dirty="0"/>
          </a:p>
          <a:p>
            <a:pPr>
              <a:buFont typeface="Wingdings" pitchFamily="2" charset="2"/>
              <a:buChar char="§"/>
            </a:pPr>
            <a:r>
              <a:rPr lang="cs-CZ" sz="3300" dirty="0"/>
              <a:t>hodnocení rizika</a:t>
            </a:r>
          </a:p>
          <a:p>
            <a:pPr lvl="1">
              <a:buFont typeface="Wingdings" pitchFamily="2" charset="2"/>
              <a:buChar char="§"/>
            </a:pPr>
            <a:r>
              <a:rPr lang="cs-CZ" sz="3000" dirty="0"/>
              <a:t>= </a:t>
            </a:r>
            <a:r>
              <a:rPr lang="cs-CZ" sz="3000" b="1" dirty="0"/>
              <a:t>písemný rozbo</a:t>
            </a:r>
            <a:r>
              <a:rPr lang="cs-CZ" sz="3000" dirty="0"/>
              <a:t>r vycházející z </a:t>
            </a:r>
            <a:r>
              <a:rPr lang="cs-CZ" sz="3000" b="1" dirty="0"/>
              <a:t>porovnání</a:t>
            </a:r>
            <a:r>
              <a:rPr lang="cs-CZ" sz="3000" dirty="0"/>
              <a:t> nakládání s geneticky </a:t>
            </a:r>
            <a:r>
              <a:rPr lang="cs-CZ" sz="3000" b="1" dirty="0"/>
              <a:t>modifikovanými</a:t>
            </a:r>
            <a:r>
              <a:rPr lang="cs-CZ" sz="3000" dirty="0"/>
              <a:t> organismy a genetickými produkty s nakládáním </a:t>
            </a:r>
            <a:r>
              <a:rPr lang="cs-CZ" sz="3000" b="1" dirty="0"/>
              <a:t>s geneticky nemodifikovanými</a:t>
            </a:r>
            <a:r>
              <a:rPr lang="cs-CZ" sz="3000" dirty="0"/>
              <a:t> organismy a produkty </a:t>
            </a:r>
          </a:p>
          <a:p>
            <a:pPr lvl="1">
              <a:buFont typeface="Wingdings" pitchFamily="2" charset="2"/>
              <a:buChar char="§"/>
            </a:pPr>
            <a:r>
              <a:rPr lang="cs-CZ" sz="3000" dirty="0"/>
              <a:t>za obdobných podmínek </a:t>
            </a:r>
          </a:p>
          <a:p>
            <a:pPr lvl="1">
              <a:buFont typeface="Wingdings" pitchFamily="2" charset="2"/>
              <a:buChar char="§"/>
            </a:pPr>
            <a:r>
              <a:rPr lang="cs-CZ" sz="3000" dirty="0"/>
              <a:t>a zahrnující definování a posouzení </a:t>
            </a:r>
            <a:r>
              <a:rPr lang="cs-CZ" sz="3000" b="1" dirty="0"/>
              <a:t>možných přímých i nepřímých, bezprostředních i následných škodlivých účinků tohoto nakládání</a:t>
            </a:r>
            <a:r>
              <a:rPr lang="cs-CZ" sz="3000" dirty="0"/>
              <a:t>, </a:t>
            </a:r>
          </a:p>
          <a:p>
            <a:pPr lvl="1">
              <a:buFont typeface="Wingdings" pitchFamily="2" charset="2"/>
              <a:buChar char="§"/>
            </a:pPr>
            <a:r>
              <a:rPr lang="cs-CZ" sz="3000" dirty="0"/>
              <a:t>a to zejména</a:t>
            </a:r>
          </a:p>
          <a:p>
            <a:pPr lvl="2">
              <a:buFont typeface="Wingdings" pitchFamily="2" charset="2"/>
              <a:buChar char="§"/>
            </a:pPr>
            <a:r>
              <a:rPr lang="cs-CZ" sz="2600" dirty="0"/>
              <a:t>působení na zdraví lidí</a:t>
            </a:r>
          </a:p>
          <a:p>
            <a:pPr lvl="2">
              <a:buFont typeface="Wingdings" pitchFamily="2" charset="2"/>
              <a:buChar char="§"/>
            </a:pPr>
            <a:r>
              <a:rPr lang="cs-CZ" sz="2600" dirty="0"/>
              <a:t>působení na zvířata a rostliny</a:t>
            </a:r>
          </a:p>
          <a:p>
            <a:pPr lvl="2">
              <a:buFont typeface="Wingdings" pitchFamily="2" charset="2"/>
              <a:buChar char="§"/>
            </a:pPr>
            <a:r>
              <a:rPr lang="cs-CZ" sz="2600" dirty="0"/>
              <a:t>usídlení a rozšíření geneticky modifikovaného organismu v životním prostředí</a:t>
            </a:r>
          </a:p>
          <a:p>
            <a:pPr lvl="2">
              <a:buFont typeface="Wingdings" pitchFamily="2" charset="2"/>
              <a:buChar char="§"/>
            </a:pPr>
            <a:r>
              <a:rPr lang="cs-CZ" sz="2600" dirty="0"/>
              <a:t>přirozeného přenosu vloženého genetického materiálu na jiné organismy, zvláště pak přenosu genu podmiňujícího necitlivost na antibiotika a jiné prostředky používané k léčení infekcí lidí či zvířat v případě, že takový gen nebo geny byly vneseny do geneticky modifikovaného organismu</a:t>
            </a:r>
          </a:p>
          <a:p>
            <a:pPr>
              <a:buFont typeface="Wingdings" pitchFamily="2" charset="2"/>
              <a:buChar char="§"/>
            </a:pPr>
            <a:r>
              <a:rPr lang="cs-CZ" sz="3300" dirty="0"/>
              <a:t>havarijní plán</a:t>
            </a:r>
          </a:p>
        </p:txBody>
      </p:sp>
    </p:spTree>
    <p:extLst>
      <p:ext uri="{BB962C8B-B14F-4D97-AF65-F5344CB8AC3E}">
        <p14:creationId xmlns:p14="http://schemas.microsoft.com/office/powerpoint/2010/main" val="777780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lvl="1" indent="0">
              <a:buNone/>
            </a:pPr>
            <a:r>
              <a:rPr lang="cs-CZ" sz="2400" b="1" dirty="0"/>
              <a:t>Zákon č. 350/2011 Sb., o chemických látkách a chemických směsí (chemický zákon)</a:t>
            </a:r>
          </a:p>
          <a:p>
            <a:pPr marL="0" lvl="1" indent="0">
              <a:buNone/>
            </a:pPr>
            <a:endParaRPr lang="cs-CZ" sz="2400" b="1" dirty="0"/>
          </a:p>
          <a:p>
            <a:pPr marL="342900" lvl="1" indent="-342900">
              <a:buFont typeface="Wingdings" pitchFamily="2" charset="2"/>
              <a:buChar char="§"/>
            </a:pPr>
            <a:r>
              <a:rPr lang="cs-CZ" sz="2300" dirty="0"/>
              <a:t>výroba, </a:t>
            </a:r>
            <a:r>
              <a:rPr lang="cs-CZ" sz="2300" dirty="0" smtClean="0"/>
              <a:t>klasifikace, </a:t>
            </a:r>
            <a:r>
              <a:rPr lang="cs-CZ" sz="2300" dirty="0"/>
              <a:t>zkoušení nebezpečných vlastností, balení, označování, uvádění na trh, používání, vývoz a dovoz chemických látek (nebo chemických směsí)</a:t>
            </a:r>
          </a:p>
          <a:p>
            <a:pPr marL="342900" lvl="1" indent="-342900">
              <a:buFont typeface="Wingdings" pitchFamily="2" charset="2"/>
              <a:buChar char="§"/>
            </a:pPr>
            <a:r>
              <a:rPr lang="cs-CZ" sz="2300" dirty="0"/>
              <a:t>správná laboratorní praxe</a:t>
            </a:r>
          </a:p>
          <a:p>
            <a:pPr marL="342900" lvl="1" indent="-342900">
              <a:buFont typeface="Wingdings" pitchFamily="2" charset="2"/>
              <a:buChar char="§"/>
            </a:pPr>
            <a:r>
              <a:rPr lang="cs-CZ" sz="2300" dirty="0"/>
              <a:t>chemické látky, chemické směsi, látky obsažené ve směsi, látky obsažené v předmětu</a:t>
            </a:r>
          </a:p>
          <a:p>
            <a:pPr marL="342900" lvl="1" indent="-342900">
              <a:buFont typeface="Wingdings" pitchFamily="2" charset="2"/>
              <a:buChar char="§"/>
            </a:pPr>
            <a:r>
              <a:rPr lang="cs-CZ" sz="2300" dirty="0"/>
              <a:t>orgány státní správy – MŽP, </a:t>
            </a:r>
            <a:r>
              <a:rPr lang="cs-CZ" sz="2300" dirty="0" err="1"/>
              <a:t>MZdr</a:t>
            </a:r>
            <a:r>
              <a:rPr lang="cs-CZ" sz="2300" dirty="0"/>
              <a:t>, MPO, MO + ČIŽP…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303333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04664"/>
            <a:ext cx="8229600" cy="626469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b="1" dirty="0"/>
              <a:t>Zákon č. 78/2004 Sb., o nakládání s GMO a produkty</a:t>
            </a:r>
          </a:p>
          <a:p>
            <a:pPr>
              <a:buFont typeface="Wingdings" pitchFamily="2" charset="2"/>
              <a:buChar char="§"/>
            </a:pPr>
            <a:endParaRPr lang="cs-CZ" sz="2800" b="1" dirty="0"/>
          </a:p>
          <a:p>
            <a:pPr>
              <a:buFont typeface="Wingdings" pitchFamily="2" charset="2"/>
              <a:buChar char="§"/>
            </a:pPr>
            <a:r>
              <a:rPr lang="cs-CZ" sz="2700" dirty="0"/>
              <a:t>účast veřejnosti</a:t>
            </a:r>
          </a:p>
          <a:p>
            <a:pPr lvl="1">
              <a:buFont typeface="Wingdings" pitchFamily="2" charset="2"/>
              <a:buChar char="§"/>
            </a:pPr>
            <a:r>
              <a:rPr lang="cs-CZ" sz="2600" i="1" dirty="0"/>
              <a:t>„(6) </a:t>
            </a:r>
            <a:r>
              <a:rPr lang="cs-CZ" sz="2600" b="1" i="1" dirty="0"/>
              <a:t>Každý</a:t>
            </a:r>
            <a:r>
              <a:rPr lang="cs-CZ" sz="2600" i="1" dirty="0"/>
              <a:t> </a:t>
            </a:r>
            <a:r>
              <a:rPr lang="cs-CZ" sz="2600" b="1" i="1" dirty="0"/>
              <a:t>může zaslat své písemné vyjádření </a:t>
            </a:r>
            <a:r>
              <a:rPr lang="cs-CZ" sz="2600" i="1" dirty="0"/>
              <a:t>ministerstvu do 30 dnů ode dne zveřejnění shrnutí obsahu žádosti. K vyjádřením zaslaným po lhůtě ministerstvo není povinno přihlédnout.“</a:t>
            </a:r>
          </a:p>
          <a:p>
            <a:pPr lvl="1">
              <a:buFont typeface="Wingdings" pitchFamily="2" charset="2"/>
              <a:buChar char="§"/>
            </a:pPr>
            <a:r>
              <a:rPr lang="cs-CZ" sz="2600" i="1" dirty="0"/>
              <a:t>„Jestliže ministerstvo obdrželo </a:t>
            </a:r>
            <a:r>
              <a:rPr lang="cs-CZ" sz="2600" i="1" u="sng" dirty="0"/>
              <a:t>nesouhlasné vyjádření podle odstavce 6 s uvedením geneticky modifikovaného organismu do životního prostředí</a:t>
            </a:r>
            <a:r>
              <a:rPr lang="cs-CZ" sz="2600" i="1" dirty="0"/>
              <a:t>, popřípadě s uvedením geneticky modifikovaného organismu nebo genetického produktu </a:t>
            </a:r>
            <a:r>
              <a:rPr lang="cs-CZ" sz="2600" i="1" u="sng" dirty="0"/>
              <a:t>na trh</a:t>
            </a:r>
            <a:r>
              <a:rPr lang="cs-CZ" sz="2600" i="1" dirty="0"/>
              <a:t>, kterým jsou zpochybňovány výsledky hodnocení rizika nebo kterým se namítá nedostatečné zajištění ochrany zdraví a životního prostředí, zajistí způsobem podle § 6 </a:t>
            </a:r>
            <a:r>
              <a:rPr lang="cs-CZ" sz="2600" b="1" i="1" dirty="0"/>
              <a:t>veřejné projednání </a:t>
            </a:r>
            <a:r>
              <a:rPr lang="cs-CZ" sz="2600" i="1" dirty="0"/>
              <a:t>před tím, než o podané žádosti rozhodne.“</a:t>
            </a:r>
          </a:p>
          <a:p>
            <a:pPr marL="457200" lvl="1" indent="0">
              <a:buNone/>
            </a:pPr>
            <a:endParaRPr lang="cs-CZ" sz="2600" i="1" dirty="0"/>
          </a:p>
          <a:p>
            <a:pPr lvl="1">
              <a:buFont typeface="Wingdings" pitchFamily="2" charset="2"/>
              <a:buChar char="§"/>
            </a:pPr>
            <a:r>
              <a:rPr lang="cs-CZ" sz="2400" i="1" dirty="0"/>
              <a:t>„Ministerstvo zajistí v případech podle § 5 odst. 7 konání veřejného projednání nejpozději do 30 dnů po uplynutí lhůty k písemnému vyjádření podle § 5 odst. 6. Informaci o veřejném projednání zahrnující místo a čas veřejného projednání zveřejní ministerstvo způsobem podle § 10 nejméně 5 dnů před jeho konáním.“</a:t>
            </a:r>
          </a:p>
          <a:p>
            <a:pPr marL="457200" lvl="1" indent="0" algn="just">
              <a:buNone/>
            </a:pPr>
            <a:endParaRPr lang="cs-CZ" i="1" dirty="0"/>
          </a:p>
          <a:p>
            <a:pPr marL="457200" lvl="1" indent="0" algn="just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433604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Povinnosti před uvedením na </a:t>
            </a:r>
            <a:r>
              <a:rPr lang="cs-CZ" sz="2400" b="1" dirty="0" smtClean="0"/>
              <a:t>trh – CLP nařízení</a:t>
            </a: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stanovit, jaké potenciální nebezpečí představují pro zdraví člověka a životní prostředí, a v souladu se zjištěnými riziky je </a:t>
            </a:r>
            <a:r>
              <a:rPr lang="cs-CZ" sz="2300" b="1" dirty="0"/>
              <a:t>klasifikovat</a:t>
            </a:r>
            <a:r>
              <a:rPr lang="cs-CZ" sz="2300" dirty="0"/>
              <a:t> </a:t>
            </a:r>
            <a:r>
              <a:rPr lang="cs-CZ" sz="2300" u="sng" dirty="0"/>
              <a:t>(všechny</a:t>
            </a:r>
            <a:r>
              <a:rPr lang="cs-CZ" sz="2300" u="sng" dirty="0" smtClean="0"/>
              <a:t>)</a:t>
            </a:r>
            <a:r>
              <a:rPr lang="cs-CZ" sz="2300" dirty="0" smtClean="0"/>
              <a:t>, třídy nebezpečnosti</a:t>
            </a:r>
            <a:endParaRPr lang="cs-CZ" sz="2300" dirty="0"/>
          </a:p>
          <a:p>
            <a:pPr>
              <a:buFont typeface="Wingdings" pitchFamily="2" charset="2"/>
              <a:buChar char="§"/>
            </a:pPr>
            <a:r>
              <a:rPr lang="cs-CZ" sz="2300" b="1" dirty="0"/>
              <a:t>označit a zabalit </a:t>
            </a:r>
            <a:r>
              <a:rPr lang="cs-CZ" sz="2300" u="sng" dirty="0"/>
              <a:t>nebezpečné chemické látky</a:t>
            </a:r>
            <a:r>
              <a:rPr lang="cs-CZ" sz="2300" dirty="0"/>
              <a:t> s použitím standardizovaného systému uvedeného v nařízení </a:t>
            </a:r>
            <a:r>
              <a:rPr lang="cs-CZ" sz="2300" dirty="0" smtClean="0"/>
              <a:t>CLP </a:t>
            </a:r>
            <a:r>
              <a:rPr lang="cs-CZ" sz="2300" dirty="0"/>
              <a:t>(bez ohledu na množství)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oznámit do seznamu klasifikací a označení (pod ECHA – Evropská agentura pro chemické látky) do 1 měsíce od uvedení na trh/ vstupu do celního prostoru</a:t>
            </a:r>
          </a:p>
          <a:p>
            <a:pPr>
              <a:buFont typeface="Wingdings" pitchFamily="2" charset="2"/>
              <a:buChar char="§"/>
            </a:pPr>
            <a:r>
              <a:rPr lang="cs-CZ" sz="2300" i="1" dirty="0"/>
              <a:t>musí existovat možnost řízení rizik, pokud není tato možnost: režim povolení, omezení</a:t>
            </a:r>
          </a:p>
        </p:txBody>
      </p:sp>
    </p:spTree>
    <p:extLst>
      <p:ext uri="{BB962C8B-B14F-4D97-AF65-F5344CB8AC3E}">
        <p14:creationId xmlns:p14="http://schemas.microsoft.com/office/powerpoint/2010/main" val="1387816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Označování v souladu s nařízením </a:t>
            </a:r>
            <a:r>
              <a:rPr lang="cs-CZ" sz="2400" b="1" dirty="0" smtClean="0"/>
              <a:t>CLP</a:t>
            </a:r>
          </a:p>
          <a:p>
            <a:pPr marL="0" indent="0">
              <a:buNone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symboly nebezpečnosti (příloha V)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signální slova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/>
              <a:t>„varování“ nebo „nebezpečí“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věty označující riziko = H-věty </a:t>
            </a:r>
            <a:r>
              <a:rPr lang="cs-CZ" sz="2400" i="1" dirty="0" smtClean="0"/>
              <a:t>/hazard </a:t>
            </a:r>
            <a:r>
              <a:rPr lang="cs-CZ" sz="2400" i="1" dirty="0" err="1" smtClean="0"/>
              <a:t>statements</a:t>
            </a:r>
            <a:r>
              <a:rPr lang="cs-CZ" sz="2400" i="1" dirty="0" smtClean="0"/>
              <a:t>/</a:t>
            </a:r>
            <a:endParaRPr lang="cs-CZ" sz="2400" i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/>
              <a:t>„toxický při styku s kůží“, „škodlivý pro vodní organizmy“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pokyny pro bezpečné zacházení = P-věty </a:t>
            </a:r>
            <a:r>
              <a:rPr lang="cs-CZ" sz="2000" i="1" dirty="0" smtClean="0"/>
              <a:t>/</a:t>
            </a:r>
            <a:r>
              <a:rPr lang="cs-CZ" sz="2000" i="1" dirty="0" err="1" smtClean="0"/>
              <a:t>precaution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statements</a:t>
            </a:r>
            <a:r>
              <a:rPr lang="cs-CZ" sz="2000" i="1" dirty="0" smtClean="0"/>
              <a:t>/</a:t>
            </a:r>
            <a:endParaRPr lang="cs-CZ" sz="20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/>
              <a:t>hlavní, prevence, reakce, skladování, odstraňování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údaje o látce nebo směsi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informace o osobě uvádějící látku na trh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 smtClean="0"/>
              <a:t>Požadavky jsou stanoveny na obsah štítku i formu štítku!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902941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Označování v souladu s nařízením </a:t>
            </a:r>
            <a:r>
              <a:rPr lang="cs-CZ" sz="2400" b="1" dirty="0" smtClean="0"/>
              <a:t>CLP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 smtClean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7E65682-535D-47BC-AE5A-237ED562DC32}"/>
              </a:ext>
            </a:extLst>
          </p:cNvPr>
          <p:cNvSpPr/>
          <p:nvPr/>
        </p:nvSpPr>
        <p:spPr>
          <a:xfrm>
            <a:off x="4598895" y="1700808"/>
            <a:ext cx="3779838" cy="45085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cs-CZ" sz="2400" b="1" dirty="0">
                <a:solidFill>
                  <a:srgbClr val="8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P-věty</a:t>
            </a:r>
          </a:p>
          <a:p>
            <a:pPr eaLnBrk="1" hangingPunct="1">
              <a:buFont typeface="Arial" charset="0"/>
              <a:buNone/>
              <a:defRPr/>
            </a:pPr>
            <a:endParaRPr lang="cs-CZ" sz="500" b="1" dirty="0">
              <a:solidFill>
                <a:srgbClr val="000099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buClr>
                <a:schemeClr val="accent1">
                  <a:lumMod val="75000"/>
                </a:schemeClr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cs-CZ" sz="2000" b="1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všeobecné</a:t>
            </a:r>
            <a:r>
              <a:rPr lang="cs-CZ" sz="2000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cs-CZ" sz="2000" b="1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např. P102 (uchovávejte mimo dosah dětí) </a:t>
            </a:r>
          </a:p>
          <a:p>
            <a:pPr marL="342900" indent="-342900" eaLnBrk="1" hangingPunct="1">
              <a:buClr>
                <a:schemeClr val="accent1">
                  <a:lumMod val="75000"/>
                </a:schemeClr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cs-CZ" sz="2000" b="1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preventivní</a:t>
            </a:r>
            <a:r>
              <a:rPr lang="cs-CZ" sz="2000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např. P201           (před použitím si obstarejte speciální instrukce) </a:t>
            </a:r>
          </a:p>
          <a:p>
            <a:pPr marL="342900" indent="-342900" eaLnBrk="1" hangingPunct="1">
              <a:buClr>
                <a:schemeClr val="accent1">
                  <a:lumMod val="75000"/>
                </a:schemeClr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cs-CZ" sz="2000" b="1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při používání</a:t>
            </a:r>
            <a:r>
              <a:rPr lang="cs-CZ" sz="2000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např. P301                      (při požití … </a:t>
            </a:r>
            <a:r>
              <a:rPr lang="cs-CZ" sz="2000" i="1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vždy v kombinaci s další větou</a:t>
            </a:r>
            <a:r>
              <a:rPr lang="cs-CZ" sz="2000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eaLnBrk="1" hangingPunct="1">
              <a:buClr>
                <a:schemeClr val="accent1">
                  <a:lumMod val="75000"/>
                </a:schemeClr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cs-CZ" sz="2000" b="1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pro skladování</a:t>
            </a:r>
            <a:r>
              <a:rPr lang="cs-CZ" sz="2000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např. P402 (skladujte na suchém místě) </a:t>
            </a:r>
          </a:p>
          <a:p>
            <a:pPr marL="342900" indent="-342900" eaLnBrk="1" hangingPunct="1">
              <a:buClr>
                <a:schemeClr val="accent1">
                  <a:lumMod val="75000"/>
                </a:schemeClr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cs-CZ" sz="2000" b="1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pro likvidaci</a:t>
            </a:r>
            <a:r>
              <a:rPr lang="cs-CZ" sz="2000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P501  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2000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   (odstraňte obsah/obal…)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dirty="0">
              <a:latin typeface="Arial" charset="0"/>
              <a:cs typeface="Arial" panose="020B0604020202020204" pitchFamily="34" charset="0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77C8674-E569-40AE-A5DF-7ED4A767A78D}"/>
              </a:ext>
            </a:extLst>
          </p:cNvPr>
          <p:cNvSpPr/>
          <p:nvPr/>
        </p:nvSpPr>
        <p:spPr>
          <a:xfrm>
            <a:off x="611560" y="1772816"/>
            <a:ext cx="3382963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cs-CZ" sz="2400" b="1" dirty="0">
                <a:solidFill>
                  <a:srgbClr val="8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H-věty</a:t>
            </a:r>
          </a:p>
          <a:p>
            <a:pPr eaLnBrk="1" hangingPunct="1">
              <a:buFont typeface="Arial" charset="0"/>
              <a:buNone/>
              <a:defRPr/>
            </a:pPr>
            <a:endParaRPr lang="cs-CZ" sz="800" b="1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buClr>
                <a:schemeClr val="accent1">
                  <a:lumMod val="75000"/>
                </a:schemeClr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cs-CZ" sz="20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fyzikálně-chemické</a:t>
            </a:r>
            <a:r>
              <a:rPr lang="cs-CZ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:        např. H200 (nestabilní výbušnina)</a:t>
            </a:r>
          </a:p>
          <a:p>
            <a:pPr marL="285750" indent="-285750" eaLnBrk="1" hangingPunct="1">
              <a:buClr>
                <a:schemeClr val="accent1">
                  <a:lumMod val="75000"/>
                </a:schemeClr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cs-CZ" sz="20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pro zdraví člověka</a:t>
            </a:r>
            <a:r>
              <a:rPr lang="cs-CZ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:         např. H300 (při požití může způsobit smrt) </a:t>
            </a:r>
          </a:p>
          <a:p>
            <a:pPr marL="285750" indent="-285750" eaLnBrk="1" hangingPunct="1">
              <a:buClr>
                <a:schemeClr val="accent1">
                  <a:lumMod val="75000"/>
                </a:schemeClr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cs-CZ" sz="20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pro životní prostředí</a:t>
            </a:r>
            <a:r>
              <a:rPr lang="cs-CZ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: např. H400 (vysoce toxický pro vodní organismy)</a:t>
            </a:r>
          </a:p>
          <a:p>
            <a:pPr marL="285750" indent="-285750" eaLnBrk="1" hangingPunct="1">
              <a:buClr>
                <a:schemeClr val="accent1">
                  <a:lumMod val="75000"/>
                </a:schemeClr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cs-CZ" sz="20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doplňkové</a:t>
            </a:r>
            <a:r>
              <a:rPr lang="cs-CZ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: EUH001            (výbušný v suchém stavu)</a:t>
            </a:r>
          </a:p>
        </p:txBody>
      </p:sp>
    </p:spTree>
    <p:extLst>
      <p:ext uri="{BB962C8B-B14F-4D97-AF65-F5344CB8AC3E}">
        <p14:creationId xmlns:p14="http://schemas.microsoft.com/office/powerpoint/2010/main" val="4074476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Výstražné symboly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016125"/>
            <a:ext cx="7858125" cy="321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7543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Štítek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 smtClean="0"/>
          </a:p>
        </p:txBody>
      </p:sp>
      <p:pic>
        <p:nvPicPr>
          <p:cNvPr id="4" name="Obrázek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72816"/>
            <a:ext cx="7620000" cy="367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4373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Nařízení REACH</a:t>
            </a: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200" dirty="0">
                <a:latin typeface="+mj-lt"/>
              </a:rPr>
              <a:t>stanoví obecná </a:t>
            </a:r>
            <a:r>
              <a:rPr lang="cs-CZ" altLang="cs-CZ" sz="2200" b="1" dirty="0">
                <a:latin typeface="+mj-lt"/>
              </a:rPr>
              <a:t>pravidla pro uvádění na trh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200" dirty="0">
                <a:latin typeface="+mj-lt"/>
              </a:rPr>
              <a:t>vychází ze zásad vysoké úrovně ochrany lidského zdraví a ŽP, odpovědnosti chemického průmyslu a předběžné opatrnosti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200" dirty="0">
                <a:latin typeface="+mj-lt"/>
              </a:rPr>
              <a:t>zřizuje zvláštní orgán, </a:t>
            </a:r>
            <a:r>
              <a:rPr lang="cs-CZ" altLang="cs-CZ" sz="2200" b="1" dirty="0">
                <a:latin typeface="+mj-lt"/>
              </a:rPr>
              <a:t>Evropskou agenturu pro chemické látky </a:t>
            </a:r>
            <a:r>
              <a:rPr lang="cs-CZ" altLang="cs-CZ" sz="2200" dirty="0">
                <a:latin typeface="+mj-lt"/>
              </a:rPr>
              <a:t>(</a:t>
            </a:r>
            <a:r>
              <a:rPr lang="cs-CZ" altLang="cs-CZ" sz="2200" i="1" dirty="0" err="1">
                <a:latin typeface="+mj-lt"/>
              </a:rPr>
              <a:t>European</a:t>
            </a:r>
            <a:r>
              <a:rPr lang="cs-CZ" altLang="cs-CZ" sz="2200" i="1" dirty="0">
                <a:latin typeface="+mj-lt"/>
              </a:rPr>
              <a:t> </a:t>
            </a:r>
            <a:r>
              <a:rPr lang="cs-CZ" altLang="cs-CZ" sz="2200" i="1" dirty="0" err="1">
                <a:latin typeface="+mj-lt"/>
              </a:rPr>
              <a:t>Chemicals</a:t>
            </a:r>
            <a:r>
              <a:rPr lang="cs-CZ" altLang="cs-CZ" sz="2200" i="1" dirty="0">
                <a:latin typeface="+mj-lt"/>
              </a:rPr>
              <a:t> </a:t>
            </a:r>
            <a:r>
              <a:rPr lang="cs-CZ" altLang="cs-CZ" sz="2200" i="1" dirty="0" err="1">
                <a:latin typeface="+mj-lt"/>
              </a:rPr>
              <a:t>Agency</a:t>
            </a:r>
            <a:r>
              <a:rPr lang="cs-CZ" altLang="cs-CZ" sz="2200" dirty="0">
                <a:latin typeface="+mj-lt"/>
              </a:rPr>
              <a:t>, ECHA)</a:t>
            </a:r>
          </a:p>
        </p:txBody>
      </p:sp>
    </p:spTree>
    <p:extLst>
      <p:ext uri="{BB962C8B-B14F-4D97-AF65-F5344CB8AC3E}">
        <p14:creationId xmlns:p14="http://schemas.microsoft.com/office/powerpoint/2010/main" val="27498558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1698</Words>
  <Application>Microsoft Office PowerPoint</Application>
  <PresentationFormat>Předvádění na obrazovce (4:3)</PresentationFormat>
  <Paragraphs>200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Verdana</vt:lpstr>
      <vt:lpstr>Wingdings</vt:lpstr>
      <vt:lpstr>Motiv systému Office</vt:lpstr>
      <vt:lpstr>Právní regulace nakládání s chemickými látkami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Prevence závažných havárií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Právní režim nakládání s GMO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Metrostav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ochrana před chemickými látkami</dc:title>
  <dc:creator>t</dc:creator>
  <cp:lastModifiedBy>User</cp:lastModifiedBy>
  <cp:revision>27</cp:revision>
  <dcterms:created xsi:type="dcterms:W3CDTF">2017-12-02T21:07:31Z</dcterms:created>
  <dcterms:modified xsi:type="dcterms:W3CDTF">2019-12-29T09:37:49Z</dcterms:modified>
</cp:coreProperties>
</file>