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56"/>
  </p:notesMasterIdLst>
  <p:handoutMasterIdLst>
    <p:handoutMasterId r:id="rId57"/>
  </p:handoutMasterIdLst>
  <p:sldIdLst>
    <p:sldId id="274" r:id="rId5"/>
    <p:sldId id="297" r:id="rId6"/>
    <p:sldId id="268" r:id="rId7"/>
    <p:sldId id="262" r:id="rId8"/>
    <p:sldId id="328" r:id="rId9"/>
    <p:sldId id="361" r:id="rId10"/>
    <p:sldId id="362" r:id="rId11"/>
    <p:sldId id="363" r:id="rId12"/>
    <p:sldId id="364" r:id="rId13"/>
    <p:sldId id="365" r:id="rId14"/>
    <p:sldId id="367" r:id="rId15"/>
    <p:sldId id="366" r:id="rId16"/>
    <p:sldId id="368" r:id="rId17"/>
    <p:sldId id="381" r:id="rId18"/>
    <p:sldId id="380" r:id="rId19"/>
    <p:sldId id="382" r:id="rId20"/>
    <p:sldId id="383" r:id="rId21"/>
    <p:sldId id="298" r:id="rId22"/>
    <p:sldId id="299" r:id="rId23"/>
    <p:sldId id="369" r:id="rId24"/>
    <p:sldId id="370" r:id="rId25"/>
    <p:sldId id="371" r:id="rId26"/>
    <p:sldId id="372" r:id="rId27"/>
    <p:sldId id="373" r:id="rId28"/>
    <p:sldId id="374" r:id="rId29"/>
    <p:sldId id="375" r:id="rId30"/>
    <p:sldId id="376" r:id="rId31"/>
    <p:sldId id="377" r:id="rId32"/>
    <p:sldId id="378" r:id="rId33"/>
    <p:sldId id="379" r:id="rId34"/>
    <p:sldId id="340" r:id="rId35"/>
    <p:sldId id="332" r:id="rId36"/>
    <p:sldId id="300" r:id="rId37"/>
    <p:sldId id="301" r:id="rId38"/>
    <p:sldId id="384" r:id="rId39"/>
    <p:sldId id="386" r:id="rId40"/>
    <p:sldId id="387" r:id="rId41"/>
    <p:sldId id="388" r:id="rId42"/>
    <p:sldId id="389" r:id="rId43"/>
    <p:sldId id="390" r:id="rId44"/>
    <p:sldId id="391" r:id="rId45"/>
    <p:sldId id="398" r:id="rId46"/>
    <p:sldId id="400" r:id="rId47"/>
    <p:sldId id="399" r:id="rId48"/>
    <p:sldId id="397" r:id="rId49"/>
    <p:sldId id="392" r:id="rId50"/>
    <p:sldId id="393" r:id="rId51"/>
    <p:sldId id="394" r:id="rId52"/>
    <p:sldId id="395" r:id="rId53"/>
    <p:sldId id="396" r:id="rId54"/>
    <p:sldId id="272" r:id="rId55"/>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3" d="100"/>
          <a:sy n="113" d="100"/>
        </p:scale>
        <p:origin x="486"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10.11.2025</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10.11.2025</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onnsiteX0" fmla="*/ 0 w 1558756"/>
              <a:gd name="connsiteY0" fmla="*/ 0 h 174659"/>
              <a:gd name="connsiteX1" fmla="*/ 550760 w 1558756"/>
              <a:gd name="connsiteY1" fmla="*/ 0 h 174659"/>
              <a:gd name="connsiteX2" fmla="*/ 1085933 w 1558756"/>
              <a:gd name="connsiteY2" fmla="*/ 0 h 174659"/>
              <a:gd name="connsiteX3" fmla="*/ 1558756 w 1558756"/>
              <a:gd name="connsiteY3" fmla="*/ 0 h 174659"/>
              <a:gd name="connsiteX4" fmla="*/ 1558756 w 1558756"/>
              <a:gd name="connsiteY4" fmla="*/ 174659 h 174659"/>
              <a:gd name="connsiteX5" fmla="*/ 1070346 w 1558756"/>
              <a:gd name="connsiteY5" fmla="*/ 174659 h 174659"/>
              <a:gd name="connsiteX6" fmla="*/ 550760 w 1558756"/>
              <a:gd name="connsiteY6" fmla="*/ 174659 h 174659"/>
              <a:gd name="connsiteX7" fmla="*/ 0 w 1558756"/>
              <a:gd name="connsiteY7" fmla="*/ 174659 h 174659"/>
              <a:gd name="connsiteX8" fmla="*/ 0 w 1558756"/>
              <a:gd name="connsiteY8" fmla="*/ 0 h 17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10762247" cy="2604653"/>
          </a:xfrm>
        </p:spPr>
        <p:txBody>
          <a:bodyPr/>
          <a:lstStyle/>
          <a:p>
            <a:pPr lvl="1"/>
            <a:r>
              <a:rPr lang="cs-CZ" dirty="0"/>
              <a:t>Ondřej Frinta</a:t>
            </a:r>
            <a:endParaRPr lang="en-US" dirty="0"/>
          </a:p>
          <a:p>
            <a:r>
              <a:rPr lang="en-US" sz="5400" dirty="0"/>
              <a:t>Development of Family Law in European Context. Fundamental Principles of Family Law.</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B1C8-9901-DBA1-610B-19B2A9BA523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D006F85-A152-4316-2953-1CDB4F5864EB}"/>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BC6074F3-D57E-CDF3-BF77-67553EBDC504}"/>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What functions does the family perform?</a:t>
            </a:r>
            <a:endParaRPr lang="cs-CZ" dirty="0"/>
          </a:p>
        </p:txBody>
      </p:sp>
    </p:spTree>
    <p:extLst>
      <p:ext uri="{BB962C8B-B14F-4D97-AF65-F5344CB8AC3E}">
        <p14:creationId xmlns:p14="http://schemas.microsoft.com/office/powerpoint/2010/main" val="399309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D27D5-234B-BFE1-9132-822C3826FF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94B08E6-1505-3B27-F81D-373898F3F8ED}"/>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33B3A389-3840-D74C-38AF-F1A673A19086}"/>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What functions does the family perform?</a:t>
            </a:r>
            <a:endParaRPr lang="cs-CZ" b="1" dirty="0"/>
          </a:p>
          <a:p>
            <a:pPr algn="just"/>
            <a:endParaRPr lang="cs-CZ" b="1" dirty="0"/>
          </a:p>
          <a:p>
            <a:pPr marL="457200" indent="-457200" algn="just">
              <a:buAutoNum type="arabicParenR"/>
            </a:pPr>
            <a:r>
              <a:rPr lang="en-US" dirty="0"/>
              <a:t>reproductive, generative</a:t>
            </a:r>
            <a:endParaRPr lang="cs-CZ" dirty="0"/>
          </a:p>
          <a:p>
            <a:pPr marL="457200" indent="-457200" algn="just">
              <a:buAutoNum type="arabicParenR"/>
            </a:pPr>
            <a:endParaRPr lang="cs-CZ" dirty="0"/>
          </a:p>
          <a:p>
            <a:pPr marL="457200" indent="-457200" algn="just">
              <a:buAutoNum type="arabicParenR"/>
            </a:pPr>
            <a:r>
              <a:rPr lang="en-US" dirty="0"/>
              <a:t>socialization (upbringing, interaction with the environment</a:t>
            </a:r>
            <a:r>
              <a:rPr lang="cs-CZ" dirty="0"/>
              <a:t> </a:t>
            </a:r>
            <a:r>
              <a:rPr lang="en-US" dirty="0"/>
              <a:t>preparing children for life, career</a:t>
            </a:r>
            <a:r>
              <a:rPr lang="cs-CZ" dirty="0"/>
              <a:t>, </a:t>
            </a:r>
            <a:r>
              <a:rPr lang="en-US" dirty="0"/>
              <a:t>regenerative and supportive function</a:t>
            </a:r>
            <a:r>
              <a:rPr lang="cs-CZ" dirty="0"/>
              <a:t>, </a:t>
            </a:r>
            <a:r>
              <a:rPr lang="en-US" dirty="0"/>
              <a:t>material and emotional support</a:t>
            </a:r>
            <a:r>
              <a:rPr lang="cs-CZ" dirty="0"/>
              <a:t>)</a:t>
            </a:r>
          </a:p>
        </p:txBody>
      </p:sp>
    </p:spTree>
    <p:extLst>
      <p:ext uri="{BB962C8B-B14F-4D97-AF65-F5344CB8AC3E}">
        <p14:creationId xmlns:p14="http://schemas.microsoft.com/office/powerpoint/2010/main" val="290382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AB83F-9D41-B85B-680F-E6C0737CA4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13DC68-DA67-7F85-3C50-E0CF3EB98790}"/>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F67342DB-37EA-20E6-F6A6-2FAE1482F6EC}"/>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Is</a:t>
            </a:r>
            <a:r>
              <a:rPr lang="cs-CZ" b="1" dirty="0"/>
              <a:t> </a:t>
            </a:r>
            <a:r>
              <a:rPr lang="cs-CZ" b="1" dirty="0" err="1"/>
              <a:t>Family</a:t>
            </a:r>
            <a:r>
              <a:rPr lang="cs-CZ" b="1" dirty="0"/>
              <a:t> </a:t>
            </a:r>
            <a:r>
              <a:rPr lang="cs-CZ" b="1" dirty="0" err="1"/>
              <a:t>defined</a:t>
            </a:r>
            <a:r>
              <a:rPr lang="cs-CZ" b="1" dirty="0"/>
              <a:t> in Civil </a:t>
            </a:r>
            <a:r>
              <a:rPr lang="cs-CZ" b="1" dirty="0" err="1"/>
              <a:t>Code</a:t>
            </a:r>
            <a:r>
              <a:rPr lang="cs-CZ" b="1" dirty="0"/>
              <a:t>?</a:t>
            </a:r>
          </a:p>
        </p:txBody>
      </p:sp>
    </p:spTree>
    <p:extLst>
      <p:ext uri="{BB962C8B-B14F-4D97-AF65-F5344CB8AC3E}">
        <p14:creationId xmlns:p14="http://schemas.microsoft.com/office/powerpoint/2010/main" val="33476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4E2D9-EB0F-F68E-C25D-4CA2379D214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F0EF66-F6D0-56D9-D062-C2D9FC75C89E}"/>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141F1530-6520-6255-6EDC-6B4CF086CE71}"/>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Is</a:t>
            </a:r>
            <a:r>
              <a:rPr lang="cs-CZ" b="1" dirty="0"/>
              <a:t> </a:t>
            </a:r>
            <a:r>
              <a:rPr lang="cs-CZ" b="1" dirty="0" err="1"/>
              <a:t>Family</a:t>
            </a:r>
            <a:r>
              <a:rPr lang="cs-CZ" b="1" dirty="0"/>
              <a:t> </a:t>
            </a:r>
            <a:r>
              <a:rPr lang="cs-CZ" b="1" dirty="0" err="1"/>
              <a:t>defined</a:t>
            </a:r>
            <a:r>
              <a:rPr lang="cs-CZ" b="1" dirty="0"/>
              <a:t> in Civil </a:t>
            </a:r>
            <a:r>
              <a:rPr lang="cs-CZ" b="1" dirty="0" err="1"/>
              <a:t>Code</a:t>
            </a:r>
            <a:r>
              <a:rPr lang="cs-CZ" b="1" dirty="0"/>
              <a:t>?</a:t>
            </a:r>
          </a:p>
          <a:p>
            <a:pPr algn="just"/>
            <a:r>
              <a:rPr lang="cs-CZ" b="1" dirty="0" err="1"/>
              <a:t>Compare</a:t>
            </a:r>
            <a:r>
              <a:rPr lang="cs-CZ" b="1" dirty="0"/>
              <a:t>: </a:t>
            </a:r>
          </a:p>
          <a:p>
            <a:pPr algn="just"/>
            <a:endParaRPr lang="cs-CZ" b="1" dirty="0"/>
          </a:p>
          <a:p>
            <a:pPr algn="just"/>
            <a:r>
              <a:rPr lang="cs-CZ" b="1" dirty="0"/>
              <a:t>Czech Civil </a:t>
            </a:r>
            <a:r>
              <a:rPr lang="cs-CZ" b="1" dirty="0" err="1"/>
              <a:t>Code</a:t>
            </a:r>
            <a:r>
              <a:rPr lang="cs-CZ" b="1" dirty="0"/>
              <a:t>, BGB: NO</a:t>
            </a:r>
          </a:p>
          <a:p>
            <a:pPr algn="just"/>
            <a:endParaRPr lang="cs-CZ" b="1" dirty="0">
              <a:solidFill>
                <a:schemeClr val="accent1"/>
              </a:solidFill>
            </a:endParaRPr>
          </a:p>
          <a:p>
            <a:pPr algn="just"/>
            <a:r>
              <a:rPr lang="cs-CZ" b="1" dirty="0">
                <a:solidFill>
                  <a:schemeClr val="accent1"/>
                </a:solidFill>
              </a:rPr>
              <a:t>X</a:t>
            </a:r>
          </a:p>
          <a:p>
            <a:pPr algn="just"/>
            <a:endParaRPr lang="cs-CZ" b="1" dirty="0"/>
          </a:p>
          <a:p>
            <a:pPr algn="just"/>
            <a:r>
              <a:rPr lang="cs-CZ" b="1" dirty="0"/>
              <a:t>ABGB: </a:t>
            </a:r>
            <a:r>
              <a:rPr lang="cs-CZ" b="1" dirty="0" err="1"/>
              <a:t>Sect</a:t>
            </a:r>
            <a:r>
              <a:rPr lang="cs-CZ" b="1" dirty="0"/>
              <a:t>. 40: </a:t>
            </a:r>
            <a:r>
              <a:rPr lang="de-DE" dirty="0"/>
              <a:t>Unter Familie werden die </a:t>
            </a:r>
            <a:r>
              <a:rPr lang="de-DE" dirty="0" err="1"/>
              <a:t>Stammältern</a:t>
            </a:r>
            <a:r>
              <a:rPr lang="de-DE" dirty="0"/>
              <a:t> mit allen ihren Nachkommen verstanden. </a:t>
            </a:r>
            <a:endParaRPr lang="cs-CZ" dirty="0"/>
          </a:p>
          <a:p>
            <a:pPr algn="just"/>
            <a:endParaRPr lang="cs-CZ" b="1" dirty="0"/>
          </a:p>
          <a:p>
            <a:pPr algn="just"/>
            <a:r>
              <a:rPr lang="cs-CZ" dirty="0"/>
              <a:t>(</a:t>
            </a:r>
            <a:r>
              <a:rPr lang="en-US" dirty="0"/>
              <a:t>The term family refers to the ancestors and all their descendants.</a:t>
            </a:r>
            <a:r>
              <a:rPr lang="cs-CZ" dirty="0"/>
              <a:t>)</a:t>
            </a:r>
          </a:p>
          <a:p>
            <a:pPr algn="just"/>
            <a:endParaRPr lang="cs-CZ" b="1" dirty="0"/>
          </a:p>
        </p:txBody>
      </p:sp>
    </p:spTree>
    <p:extLst>
      <p:ext uri="{BB962C8B-B14F-4D97-AF65-F5344CB8AC3E}">
        <p14:creationId xmlns:p14="http://schemas.microsoft.com/office/powerpoint/2010/main" val="22299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F7047-772C-B0B0-69F6-C662C43A43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99D84F-A96C-F08D-F32F-9900660EAB82}"/>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BCFFE541-A3ED-BC48-D521-B8795ADB97CF}"/>
              </a:ext>
            </a:extLst>
          </p:cNvPr>
          <p:cNvSpPr>
            <a:spLocks noGrp="1"/>
          </p:cNvSpPr>
          <p:nvPr>
            <p:ph sz="quarter" idx="13"/>
          </p:nvPr>
        </p:nvSpPr>
        <p:spPr>
          <a:xfrm>
            <a:off x="838200" y="2212429"/>
            <a:ext cx="10515600" cy="3964534"/>
          </a:xfrm>
        </p:spPr>
        <p:txBody>
          <a:bodyPr>
            <a:normAutofit fontScale="92500" lnSpcReduction="20000"/>
          </a:bodyPr>
          <a:lstStyle/>
          <a:p>
            <a:pPr algn="just"/>
            <a:r>
              <a:rPr lang="en-US" b="1" dirty="0"/>
              <a:t>No general definition in the </a:t>
            </a:r>
            <a:r>
              <a:rPr lang="cs-CZ" b="1" dirty="0"/>
              <a:t>Czech </a:t>
            </a:r>
            <a:r>
              <a:rPr lang="en-US" b="1" dirty="0"/>
              <a:t>legal syst</a:t>
            </a:r>
            <a:r>
              <a:rPr lang="cs-CZ" b="1" dirty="0"/>
              <a:t>e</a:t>
            </a:r>
            <a:r>
              <a:rPr lang="en-US" b="1" dirty="0"/>
              <a:t>m</a:t>
            </a:r>
            <a:r>
              <a:rPr lang="cs-CZ" b="1" dirty="0"/>
              <a:t>. </a:t>
            </a:r>
            <a:r>
              <a:rPr lang="en-US" b="1" dirty="0"/>
              <a:t>However, see for example:</a:t>
            </a:r>
          </a:p>
          <a:p>
            <a:pPr algn="just"/>
            <a:endParaRPr lang="cs-CZ" b="1" dirty="0"/>
          </a:p>
          <a:p>
            <a:pPr algn="just"/>
            <a:r>
              <a:rPr lang="en-US" b="1" dirty="0"/>
              <a:t>Civil Code </a:t>
            </a:r>
            <a:r>
              <a:rPr lang="cs-CZ" b="1" dirty="0" err="1"/>
              <a:t>Sect</a:t>
            </a:r>
            <a:r>
              <a:rPr lang="cs-CZ" b="1" dirty="0"/>
              <a:t>.</a:t>
            </a:r>
            <a:r>
              <a:rPr lang="en-US" b="1" dirty="0"/>
              <a:t> 3</a:t>
            </a:r>
            <a:r>
              <a:rPr lang="cs-CZ" b="1" dirty="0"/>
              <a:t> para </a:t>
            </a:r>
            <a:r>
              <a:rPr lang="en-US" b="1" dirty="0"/>
              <a:t>2</a:t>
            </a:r>
            <a:r>
              <a:rPr lang="cs-CZ" b="1" dirty="0"/>
              <a:t> </a:t>
            </a:r>
            <a:r>
              <a:rPr lang="cs-CZ" b="1" dirty="0" err="1"/>
              <a:t>letter</a:t>
            </a:r>
            <a:r>
              <a:rPr lang="cs-CZ" b="1" dirty="0"/>
              <a:t> </a:t>
            </a:r>
            <a:r>
              <a:rPr lang="en-US" b="1" dirty="0"/>
              <a:t>b): Family</a:t>
            </a:r>
            <a:r>
              <a:rPr lang="en-US" dirty="0"/>
              <a:t>, parenthood, and marriage enjoy special legal protection</a:t>
            </a:r>
            <a:r>
              <a:rPr lang="cs-CZ" dirty="0"/>
              <a:t>.</a:t>
            </a:r>
            <a:endParaRPr lang="en-US" dirty="0"/>
          </a:p>
          <a:p>
            <a:pPr algn="just"/>
            <a:r>
              <a:rPr lang="en-US" b="1" dirty="0"/>
              <a:t>Civil Code </a:t>
            </a:r>
            <a:r>
              <a:rPr lang="cs-CZ" b="1" dirty="0" err="1"/>
              <a:t>Sect</a:t>
            </a:r>
            <a:r>
              <a:rPr lang="cs-CZ" b="1" dirty="0"/>
              <a:t>. </a:t>
            </a:r>
            <a:r>
              <a:rPr lang="en-US" b="1" dirty="0"/>
              <a:t>§ 655, second sentence: </a:t>
            </a:r>
            <a:r>
              <a:rPr lang="en-US" dirty="0"/>
              <a:t>The main purpose of marriage is to establish a </a:t>
            </a:r>
            <a:r>
              <a:rPr lang="en-US" b="1" dirty="0"/>
              <a:t>family</a:t>
            </a:r>
            <a:r>
              <a:rPr lang="en-US" dirty="0"/>
              <a:t>, proper upbringing of children, and mutual support and assistance</a:t>
            </a:r>
            <a:r>
              <a:rPr lang="cs-CZ" dirty="0"/>
              <a:t>.</a:t>
            </a:r>
            <a:endParaRPr lang="en-US" dirty="0"/>
          </a:p>
          <a:p>
            <a:pPr algn="just"/>
            <a:r>
              <a:rPr lang="en-US" b="1" dirty="0"/>
              <a:t>Criminal Code </a:t>
            </a:r>
            <a:r>
              <a:rPr lang="cs-CZ" b="1" dirty="0" err="1"/>
              <a:t>Sects</a:t>
            </a:r>
            <a:r>
              <a:rPr lang="cs-CZ" b="1" dirty="0"/>
              <a:t>. </a:t>
            </a:r>
            <a:r>
              <a:rPr lang="en-US" b="1" dirty="0"/>
              <a:t>§ 194–204:</a:t>
            </a:r>
            <a:r>
              <a:rPr lang="en-US" dirty="0"/>
              <a:t> Crimes against the </a:t>
            </a:r>
            <a:r>
              <a:rPr lang="en-US" b="1" dirty="0"/>
              <a:t>family</a:t>
            </a:r>
          </a:p>
          <a:p>
            <a:pPr algn="just"/>
            <a:r>
              <a:rPr lang="en-US" b="1" dirty="0"/>
              <a:t>Act on Funeral Services </a:t>
            </a:r>
            <a:r>
              <a:rPr lang="cs-CZ" b="1" dirty="0" err="1"/>
              <a:t>Sect</a:t>
            </a:r>
            <a:r>
              <a:rPr lang="cs-CZ" b="1" dirty="0"/>
              <a:t>. </a:t>
            </a:r>
            <a:r>
              <a:rPr lang="en-US" b="1" dirty="0"/>
              <a:t> 8a</a:t>
            </a:r>
            <a:r>
              <a:rPr lang="cs-CZ" b="1" dirty="0"/>
              <a:t> para </a:t>
            </a:r>
            <a:r>
              <a:rPr lang="en-US" b="1" dirty="0"/>
              <a:t>6: </a:t>
            </a:r>
            <a:r>
              <a:rPr lang="en-US" dirty="0"/>
              <a:t>For the purposes of this Act, </a:t>
            </a:r>
            <a:r>
              <a:rPr lang="en-US" b="1" dirty="0"/>
              <a:t>family members </a:t>
            </a:r>
            <a:r>
              <a:rPr lang="en-US" dirty="0"/>
              <a:t>i</a:t>
            </a:r>
            <a:r>
              <a:rPr lang="en-US" b="1" dirty="0"/>
              <a:t>nclude </a:t>
            </a:r>
            <a:r>
              <a:rPr lang="en-US" dirty="0"/>
              <a:t>spouse, partner, parents, children, grandparents, grandchildren, and great-grandchildren</a:t>
            </a:r>
          </a:p>
          <a:p>
            <a:pPr algn="just"/>
            <a:r>
              <a:rPr lang="en-US" b="1" dirty="0" err="1"/>
              <a:t>Labour</a:t>
            </a:r>
            <a:r>
              <a:rPr lang="en-US" b="1" dirty="0"/>
              <a:t> Code </a:t>
            </a:r>
            <a:r>
              <a:rPr lang="cs-CZ" b="1" dirty="0" err="1"/>
              <a:t>Sect</a:t>
            </a:r>
            <a:r>
              <a:rPr lang="cs-CZ" b="1" dirty="0"/>
              <a:t>.</a:t>
            </a:r>
            <a:r>
              <a:rPr lang="en-US" b="1" dirty="0"/>
              <a:t> 187: </a:t>
            </a:r>
            <a:r>
              <a:rPr lang="en-US" dirty="0"/>
              <a:t>For the purposes of travel allowances, </a:t>
            </a:r>
            <a:r>
              <a:rPr lang="en-US" b="1" dirty="0"/>
              <a:t>a family member of the employee </a:t>
            </a:r>
            <a:r>
              <a:rPr lang="en-US" dirty="0"/>
              <a:t>is considered to be their spouse, partner, biological child, adopted child, foster child, biological parent, adoptive parent, guardian, and foster parent. Another person is considered equivalent only if living in the same household.</a:t>
            </a:r>
            <a:endParaRPr lang="cs-CZ" dirty="0"/>
          </a:p>
        </p:txBody>
      </p:sp>
    </p:spTree>
    <p:extLst>
      <p:ext uri="{BB962C8B-B14F-4D97-AF65-F5344CB8AC3E}">
        <p14:creationId xmlns:p14="http://schemas.microsoft.com/office/powerpoint/2010/main" val="507262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3CD6-1FAC-CE69-81EC-E632ECBAC21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96A465-46CE-F788-054D-4495C6E66472}"/>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2DED76F7-C055-ADE1-58C4-6B22C7843724}"/>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Who is considered a child?</a:t>
            </a:r>
            <a:endParaRPr lang="cs-CZ" dirty="0"/>
          </a:p>
          <a:p>
            <a:pPr algn="just"/>
            <a:endParaRPr lang="cs-CZ" b="1" dirty="0"/>
          </a:p>
        </p:txBody>
      </p:sp>
    </p:spTree>
    <p:extLst>
      <p:ext uri="{BB962C8B-B14F-4D97-AF65-F5344CB8AC3E}">
        <p14:creationId xmlns:p14="http://schemas.microsoft.com/office/powerpoint/2010/main" val="2001560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4AAA7-3FB1-7C6F-5D8D-0F3A5E6B3E1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8768238-CF95-9873-C939-66BF11C4F539}"/>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737FD3FF-21B0-9961-E6B9-3C59728A238C}"/>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Who is considered a child?</a:t>
            </a:r>
            <a:endParaRPr lang="cs-CZ" dirty="0"/>
          </a:p>
          <a:p>
            <a:pPr algn="just"/>
            <a:endParaRPr lang="cs-CZ" b="1" dirty="0"/>
          </a:p>
          <a:p>
            <a:pPr algn="just"/>
            <a:r>
              <a:rPr lang="cs-CZ" b="1" dirty="0"/>
              <a:t>United </a:t>
            </a:r>
            <a:r>
              <a:rPr lang="cs-CZ" b="1" dirty="0" err="1"/>
              <a:t>Nations</a:t>
            </a:r>
            <a:r>
              <a:rPr lang="cs-CZ" b="1" dirty="0"/>
              <a:t> </a:t>
            </a:r>
            <a:r>
              <a:rPr lang="en-US" b="1" dirty="0"/>
              <a:t>Convention on the Rights of the Child</a:t>
            </a:r>
            <a:r>
              <a:rPr lang="cs-CZ" b="1" dirty="0"/>
              <a:t> (20th </a:t>
            </a:r>
            <a:r>
              <a:rPr lang="cs-CZ" b="1" dirty="0" err="1"/>
              <a:t>November</a:t>
            </a:r>
            <a:r>
              <a:rPr lang="cs-CZ" b="1" dirty="0"/>
              <a:t> 1989)</a:t>
            </a:r>
            <a:endParaRPr lang="en-US" b="1" dirty="0"/>
          </a:p>
          <a:p>
            <a:pPr algn="just"/>
            <a:endParaRPr lang="cs-CZ" b="1" dirty="0"/>
          </a:p>
          <a:p>
            <a:pPr algn="just"/>
            <a:r>
              <a:rPr lang="cs-CZ" dirty="0"/>
              <a:t>Art. 1: </a:t>
            </a:r>
            <a:r>
              <a:rPr lang="en-US" dirty="0"/>
              <a:t>For the purposes of the present Convention, a </a:t>
            </a:r>
            <a:r>
              <a:rPr lang="en-US" b="1" dirty="0"/>
              <a:t>child means every human being below the age of eighteen years </a:t>
            </a:r>
            <a:r>
              <a:rPr lang="en-US" dirty="0"/>
              <a:t>unless under the law applicable to the child, majority is attained earlier.</a:t>
            </a:r>
            <a:endParaRPr lang="cs-CZ" dirty="0"/>
          </a:p>
        </p:txBody>
      </p:sp>
    </p:spTree>
    <p:extLst>
      <p:ext uri="{BB962C8B-B14F-4D97-AF65-F5344CB8AC3E}">
        <p14:creationId xmlns:p14="http://schemas.microsoft.com/office/powerpoint/2010/main" val="1757084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0DDA-6EC6-CA34-678D-91ED2EC4CB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8B6D4A-BD73-0085-325C-27F6955B964D}"/>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A38D469D-F864-7427-1CF0-C1F9E1303C0A}"/>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en-US" b="1" dirty="0"/>
              <a:t>Who is considered a child?</a:t>
            </a:r>
            <a:endParaRPr lang="cs-CZ" dirty="0"/>
          </a:p>
          <a:p>
            <a:pPr algn="just"/>
            <a:r>
              <a:rPr lang="en-US" dirty="0"/>
              <a:t> Issue in </a:t>
            </a:r>
            <a:r>
              <a:rPr lang="cs-CZ" dirty="0" err="1"/>
              <a:t>Sect</a:t>
            </a:r>
            <a:r>
              <a:rPr lang="cs-CZ" dirty="0"/>
              <a:t>.</a:t>
            </a:r>
            <a:r>
              <a:rPr lang="en-US" dirty="0"/>
              <a:t> 30 </a:t>
            </a:r>
            <a:r>
              <a:rPr lang="cs-CZ" dirty="0" err="1"/>
              <a:t>of</a:t>
            </a:r>
            <a:r>
              <a:rPr lang="cs-CZ" dirty="0"/>
              <a:t> Czech </a:t>
            </a:r>
            <a:r>
              <a:rPr lang="en-US" dirty="0"/>
              <a:t>Civil Code:</a:t>
            </a:r>
          </a:p>
          <a:p>
            <a:r>
              <a:rPr lang="cs-CZ" dirty="0"/>
              <a:t>(1) </a:t>
            </a:r>
            <a:r>
              <a:rPr lang="en-US" dirty="0"/>
              <a:t>An individual acquires full legal capacity upon reaching the age of majority. The age of majority is reached upon reaching eighteen years of age. </a:t>
            </a:r>
          </a:p>
          <a:p>
            <a:r>
              <a:rPr lang="en-US" dirty="0"/>
              <a:t>(2) Before reaching the age of majority, full legal capacity is acquired by being granted legal capacity or by entering into marriage. Legal capacity acquired by entering into marriage is not terminated upon termination or invalidation of marriage.</a:t>
            </a:r>
            <a:endParaRPr lang="cs-CZ" dirty="0"/>
          </a:p>
          <a:p>
            <a:endParaRPr lang="cs-CZ" dirty="0"/>
          </a:p>
          <a:p>
            <a:r>
              <a:rPr lang="en-US" b="1" dirty="0"/>
              <a:t>Thus, minors with full legal capacity are still considered children under the CRC and remain under its protection!</a:t>
            </a:r>
            <a:r>
              <a:rPr lang="cs-CZ" b="1" dirty="0"/>
              <a:t> </a:t>
            </a:r>
            <a:r>
              <a:rPr lang="cs-CZ" b="1" dirty="0" err="1"/>
              <a:t>Strange</a:t>
            </a:r>
            <a:r>
              <a:rPr lang="cs-CZ" b="1" dirty="0"/>
              <a:t>!</a:t>
            </a:r>
          </a:p>
        </p:txBody>
      </p:sp>
    </p:spTree>
    <p:extLst>
      <p:ext uri="{BB962C8B-B14F-4D97-AF65-F5344CB8AC3E}">
        <p14:creationId xmlns:p14="http://schemas.microsoft.com/office/powerpoint/2010/main" val="4178442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Historical</a:t>
            </a:r>
            <a:r>
              <a:rPr lang="cs-CZ" dirty="0"/>
              <a:t> Development</a:t>
            </a:r>
          </a:p>
        </p:txBody>
      </p:sp>
    </p:spTree>
    <p:extLst>
      <p:ext uri="{BB962C8B-B14F-4D97-AF65-F5344CB8AC3E}">
        <p14:creationId xmlns:p14="http://schemas.microsoft.com/office/powerpoint/2010/main" val="2828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4619-7952-3761-BD5C-8AAB73C73F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D4DDA9-449D-82B3-AF39-13A30601744E}"/>
              </a:ext>
            </a:extLst>
          </p:cNvPr>
          <p:cNvSpPr>
            <a:spLocks noGrp="1"/>
          </p:cNvSpPr>
          <p:nvPr>
            <p:ph type="title"/>
          </p:nvPr>
        </p:nvSpPr>
        <p:spPr>
          <a:xfrm>
            <a:off x="838200" y="1036717"/>
            <a:ext cx="10515600" cy="992057"/>
          </a:xfrm>
        </p:spPr>
        <p:txBody>
          <a:bodyPr/>
          <a:lstStyle/>
          <a:p>
            <a:r>
              <a:rPr lang="cs-CZ" dirty="0" err="1"/>
              <a:t>Historical</a:t>
            </a:r>
            <a:r>
              <a:rPr lang="cs-CZ" dirty="0"/>
              <a:t> Development – Roman </a:t>
            </a:r>
            <a:r>
              <a:rPr lang="cs-CZ" dirty="0" err="1"/>
              <a:t>Law</a:t>
            </a:r>
            <a:endParaRPr lang="cs-CZ" dirty="0"/>
          </a:p>
        </p:txBody>
      </p:sp>
      <p:sp>
        <p:nvSpPr>
          <p:cNvPr id="4" name="Zástupný text 3">
            <a:extLst>
              <a:ext uri="{FF2B5EF4-FFF2-40B4-BE49-F238E27FC236}">
                <a16:creationId xmlns:a16="http://schemas.microsoft.com/office/drawing/2014/main" id="{6B59C129-7BC8-AB63-9886-1F933E388C83}"/>
              </a:ext>
            </a:extLst>
          </p:cNvPr>
          <p:cNvSpPr>
            <a:spLocks noGrp="1"/>
          </p:cNvSpPr>
          <p:nvPr>
            <p:ph sz="quarter" idx="13"/>
          </p:nvPr>
        </p:nvSpPr>
        <p:spPr>
          <a:xfrm>
            <a:off x="838200" y="2212429"/>
            <a:ext cx="10515600" cy="3964534"/>
          </a:xfrm>
        </p:spPr>
        <p:txBody>
          <a:bodyPr>
            <a:normAutofit/>
          </a:bodyPr>
          <a:lstStyle/>
          <a:p>
            <a:r>
              <a:rPr lang="en-US" dirty="0"/>
              <a:t>Unity of persons and property, </a:t>
            </a:r>
            <a:r>
              <a:rPr lang="en-US" b="1" dirty="0"/>
              <a:t>pater </a:t>
            </a:r>
            <a:r>
              <a:rPr lang="en-US" b="1" dirty="0" err="1"/>
              <a:t>familias</a:t>
            </a:r>
            <a:r>
              <a:rPr lang="en-US" b="1" dirty="0"/>
              <a:t> </a:t>
            </a:r>
            <a:r>
              <a:rPr lang="en-US" dirty="0"/>
              <a:t>(</a:t>
            </a:r>
            <a:r>
              <a:rPr lang="cs-CZ" dirty="0" err="1"/>
              <a:t>equipped</a:t>
            </a:r>
            <a:r>
              <a:rPr lang="cs-CZ" dirty="0"/>
              <a:t> </a:t>
            </a:r>
            <a:r>
              <a:rPr lang="cs-CZ" dirty="0" err="1"/>
              <a:t>with</a:t>
            </a:r>
            <a:r>
              <a:rPr lang="cs-CZ" dirty="0"/>
              <a:t> </a:t>
            </a:r>
            <a:r>
              <a:rPr lang="en-US" i="1" dirty="0"/>
              <a:t>patria </a:t>
            </a:r>
            <a:r>
              <a:rPr lang="en-US" i="1" dirty="0" err="1"/>
              <a:t>potestas</a:t>
            </a:r>
            <a:r>
              <a:rPr lang="en-US" dirty="0"/>
              <a:t>), </a:t>
            </a:r>
            <a:endParaRPr lang="cs-CZ" dirty="0"/>
          </a:p>
          <a:p>
            <a:r>
              <a:rPr lang="en-US" dirty="0"/>
              <a:t>singularity of paternal power</a:t>
            </a:r>
          </a:p>
          <a:p>
            <a:endParaRPr lang="cs-CZ" dirty="0"/>
          </a:p>
          <a:p>
            <a:r>
              <a:rPr lang="en-US" b="1" dirty="0"/>
              <a:t>Marriage</a:t>
            </a:r>
            <a:r>
              <a:rPr lang="cs-CZ" b="1" dirty="0"/>
              <a:t>:</a:t>
            </a:r>
            <a:r>
              <a:rPr lang="en-US" b="1" dirty="0"/>
              <a:t> differing status of the wife</a:t>
            </a:r>
          </a:p>
          <a:p>
            <a:endParaRPr lang="cs-CZ" dirty="0"/>
          </a:p>
          <a:p>
            <a:r>
              <a:rPr lang="cs-CZ" dirty="0"/>
              <a:t>a) </a:t>
            </a:r>
            <a:r>
              <a:rPr lang="en-US" dirty="0"/>
              <a:t>if subject to the husband's power (</a:t>
            </a:r>
            <a:r>
              <a:rPr lang="en-US" i="1" dirty="0"/>
              <a:t>in </a:t>
            </a:r>
            <a:r>
              <a:rPr lang="en-US" i="1" dirty="0" err="1"/>
              <a:t>manum</a:t>
            </a:r>
            <a:r>
              <a:rPr lang="en-US" i="1" dirty="0"/>
              <a:t> </a:t>
            </a:r>
            <a:r>
              <a:rPr lang="en-US" i="1" dirty="0" err="1"/>
              <a:t>conventio</a:t>
            </a:r>
            <a:r>
              <a:rPr lang="en-US" dirty="0"/>
              <a:t>) </a:t>
            </a:r>
            <a:r>
              <a:rPr lang="cs-CZ" dirty="0"/>
              <a:t>=</a:t>
            </a:r>
            <a:r>
              <a:rPr lang="en-US" dirty="0"/>
              <a:t> </a:t>
            </a:r>
            <a:r>
              <a:rPr lang="en-US" i="1" dirty="0"/>
              <a:t>mater </a:t>
            </a:r>
            <a:r>
              <a:rPr lang="en-US" i="1" dirty="0" err="1"/>
              <a:t>familias</a:t>
            </a:r>
            <a:r>
              <a:rPr lang="en-US" dirty="0"/>
              <a:t> (</a:t>
            </a:r>
            <a:r>
              <a:rPr lang="en-US" i="1" dirty="0" err="1"/>
              <a:t>filiae</a:t>
            </a:r>
            <a:r>
              <a:rPr lang="en-US" i="1" dirty="0"/>
              <a:t> loco</a:t>
            </a:r>
            <a:r>
              <a:rPr lang="en-US" dirty="0"/>
              <a:t>)</a:t>
            </a:r>
          </a:p>
          <a:p>
            <a:endParaRPr lang="cs-CZ" dirty="0"/>
          </a:p>
          <a:p>
            <a:r>
              <a:rPr lang="cs-CZ" dirty="0"/>
              <a:t>b) </a:t>
            </a:r>
            <a:r>
              <a:rPr lang="en-US" dirty="0"/>
              <a:t>if not subject to the husband's power </a:t>
            </a:r>
            <a:r>
              <a:rPr lang="cs-CZ" dirty="0"/>
              <a:t>=</a:t>
            </a:r>
            <a:r>
              <a:rPr lang="en-US" dirty="0"/>
              <a:t> </a:t>
            </a:r>
            <a:r>
              <a:rPr lang="en-US" i="1" dirty="0"/>
              <a:t>uxor</a:t>
            </a:r>
          </a:p>
          <a:p>
            <a:r>
              <a:rPr lang="en-US" dirty="0"/>
              <a:t>not agnatic relative of the children, children are </a:t>
            </a:r>
            <a:r>
              <a:rPr lang="cs-CZ" dirty="0" err="1"/>
              <a:t>only</a:t>
            </a:r>
            <a:r>
              <a:rPr lang="cs-CZ" dirty="0"/>
              <a:t> </a:t>
            </a:r>
            <a:r>
              <a:rPr lang="en-US" dirty="0"/>
              <a:t>under paternal power</a:t>
            </a:r>
          </a:p>
        </p:txBody>
      </p:sp>
    </p:spTree>
    <p:extLst>
      <p:ext uri="{BB962C8B-B14F-4D97-AF65-F5344CB8AC3E}">
        <p14:creationId xmlns:p14="http://schemas.microsoft.com/office/powerpoint/2010/main" val="175230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t>
            </a:r>
            <a:r>
              <a:rPr lang="cs-CZ" dirty="0" err="1"/>
              <a:t>Family</a:t>
            </a:r>
            <a:r>
              <a:rPr lang="cs-CZ" dirty="0"/>
              <a:t> and </a:t>
            </a:r>
            <a:r>
              <a:rPr lang="cs-CZ" dirty="0" err="1"/>
              <a:t>Child</a:t>
            </a:r>
            <a:endParaRPr lang="cs-CZ" dirty="0"/>
          </a:p>
          <a:p>
            <a:r>
              <a:rPr lang="cs-CZ" dirty="0" err="1"/>
              <a:t>Historical</a:t>
            </a:r>
            <a:r>
              <a:rPr lang="cs-CZ" dirty="0"/>
              <a:t> Development</a:t>
            </a:r>
          </a:p>
          <a:p>
            <a:r>
              <a:rPr lang="cs-CZ" dirty="0" err="1"/>
              <a:t>Specific</a:t>
            </a:r>
            <a:r>
              <a:rPr lang="cs-CZ" dirty="0"/>
              <a:t> </a:t>
            </a:r>
            <a:r>
              <a:rPr lang="cs-CZ" dirty="0" err="1"/>
              <a:t>Nature</a:t>
            </a:r>
            <a:r>
              <a:rPr lang="cs-CZ" dirty="0"/>
              <a:t> </a:t>
            </a:r>
            <a:r>
              <a:rPr lang="cs-CZ" dirty="0" err="1"/>
              <a:t>of</a:t>
            </a:r>
            <a:r>
              <a:rPr lang="cs-CZ" dirty="0"/>
              <a:t> </a:t>
            </a:r>
            <a:r>
              <a:rPr lang="cs-CZ" dirty="0" err="1"/>
              <a:t>Family</a:t>
            </a:r>
            <a:r>
              <a:rPr lang="cs-CZ" dirty="0"/>
              <a:t> </a:t>
            </a:r>
            <a:r>
              <a:rPr lang="cs-CZ" dirty="0" err="1"/>
              <a:t>Law</a:t>
            </a:r>
            <a:endParaRPr lang="cs-CZ" dirty="0"/>
          </a:p>
          <a:p>
            <a:r>
              <a:rPr lang="cs-CZ" dirty="0" err="1"/>
              <a:t>Principles</a:t>
            </a:r>
            <a:r>
              <a:rPr lang="cs-CZ" dirty="0"/>
              <a:t> </a:t>
            </a:r>
            <a:r>
              <a:rPr lang="cs-CZ" dirty="0" err="1"/>
              <a:t>of</a:t>
            </a:r>
            <a:r>
              <a:rPr lang="cs-CZ" dirty="0"/>
              <a:t> </a:t>
            </a:r>
            <a:r>
              <a:rPr lang="cs-CZ" dirty="0" err="1"/>
              <a:t>European</a:t>
            </a:r>
            <a:r>
              <a:rPr lang="cs-CZ" dirty="0"/>
              <a:t> </a:t>
            </a:r>
            <a:r>
              <a:rPr lang="cs-CZ" dirty="0" err="1"/>
              <a:t>Family</a:t>
            </a:r>
            <a:r>
              <a:rPr lang="cs-CZ" dirty="0"/>
              <a:t> </a:t>
            </a:r>
            <a:r>
              <a:rPr lang="cs-CZ" dirty="0" err="1"/>
              <a:t>Law</a:t>
            </a:r>
            <a:endParaRPr lang="cs-CZ" dirty="0"/>
          </a:p>
          <a:p>
            <a:r>
              <a:rPr lang="cs-CZ" dirty="0" err="1"/>
              <a:t>Principles</a:t>
            </a:r>
            <a:r>
              <a:rPr lang="cs-CZ" dirty="0"/>
              <a:t> </a:t>
            </a:r>
            <a:r>
              <a:rPr lang="cs-CZ" dirty="0" err="1"/>
              <a:t>of</a:t>
            </a:r>
            <a:r>
              <a:rPr lang="cs-CZ" dirty="0"/>
              <a:t> Czech </a:t>
            </a:r>
            <a:r>
              <a:rPr lang="cs-CZ" dirty="0" err="1"/>
              <a:t>Family</a:t>
            </a:r>
            <a:r>
              <a:rPr lang="cs-CZ" dirty="0"/>
              <a:t> </a:t>
            </a:r>
            <a:r>
              <a:rPr lang="cs-CZ" dirty="0" err="1"/>
              <a:t>Law</a:t>
            </a:r>
            <a:endParaRPr lang="cs-CZ" dirty="0"/>
          </a:p>
          <a:p>
            <a:r>
              <a:rPr lang="cs-CZ" dirty="0" err="1"/>
              <a:t>ECtHR</a:t>
            </a:r>
            <a:r>
              <a:rPr lang="cs-CZ" dirty="0"/>
              <a:t> Case </a:t>
            </a:r>
            <a:r>
              <a:rPr lang="cs-CZ" dirty="0" err="1"/>
              <a:t>Law</a:t>
            </a:r>
            <a:r>
              <a:rPr lang="cs-CZ" dirty="0"/>
              <a:t>: </a:t>
            </a:r>
            <a:r>
              <a:rPr lang="cs-CZ" dirty="0" err="1"/>
              <a:t>Protection</a:t>
            </a:r>
            <a:r>
              <a:rPr lang="cs-CZ" dirty="0"/>
              <a:t> </a:t>
            </a:r>
            <a:r>
              <a:rPr lang="cs-CZ" dirty="0" err="1"/>
              <a:t>of</a:t>
            </a:r>
            <a:r>
              <a:rPr lang="cs-CZ" dirty="0"/>
              <a:t> </a:t>
            </a:r>
            <a:r>
              <a:rPr lang="cs-CZ" dirty="0" err="1"/>
              <a:t>Family</a:t>
            </a:r>
            <a:r>
              <a:rPr lang="cs-CZ" dirty="0"/>
              <a:t> </a:t>
            </a:r>
            <a:r>
              <a:rPr lang="cs-CZ" dirty="0" err="1"/>
              <a:t>Life</a:t>
            </a:r>
            <a:endParaRPr lang="cs-CZ" dirty="0"/>
          </a:p>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a:p>
            <a:endParaRPr lang="cs-CZ"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A88FD-E21F-6F49-85A4-5CB6AF630C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FE3231-2BDB-A96F-0BC4-33487473908A}"/>
              </a:ext>
            </a:extLst>
          </p:cNvPr>
          <p:cNvSpPr>
            <a:spLocks noGrp="1"/>
          </p:cNvSpPr>
          <p:nvPr>
            <p:ph type="title"/>
          </p:nvPr>
        </p:nvSpPr>
        <p:spPr>
          <a:xfrm>
            <a:off x="838200" y="1036717"/>
            <a:ext cx="10515600" cy="992057"/>
          </a:xfrm>
        </p:spPr>
        <p:txBody>
          <a:bodyPr/>
          <a:lstStyle/>
          <a:p>
            <a:r>
              <a:rPr lang="cs-CZ" dirty="0" err="1"/>
              <a:t>Historical</a:t>
            </a:r>
            <a:r>
              <a:rPr lang="cs-CZ" dirty="0"/>
              <a:t> Development – Roman </a:t>
            </a:r>
            <a:r>
              <a:rPr lang="cs-CZ" dirty="0" err="1"/>
              <a:t>Law</a:t>
            </a:r>
            <a:endParaRPr lang="cs-CZ" dirty="0"/>
          </a:p>
        </p:txBody>
      </p:sp>
      <p:sp>
        <p:nvSpPr>
          <p:cNvPr id="4" name="Zástupný text 3">
            <a:extLst>
              <a:ext uri="{FF2B5EF4-FFF2-40B4-BE49-F238E27FC236}">
                <a16:creationId xmlns:a16="http://schemas.microsoft.com/office/drawing/2014/main" id="{973826A8-0F05-5DE1-283F-91D1BDC75DFC}"/>
              </a:ext>
            </a:extLst>
          </p:cNvPr>
          <p:cNvSpPr>
            <a:spLocks noGrp="1"/>
          </p:cNvSpPr>
          <p:nvPr>
            <p:ph sz="quarter" idx="13"/>
          </p:nvPr>
        </p:nvSpPr>
        <p:spPr>
          <a:xfrm>
            <a:off x="838200" y="2212429"/>
            <a:ext cx="10515600" cy="3964534"/>
          </a:xfrm>
        </p:spPr>
        <p:txBody>
          <a:bodyPr>
            <a:normAutofit/>
          </a:bodyPr>
          <a:lstStyle/>
          <a:p>
            <a:r>
              <a:rPr lang="cs-CZ" b="1" i="1" dirty="0"/>
              <a:t>De facto</a:t>
            </a:r>
            <a:r>
              <a:rPr lang="en-US" b="1" dirty="0"/>
              <a:t> cohabitation:</a:t>
            </a:r>
          </a:p>
          <a:p>
            <a:endParaRPr lang="cs-CZ" dirty="0"/>
          </a:p>
          <a:p>
            <a:r>
              <a:rPr lang="cs-CZ" dirty="0"/>
              <a:t>2 </a:t>
            </a:r>
            <a:r>
              <a:rPr lang="cs-CZ" dirty="0" err="1"/>
              <a:t>forms</a:t>
            </a:r>
            <a:r>
              <a:rPr lang="cs-CZ" dirty="0"/>
              <a:t> </a:t>
            </a:r>
            <a:r>
              <a:rPr lang="cs-CZ" dirty="0" err="1"/>
              <a:t>of</a:t>
            </a:r>
            <a:r>
              <a:rPr lang="cs-CZ" dirty="0"/>
              <a:t> </a:t>
            </a:r>
            <a:r>
              <a:rPr lang="cs-CZ" dirty="0" err="1"/>
              <a:t>cohabitation</a:t>
            </a:r>
            <a:endParaRPr lang="cs-CZ" dirty="0"/>
          </a:p>
          <a:p>
            <a:endParaRPr lang="cs-CZ" dirty="0"/>
          </a:p>
          <a:p>
            <a:pPr marL="457200" indent="-457200">
              <a:buAutoNum type="arabicParenR"/>
            </a:pPr>
            <a:r>
              <a:rPr lang="en-US" i="1" dirty="0" err="1"/>
              <a:t>concubinatus</a:t>
            </a:r>
            <a:r>
              <a:rPr lang="cs-CZ" i="1" dirty="0"/>
              <a:t>: </a:t>
            </a:r>
            <a:r>
              <a:rPr lang="en-US" i="1" dirty="0" err="1"/>
              <a:t>libidinis</a:t>
            </a:r>
            <a:r>
              <a:rPr lang="en-US" i="1" dirty="0"/>
              <a:t> causa, non </a:t>
            </a:r>
            <a:r>
              <a:rPr lang="en-US" i="1" dirty="0" err="1"/>
              <a:t>liberorum</a:t>
            </a:r>
            <a:r>
              <a:rPr lang="en-US" i="1" dirty="0"/>
              <a:t> </a:t>
            </a:r>
            <a:r>
              <a:rPr lang="en-US" i="1" dirty="0" err="1"/>
              <a:t>quaesundorum</a:t>
            </a:r>
            <a:r>
              <a:rPr lang="en-US" dirty="0"/>
              <a:t> (for lust, not for procreation)</a:t>
            </a:r>
            <a:endParaRPr lang="cs-CZ" dirty="0"/>
          </a:p>
          <a:p>
            <a:pPr marL="457200" indent="-457200">
              <a:buAutoNum type="arabicParenR"/>
            </a:pPr>
            <a:endParaRPr lang="cs-CZ" dirty="0"/>
          </a:p>
          <a:p>
            <a:pPr marL="457200" indent="-457200">
              <a:buAutoNum type="arabicParenR"/>
            </a:pPr>
            <a:r>
              <a:rPr lang="en-US" i="1" dirty="0" err="1"/>
              <a:t>contubernium</a:t>
            </a:r>
            <a:r>
              <a:rPr lang="en-US" dirty="0"/>
              <a:t> (“slave marriage”) – cohabitation of a male and female slave</a:t>
            </a:r>
            <a:r>
              <a:rPr lang="cs-CZ" dirty="0"/>
              <a:t>s</a:t>
            </a:r>
            <a:r>
              <a:rPr lang="en-US" dirty="0"/>
              <a:t>, or a free person with a slave</a:t>
            </a:r>
          </a:p>
        </p:txBody>
      </p:sp>
    </p:spTree>
    <p:extLst>
      <p:ext uri="{BB962C8B-B14F-4D97-AF65-F5344CB8AC3E}">
        <p14:creationId xmlns:p14="http://schemas.microsoft.com/office/powerpoint/2010/main" val="2423516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921A-F9BC-3719-5FF2-2A629E33119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E97966D-05CE-50F2-5C99-416A72731ECF}"/>
              </a:ext>
            </a:extLst>
          </p:cNvPr>
          <p:cNvSpPr>
            <a:spLocks noGrp="1"/>
          </p:cNvSpPr>
          <p:nvPr>
            <p:ph type="title"/>
          </p:nvPr>
        </p:nvSpPr>
        <p:spPr>
          <a:xfrm>
            <a:off x="838200" y="1036717"/>
            <a:ext cx="10515600" cy="992057"/>
          </a:xfrm>
        </p:spPr>
        <p:txBody>
          <a:bodyPr/>
          <a:lstStyle/>
          <a:p>
            <a:r>
              <a:rPr lang="cs-CZ" dirty="0" err="1"/>
              <a:t>Historical</a:t>
            </a:r>
            <a:r>
              <a:rPr lang="cs-CZ" dirty="0"/>
              <a:t> Development – Roman </a:t>
            </a:r>
            <a:r>
              <a:rPr lang="cs-CZ" dirty="0" err="1"/>
              <a:t>Law</a:t>
            </a:r>
            <a:endParaRPr lang="cs-CZ" dirty="0"/>
          </a:p>
        </p:txBody>
      </p:sp>
      <p:sp>
        <p:nvSpPr>
          <p:cNvPr id="4" name="Zástupný text 3">
            <a:extLst>
              <a:ext uri="{FF2B5EF4-FFF2-40B4-BE49-F238E27FC236}">
                <a16:creationId xmlns:a16="http://schemas.microsoft.com/office/drawing/2014/main" id="{A6BF2E60-0A43-0468-82CA-0243DC6FB2EF}"/>
              </a:ext>
            </a:extLst>
          </p:cNvPr>
          <p:cNvSpPr>
            <a:spLocks noGrp="1"/>
          </p:cNvSpPr>
          <p:nvPr>
            <p:ph sz="quarter" idx="13"/>
          </p:nvPr>
        </p:nvSpPr>
        <p:spPr>
          <a:xfrm>
            <a:off x="838200" y="2212429"/>
            <a:ext cx="10515600" cy="3964534"/>
          </a:xfrm>
        </p:spPr>
        <p:txBody>
          <a:bodyPr>
            <a:normAutofit/>
          </a:bodyPr>
          <a:lstStyle/>
          <a:p>
            <a:r>
              <a:rPr lang="en-US" b="1" dirty="0"/>
              <a:t>Two </a:t>
            </a:r>
            <a:r>
              <a:rPr lang="cs-CZ" b="1" dirty="0" err="1"/>
              <a:t>kinds</a:t>
            </a:r>
            <a:r>
              <a:rPr lang="en-US" b="1" dirty="0"/>
              <a:t> of kinship:</a:t>
            </a:r>
          </a:p>
          <a:p>
            <a:endParaRPr lang="cs-CZ" b="1" i="1" dirty="0"/>
          </a:p>
          <a:p>
            <a:r>
              <a:rPr lang="en-US" b="1" dirty="0"/>
              <a:t>Agnation (</a:t>
            </a:r>
            <a:r>
              <a:rPr lang="en-US" b="1" i="1" dirty="0" err="1"/>
              <a:t>adgnatio</a:t>
            </a:r>
            <a:r>
              <a:rPr lang="en-US" b="1" dirty="0"/>
              <a:t>) – legal kinship</a:t>
            </a:r>
          </a:p>
          <a:p>
            <a:r>
              <a:rPr lang="en-US" dirty="0"/>
              <a:t>Relationship between persons connected by the same family authority, or who would be so connected if the common father were still alive</a:t>
            </a:r>
          </a:p>
          <a:p>
            <a:endParaRPr lang="cs-CZ" b="1" i="1" dirty="0"/>
          </a:p>
          <a:p>
            <a:r>
              <a:rPr lang="en-US" b="1" i="1" dirty="0" err="1"/>
              <a:t>Cognatio</a:t>
            </a:r>
            <a:r>
              <a:rPr lang="en-US" b="1" dirty="0"/>
              <a:t> – blood kinship</a:t>
            </a:r>
          </a:p>
          <a:p>
            <a:r>
              <a:rPr lang="en-US" i="1" dirty="0" err="1"/>
              <a:t>quot</a:t>
            </a:r>
            <a:r>
              <a:rPr lang="en-US" i="1" dirty="0"/>
              <a:t> (sunt) </a:t>
            </a:r>
            <a:r>
              <a:rPr lang="en-US" i="1" dirty="0" err="1"/>
              <a:t>generationes</a:t>
            </a:r>
            <a:r>
              <a:rPr lang="en-US" i="1" dirty="0"/>
              <a:t>, tot (sunt) gradus </a:t>
            </a:r>
            <a:endParaRPr lang="cs-CZ" i="1" dirty="0"/>
          </a:p>
          <a:p>
            <a:r>
              <a:rPr lang="en-US" dirty="0"/>
              <a:t>as many generations, as many degrees</a:t>
            </a:r>
          </a:p>
        </p:txBody>
      </p:sp>
    </p:spTree>
    <p:extLst>
      <p:ext uri="{BB962C8B-B14F-4D97-AF65-F5344CB8AC3E}">
        <p14:creationId xmlns:p14="http://schemas.microsoft.com/office/powerpoint/2010/main" val="2816618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A702D-9F96-1E48-B34C-EF359787C1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BB6E1D-3283-04ED-CBA4-624515AE63CC}"/>
              </a:ext>
            </a:extLst>
          </p:cNvPr>
          <p:cNvSpPr>
            <a:spLocks noGrp="1"/>
          </p:cNvSpPr>
          <p:nvPr>
            <p:ph type="title"/>
          </p:nvPr>
        </p:nvSpPr>
        <p:spPr>
          <a:xfrm>
            <a:off x="838200" y="1036717"/>
            <a:ext cx="10515600" cy="992057"/>
          </a:xfrm>
        </p:spPr>
        <p:txBody>
          <a:bodyPr/>
          <a:lstStyle/>
          <a:p>
            <a:r>
              <a:rPr lang="cs-CZ" dirty="0" err="1"/>
              <a:t>Historical</a:t>
            </a:r>
            <a:r>
              <a:rPr lang="cs-CZ" dirty="0"/>
              <a:t> Development – Roman </a:t>
            </a:r>
            <a:r>
              <a:rPr lang="cs-CZ" dirty="0" err="1"/>
              <a:t>Law</a:t>
            </a:r>
            <a:endParaRPr lang="cs-CZ" dirty="0"/>
          </a:p>
        </p:txBody>
      </p:sp>
      <p:sp>
        <p:nvSpPr>
          <p:cNvPr id="4" name="Zástupný text 3">
            <a:extLst>
              <a:ext uri="{FF2B5EF4-FFF2-40B4-BE49-F238E27FC236}">
                <a16:creationId xmlns:a16="http://schemas.microsoft.com/office/drawing/2014/main" id="{486C8F2E-3741-3648-AE4B-859F349B27B1}"/>
              </a:ext>
            </a:extLst>
          </p:cNvPr>
          <p:cNvSpPr>
            <a:spLocks noGrp="1"/>
          </p:cNvSpPr>
          <p:nvPr>
            <p:ph sz="quarter" idx="13"/>
          </p:nvPr>
        </p:nvSpPr>
        <p:spPr>
          <a:xfrm>
            <a:off x="838200" y="2212429"/>
            <a:ext cx="10515600" cy="3964534"/>
          </a:xfrm>
        </p:spPr>
        <p:txBody>
          <a:bodyPr>
            <a:normAutofit/>
          </a:bodyPr>
          <a:lstStyle/>
          <a:p>
            <a:r>
              <a:rPr lang="en-US" b="1" dirty="0"/>
              <a:t>Two </a:t>
            </a:r>
            <a:r>
              <a:rPr lang="cs-CZ" b="1" dirty="0" err="1"/>
              <a:t>kinds</a:t>
            </a:r>
            <a:r>
              <a:rPr lang="en-US" b="1" dirty="0"/>
              <a:t> of adoption (adoption in the broad sense):</a:t>
            </a:r>
          </a:p>
          <a:p>
            <a:endParaRPr lang="cs-CZ" b="1" dirty="0"/>
          </a:p>
          <a:p>
            <a:r>
              <a:rPr lang="cs-CZ" b="1" dirty="0"/>
              <a:t>1) </a:t>
            </a:r>
            <a:r>
              <a:rPr lang="en-US" b="1" dirty="0" err="1"/>
              <a:t>Adrogatio</a:t>
            </a:r>
            <a:r>
              <a:rPr lang="en-US" b="1" dirty="0"/>
              <a:t> (into a </a:t>
            </a:r>
            <a:r>
              <a:rPr lang="en-US" b="1" i="1" dirty="0"/>
              <a:t>familia</a:t>
            </a:r>
            <a:r>
              <a:rPr lang="en-US" b="1" dirty="0"/>
              <a:t>)</a:t>
            </a:r>
          </a:p>
          <a:p>
            <a:r>
              <a:rPr lang="en-US" dirty="0"/>
              <a:t>Only an adult male could be </a:t>
            </a:r>
            <a:r>
              <a:rPr lang="en-US" dirty="0" err="1"/>
              <a:t>adrogated</a:t>
            </a:r>
            <a:r>
              <a:rPr lang="en-US" dirty="0"/>
              <a:t>, entering the </a:t>
            </a:r>
            <a:r>
              <a:rPr lang="en-US" i="1" dirty="0"/>
              <a:t>familia</a:t>
            </a:r>
            <a:r>
              <a:rPr lang="en-US" dirty="0"/>
              <a:t> with all persons subject to hi</a:t>
            </a:r>
            <a:r>
              <a:rPr lang="cs-CZ" dirty="0"/>
              <a:t>s </a:t>
            </a:r>
            <a:r>
              <a:rPr lang="cs-CZ" i="1" dirty="0" err="1"/>
              <a:t>potestas</a:t>
            </a:r>
            <a:r>
              <a:rPr lang="en-US" dirty="0"/>
              <a:t> and </a:t>
            </a:r>
            <a:r>
              <a:rPr lang="cs-CZ" dirty="0" err="1"/>
              <a:t>with</a:t>
            </a:r>
            <a:r>
              <a:rPr lang="cs-CZ" dirty="0"/>
              <a:t> </a:t>
            </a:r>
            <a:r>
              <a:rPr lang="en-US" dirty="0"/>
              <a:t>his entire property (</a:t>
            </a:r>
            <a:r>
              <a:rPr lang="en-US" i="1" dirty="0" err="1"/>
              <a:t>adquisitio</a:t>
            </a:r>
            <a:r>
              <a:rPr lang="en-US" i="1" dirty="0"/>
              <a:t> per </a:t>
            </a:r>
            <a:r>
              <a:rPr lang="en-US" i="1" dirty="0" err="1"/>
              <a:t>universitatem</a:t>
            </a:r>
            <a:r>
              <a:rPr lang="en-US" dirty="0"/>
              <a:t>)</a:t>
            </a:r>
          </a:p>
          <a:p>
            <a:endParaRPr lang="cs-CZ" b="1" dirty="0"/>
          </a:p>
          <a:p>
            <a:r>
              <a:rPr lang="cs-CZ" b="1" dirty="0"/>
              <a:t>2)</a:t>
            </a:r>
            <a:r>
              <a:rPr lang="en-US" b="1" dirty="0"/>
              <a:t> </a:t>
            </a:r>
            <a:r>
              <a:rPr lang="en-US" b="1" dirty="0" err="1"/>
              <a:t>Adoptio</a:t>
            </a:r>
            <a:r>
              <a:rPr lang="en-US" b="1" dirty="0"/>
              <a:t> (in the narrow sense)</a:t>
            </a:r>
          </a:p>
          <a:p>
            <a:r>
              <a:rPr lang="en-US" dirty="0"/>
              <a:t>Change of family affiliation (</a:t>
            </a:r>
            <a:r>
              <a:rPr lang="en-US" i="1" dirty="0" err="1"/>
              <a:t>mutatio</a:t>
            </a:r>
            <a:r>
              <a:rPr lang="en-US" i="1" dirty="0"/>
              <a:t> familiae</a:t>
            </a:r>
            <a:r>
              <a:rPr lang="en-US" dirty="0"/>
              <a:t>)</a:t>
            </a:r>
          </a:p>
          <a:p>
            <a:r>
              <a:rPr lang="en-US" dirty="0"/>
              <a:t>Legal consequences apply only to the adopted person</a:t>
            </a:r>
            <a:endParaRPr lang="cs-CZ" dirty="0"/>
          </a:p>
        </p:txBody>
      </p:sp>
    </p:spTree>
    <p:extLst>
      <p:ext uri="{BB962C8B-B14F-4D97-AF65-F5344CB8AC3E}">
        <p14:creationId xmlns:p14="http://schemas.microsoft.com/office/powerpoint/2010/main" val="40189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FE0FA-0B4E-C8C3-C560-068E86D02B3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D8442C-675A-CA97-C047-8FBE45970098}"/>
              </a:ext>
            </a:extLst>
          </p:cNvPr>
          <p:cNvSpPr>
            <a:spLocks noGrp="1"/>
          </p:cNvSpPr>
          <p:nvPr>
            <p:ph type="title"/>
          </p:nvPr>
        </p:nvSpPr>
        <p:spPr>
          <a:xfrm>
            <a:off x="838200" y="1036717"/>
            <a:ext cx="10515600" cy="992057"/>
          </a:xfrm>
        </p:spPr>
        <p:txBody>
          <a:bodyPr/>
          <a:lstStyle/>
          <a:p>
            <a:r>
              <a:rPr lang="cs-CZ" dirty="0" err="1"/>
              <a:t>Historical</a:t>
            </a:r>
            <a:r>
              <a:rPr lang="cs-CZ" dirty="0"/>
              <a:t> Development – </a:t>
            </a:r>
            <a:r>
              <a:rPr lang="cs-CZ" dirty="0" err="1"/>
              <a:t>Middle</a:t>
            </a:r>
            <a:r>
              <a:rPr lang="cs-CZ" dirty="0"/>
              <a:t> </a:t>
            </a:r>
            <a:r>
              <a:rPr lang="cs-CZ" dirty="0" err="1"/>
              <a:t>Ages</a:t>
            </a:r>
            <a:endParaRPr lang="cs-CZ" dirty="0"/>
          </a:p>
        </p:txBody>
      </p:sp>
      <p:sp>
        <p:nvSpPr>
          <p:cNvPr id="4" name="Zástupný text 3">
            <a:extLst>
              <a:ext uri="{FF2B5EF4-FFF2-40B4-BE49-F238E27FC236}">
                <a16:creationId xmlns:a16="http://schemas.microsoft.com/office/drawing/2014/main" id="{8D200FDE-48E7-5D4C-0DD2-644CD1522583}"/>
              </a:ext>
            </a:extLst>
          </p:cNvPr>
          <p:cNvSpPr>
            <a:spLocks noGrp="1"/>
          </p:cNvSpPr>
          <p:nvPr>
            <p:ph sz="quarter" idx="13"/>
          </p:nvPr>
        </p:nvSpPr>
        <p:spPr>
          <a:xfrm>
            <a:off x="838200" y="2212429"/>
            <a:ext cx="10515600" cy="3964534"/>
          </a:xfrm>
        </p:spPr>
        <p:txBody>
          <a:bodyPr>
            <a:normAutofit/>
          </a:bodyPr>
          <a:lstStyle/>
          <a:p>
            <a:r>
              <a:rPr lang="en-US" b="1" dirty="0"/>
              <a:t>Estate-based character of medieval law</a:t>
            </a:r>
          </a:p>
          <a:p>
            <a:r>
              <a:rPr lang="en-US" dirty="0"/>
              <a:t>Marriage as one of the </a:t>
            </a:r>
            <a:r>
              <a:rPr lang="en-US" b="1" dirty="0"/>
              <a:t>sacraments</a:t>
            </a:r>
            <a:r>
              <a:rPr lang="en-US" dirty="0"/>
              <a:t> – governed by canon law and ecclesiastical courts</a:t>
            </a:r>
          </a:p>
          <a:p>
            <a:endParaRPr lang="cs-CZ" b="1" dirty="0"/>
          </a:p>
          <a:p>
            <a:r>
              <a:rPr lang="en-US" b="1" dirty="0"/>
              <a:t>1545–1563: Council of Trent (25 sessions)</a:t>
            </a:r>
          </a:p>
          <a:p>
            <a:r>
              <a:rPr lang="en-US" dirty="0"/>
              <a:t>24th session: Decree on Marriage (</a:t>
            </a:r>
            <a:r>
              <a:rPr lang="en-US" i="1" dirty="0" err="1"/>
              <a:t>Tametsi</a:t>
            </a:r>
            <a:r>
              <a:rPr lang="en-US" dirty="0"/>
              <a:t>), replaced </a:t>
            </a:r>
            <a:r>
              <a:rPr lang="cs-CZ" dirty="0"/>
              <a:t>1</a:t>
            </a:r>
            <a:r>
              <a:rPr lang="en-US" dirty="0"/>
              <a:t>908 (</a:t>
            </a:r>
            <a:r>
              <a:rPr lang="en-US" i="1" dirty="0"/>
              <a:t>Ne </a:t>
            </a:r>
            <a:r>
              <a:rPr lang="en-US" i="1" dirty="0" err="1"/>
              <a:t>temere</a:t>
            </a:r>
            <a:r>
              <a:rPr lang="en-US" dirty="0"/>
              <a:t>)</a:t>
            </a:r>
          </a:p>
          <a:p>
            <a:r>
              <a:rPr lang="en-US" dirty="0"/>
              <a:t>Marriage must be concluded before a priest and two </a:t>
            </a:r>
            <a:r>
              <a:rPr lang="cs-CZ" dirty="0"/>
              <a:t>(</a:t>
            </a:r>
            <a:r>
              <a:rPr lang="cs-CZ" dirty="0" err="1"/>
              <a:t>even</a:t>
            </a:r>
            <a:r>
              <a:rPr lang="cs-CZ" dirty="0"/>
              <a:t> </a:t>
            </a:r>
            <a:r>
              <a:rPr lang="cs-CZ" dirty="0" err="1"/>
              <a:t>three</a:t>
            </a:r>
            <a:r>
              <a:rPr lang="cs-CZ" dirty="0"/>
              <a:t>) </a:t>
            </a:r>
            <a:r>
              <a:rPr lang="en-US" dirty="0"/>
              <a:t>witnesses</a:t>
            </a:r>
          </a:p>
          <a:p>
            <a:endParaRPr lang="cs-CZ" dirty="0"/>
          </a:p>
          <a:p>
            <a:r>
              <a:rPr lang="cs-CZ" dirty="0" err="1"/>
              <a:t>Austrian</a:t>
            </a:r>
            <a:r>
              <a:rPr lang="cs-CZ" dirty="0"/>
              <a:t> Empire: </a:t>
            </a:r>
            <a:r>
              <a:rPr lang="cs-CZ" b="1" dirty="0"/>
              <a:t>1</a:t>
            </a:r>
            <a:r>
              <a:rPr lang="en-US" b="1" dirty="0"/>
              <a:t>783:</a:t>
            </a:r>
            <a:r>
              <a:rPr lang="en-US" dirty="0"/>
              <a:t> Marriage Patent of Joseph II (No. 117/1783 Coll.)</a:t>
            </a:r>
          </a:p>
          <a:p>
            <a:r>
              <a:rPr lang="en-US" dirty="0"/>
              <a:t>Ecclesiastical form of marriage retained</a:t>
            </a:r>
          </a:p>
          <a:p>
            <a:r>
              <a:rPr lang="cs-CZ" dirty="0"/>
              <a:t>M</a:t>
            </a:r>
            <a:r>
              <a:rPr lang="en-US" dirty="0" err="1"/>
              <a:t>arital</a:t>
            </a:r>
            <a:r>
              <a:rPr lang="en-US" dirty="0"/>
              <a:t> disputes assigned to </a:t>
            </a:r>
            <a:r>
              <a:rPr lang="en-US" b="1" dirty="0"/>
              <a:t>secular courts</a:t>
            </a:r>
            <a:endParaRPr lang="cs-CZ" b="1" dirty="0"/>
          </a:p>
        </p:txBody>
      </p:sp>
    </p:spTree>
    <p:extLst>
      <p:ext uri="{BB962C8B-B14F-4D97-AF65-F5344CB8AC3E}">
        <p14:creationId xmlns:p14="http://schemas.microsoft.com/office/powerpoint/2010/main" val="457736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FD334-EF28-47DB-AB95-34C65F18E1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86DDDF0-FAE0-C478-4A68-9C02424058FE}"/>
              </a:ext>
            </a:extLst>
          </p:cNvPr>
          <p:cNvSpPr>
            <a:spLocks noGrp="1"/>
          </p:cNvSpPr>
          <p:nvPr>
            <p:ph type="title"/>
          </p:nvPr>
        </p:nvSpPr>
        <p:spPr>
          <a:xfrm>
            <a:off x="838200" y="1036717"/>
            <a:ext cx="10515600" cy="992057"/>
          </a:xfrm>
        </p:spPr>
        <p:txBody>
          <a:bodyPr/>
          <a:lstStyle/>
          <a:p>
            <a:r>
              <a:rPr lang="cs-CZ" dirty="0" err="1"/>
              <a:t>Historical</a:t>
            </a:r>
            <a:r>
              <a:rPr lang="cs-CZ" dirty="0"/>
              <a:t> Development – ABGB</a:t>
            </a:r>
          </a:p>
        </p:txBody>
      </p:sp>
      <p:sp>
        <p:nvSpPr>
          <p:cNvPr id="4" name="Zástupný text 3">
            <a:extLst>
              <a:ext uri="{FF2B5EF4-FFF2-40B4-BE49-F238E27FC236}">
                <a16:creationId xmlns:a16="http://schemas.microsoft.com/office/drawing/2014/main" id="{CCD902A6-2B4A-846E-5393-5D2154B66992}"/>
              </a:ext>
            </a:extLst>
          </p:cNvPr>
          <p:cNvSpPr>
            <a:spLocks noGrp="1"/>
          </p:cNvSpPr>
          <p:nvPr>
            <p:ph sz="quarter" idx="13"/>
          </p:nvPr>
        </p:nvSpPr>
        <p:spPr>
          <a:xfrm>
            <a:off x="838200" y="2212429"/>
            <a:ext cx="10515600" cy="3964534"/>
          </a:xfrm>
        </p:spPr>
        <p:txBody>
          <a:bodyPr>
            <a:normAutofit/>
          </a:bodyPr>
          <a:lstStyle/>
          <a:p>
            <a:pPr algn="just"/>
            <a:r>
              <a:rPr lang="cs-CZ" dirty="0"/>
              <a:t>1811 </a:t>
            </a:r>
            <a:r>
              <a:rPr lang="cs-CZ" dirty="0" err="1"/>
              <a:t>original</a:t>
            </a:r>
            <a:r>
              <a:rPr lang="cs-CZ" dirty="0"/>
              <a:t> </a:t>
            </a:r>
            <a:r>
              <a:rPr lang="cs-CZ" dirty="0" err="1"/>
              <a:t>wording</a:t>
            </a:r>
            <a:r>
              <a:rPr lang="cs-CZ" dirty="0"/>
              <a:t> (</a:t>
            </a:r>
            <a:r>
              <a:rPr lang="cs-CZ" dirty="0" err="1"/>
              <a:t>before</a:t>
            </a:r>
            <a:r>
              <a:rPr lang="cs-CZ" dirty="0"/>
              <a:t> </a:t>
            </a:r>
            <a:r>
              <a:rPr lang="cs-CZ" dirty="0" err="1"/>
              <a:t>amendements</a:t>
            </a:r>
            <a:r>
              <a:rPr lang="cs-CZ" dirty="0"/>
              <a:t>)</a:t>
            </a:r>
          </a:p>
          <a:p>
            <a:pPr algn="just"/>
            <a:endParaRPr lang="cs-CZ" i="1" dirty="0"/>
          </a:p>
          <a:p>
            <a:pPr algn="just"/>
            <a:r>
              <a:rPr lang="en-US" b="1" dirty="0"/>
              <a:t>The husband is the he</a:t>
            </a:r>
            <a:r>
              <a:rPr lang="cs-CZ" b="1" dirty="0"/>
              <a:t>a</a:t>
            </a:r>
            <a:r>
              <a:rPr lang="en-US" b="1" dirty="0"/>
              <a:t>d of the family.</a:t>
            </a:r>
            <a:r>
              <a:rPr lang="en-US" dirty="0"/>
              <a:t> In this quality </a:t>
            </a:r>
            <a:r>
              <a:rPr lang="cs-CZ" dirty="0"/>
              <a:t>h</a:t>
            </a:r>
            <a:r>
              <a:rPr lang="en-US" dirty="0"/>
              <a:t>e</a:t>
            </a:r>
            <a:r>
              <a:rPr lang="cs-CZ" dirty="0"/>
              <a:t> </a:t>
            </a:r>
            <a:r>
              <a:rPr lang="en-US" dirty="0"/>
              <a:t>has especially the right to manage the household; but he is</a:t>
            </a:r>
            <a:r>
              <a:rPr lang="cs-CZ" dirty="0"/>
              <a:t> </a:t>
            </a:r>
            <a:r>
              <a:rPr lang="en-US" dirty="0"/>
              <a:t>also bound to procure a respectable maintenance to the wife,</a:t>
            </a:r>
            <a:r>
              <a:rPr lang="cs-CZ" dirty="0"/>
              <a:t> </a:t>
            </a:r>
            <a:r>
              <a:rPr lang="en-US" dirty="0"/>
              <a:t>according to </a:t>
            </a:r>
            <a:r>
              <a:rPr lang="cs-CZ" dirty="0"/>
              <a:t>h</a:t>
            </a:r>
            <a:r>
              <a:rPr lang="en-US" dirty="0"/>
              <a:t>is means, and to represent her in all </a:t>
            </a:r>
            <a:r>
              <a:rPr lang="en-US" dirty="0" err="1"/>
              <a:t>occurrencies</a:t>
            </a:r>
            <a:r>
              <a:rPr lang="cs-CZ" dirty="0"/>
              <a:t> (</a:t>
            </a:r>
            <a:r>
              <a:rPr lang="cs-CZ" dirty="0" err="1"/>
              <a:t>Sect</a:t>
            </a:r>
            <a:r>
              <a:rPr lang="cs-CZ" dirty="0"/>
              <a:t>. 91 ABGB)</a:t>
            </a:r>
            <a:r>
              <a:rPr lang="en-US" dirty="0"/>
              <a:t>.</a:t>
            </a:r>
            <a:endParaRPr lang="cs-CZ" dirty="0"/>
          </a:p>
          <a:p>
            <a:pPr algn="just"/>
            <a:endParaRPr lang="cs-CZ" dirty="0"/>
          </a:p>
          <a:p>
            <a:pPr algn="just"/>
            <a:r>
              <a:rPr lang="en-US" dirty="0"/>
              <a:t>The rights</a:t>
            </a:r>
            <a:r>
              <a:rPr lang="cs-CZ" dirty="0"/>
              <a:t>,</a:t>
            </a:r>
            <a:r>
              <a:rPr lang="en-US" dirty="0"/>
              <a:t> which belong especially to the </a:t>
            </a:r>
            <a:r>
              <a:rPr lang="en-US" b="1" dirty="0"/>
              <a:t>father, as head</a:t>
            </a:r>
            <a:r>
              <a:rPr lang="cs-CZ" b="1" dirty="0"/>
              <a:t> </a:t>
            </a:r>
            <a:r>
              <a:rPr lang="en-US" b="1" dirty="0"/>
              <a:t>of the family</a:t>
            </a:r>
            <a:r>
              <a:rPr lang="en-US" dirty="0"/>
              <a:t>, form the </a:t>
            </a:r>
            <a:r>
              <a:rPr lang="en-US" b="1" dirty="0"/>
              <a:t>paternal</a:t>
            </a:r>
            <a:r>
              <a:rPr lang="en-US" dirty="0"/>
              <a:t> authority</a:t>
            </a:r>
            <a:r>
              <a:rPr lang="cs-CZ" dirty="0"/>
              <a:t> (</a:t>
            </a:r>
            <a:r>
              <a:rPr lang="cs-CZ" dirty="0" err="1"/>
              <a:t>Sect</a:t>
            </a:r>
            <a:r>
              <a:rPr lang="cs-CZ" dirty="0"/>
              <a:t>. 147 ABGB)</a:t>
            </a:r>
            <a:r>
              <a:rPr lang="en-US" dirty="0"/>
              <a:t>.</a:t>
            </a:r>
            <a:endParaRPr lang="cs-CZ" dirty="0"/>
          </a:p>
          <a:p>
            <a:pPr algn="just"/>
            <a:endParaRPr lang="cs-CZ" i="1" dirty="0"/>
          </a:p>
          <a:p>
            <a:pPr algn="just"/>
            <a:r>
              <a:rPr lang="cs-CZ" i="1" dirty="0"/>
              <a:t>= </a:t>
            </a:r>
            <a:r>
              <a:rPr lang="cs-CZ" i="1" dirty="0" err="1"/>
              <a:t>still</a:t>
            </a:r>
            <a:r>
              <a:rPr lang="cs-CZ" i="1" dirty="0"/>
              <a:t> Roman </a:t>
            </a:r>
            <a:r>
              <a:rPr lang="cs-CZ" i="1" dirty="0" err="1"/>
              <a:t>Law-like</a:t>
            </a:r>
            <a:r>
              <a:rPr lang="cs-CZ" i="1" dirty="0"/>
              <a:t> </a:t>
            </a:r>
            <a:r>
              <a:rPr lang="cs-CZ" i="1" dirty="0" err="1"/>
              <a:t>shape</a:t>
            </a:r>
            <a:r>
              <a:rPr lang="cs-CZ" i="1" dirty="0"/>
              <a:t> </a:t>
            </a:r>
            <a:r>
              <a:rPr lang="cs-CZ" i="1" dirty="0" err="1"/>
              <a:t>of</a:t>
            </a:r>
            <a:r>
              <a:rPr lang="cs-CZ" i="1" dirty="0"/>
              <a:t> </a:t>
            </a:r>
            <a:r>
              <a:rPr lang="cs-CZ" i="1" dirty="0" err="1"/>
              <a:t>patriarchal</a:t>
            </a:r>
            <a:r>
              <a:rPr lang="cs-CZ" i="1" dirty="0"/>
              <a:t> </a:t>
            </a:r>
            <a:r>
              <a:rPr lang="cs-CZ" i="1" dirty="0" err="1"/>
              <a:t>family</a:t>
            </a:r>
            <a:endParaRPr lang="cs-CZ" i="1" dirty="0"/>
          </a:p>
        </p:txBody>
      </p:sp>
    </p:spTree>
    <p:extLst>
      <p:ext uri="{BB962C8B-B14F-4D97-AF65-F5344CB8AC3E}">
        <p14:creationId xmlns:p14="http://schemas.microsoft.com/office/powerpoint/2010/main" val="516425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8619C-4B38-12F4-F0F6-333DE2D75E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F881872-BD4D-8CB8-1E2D-200EB1E442DC}"/>
              </a:ext>
            </a:extLst>
          </p:cNvPr>
          <p:cNvSpPr>
            <a:spLocks noGrp="1"/>
          </p:cNvSpPr>
          <p:nvPr>
            <p:ph type="title"/>
          </p:nvPr>
        </p:nvSpPr>
        <p:spPr>
          <a:xfrm>
            <a:off x="838200" y="1036717"/>
            <a:ext cx="10515600" cy="992057"/>
          </a:xfrm>
        </p:spPr>
        <p:txBody>
          <a:bodyPr/>
          <a:lstStyle/>
          <a:p>
            <a:r>
              <a:rPr lang="cs-CZ" dirty="0" err="1"/>
              <a:t>Historical</a:t>
            </a:r>
            <a:r>
              <a:rPr lang="cs-CZ" dirty="0"/>
              <a:t> Development – ABGB</a:t>
            </a:r>
          </a:p>
        </p:txBody>
      </p:sp>
      <p:sp>
        <p:nvSpPr>
          <p:cNvPr id="4" name="Zástupný text 3">
            <a:extLst>
              <a:ext uri="{FF2B5EF4-FFF2-40B4-BE49-F238E27FC236}">
                <a16:creationId xmlns:a16="http://schemas.microsoft.com/office/drawing/2014/main" id="{F36A6BAB-F8B8-A3C5-D475-216B49FA9E1E}"/>
              </a:ext>
            </a:extLst>
          </p:cNvPr>
          <p:cNvSpPr>
            <a:spLocks noGrp="1"/>
          </p:cNvSpPr>
          <p:nvPr>
            <p:ph sz="quarter" idx="13"/>
          </p:nvPr>
        </p:nvSpPr>
        <p:spPr>
          <a:xfrm>
            <a:off x="838200" y="2212429"/>
            <a:ext cx="10515600" cy="3964534"/>
          </a:xfrm>
        </p:spPr>
        <p:txBody>
          <a:bodyPr>
            <a:normAutofit/>
          </a:bodyPr>
          <a:lstStyle/>
          <a:p>
            <a:pPr algn="just"/>
            <a:r>
              <a:rPr lang="cs-CZ" dirty="0"/>
              <a:t>1811 </a:t>
            </a:r>
            <a:r>
              <a:rPr lang="cs-CZ" dirty="0" err="1"/>
              <a:t>original</a:t>
            </a:r>
            <a:r>
              <a:rPr lang="cs-CZ" dirty="0"/>
              <a:t> </a:t>
            </a:r>
            <a:r>
              <a:rPr lang="cs-CZ" dirty="0" err="1"/>
              <a:t>wording</a:t>
            </a:r>
            <a:r>
              <a:rPr lang="cs-CZ" dirty="0"/>
              <a:t> (</a:t>
            </a:r>
            <a:r>
              <a:rPr lang="cs-CZ" dirty="0" err="1"/>
              <a:t>before</a:t>
            </a:r>
            <a:r>
              <a:rPr lang="cs-CZ" dirty="0"/>
              <a:t> </a:t>
            </a:r>
            <a:r>
              <a:rPr lang="cs-CZ" dirty="0" err="1"/>
              <a:t>amendements</a:t>
            </a:r>
            <a:r>
              <a:rPr lang="cs-CZ" dirty="0"/>
              <a:t>)</a:t>
            </a:r>
          </a:p>
          <a:p>
            <a:pPr algn="just"/>
            <a:endParaRPr lang="cs-CZ" i="1" dirty="0"/>
          </a:p>
          <a:p>
            <a:pPr algn="just"/>
            <a:r>
              <a:rPr lang="en-US" dirty="0"/>
              <a:t>A valid marriage between Catholic persons can only be dissolved by the death of one spouse. A marriage is also indissoluble if even one party was a member of the Catholic religion at the time of the marriage.</a:t>
            </a:r>
            <a:r>
              <a:rPr lang="cs-CZ" dirty="0"/>
              <a:t> (</a:t>
            </a:r>
            <a:r>
              <a:rPr lang="cs-CZ" dirty="0" err="1"/>
              <a:t>Sect</a:t>
            </a:r>
            <a:r>
              <a:rPr lang="cs-CZ" dirty="0"/>
              <a:t>. 111 ABGB)</a:t>
            </a:r>
          </a:p>
          <a:p>
            <a:pPr algn="just"/>
            <a:endParaRPr lang="cs-CZ" dirty="0"/>
          </a:p>
          <a:p>
            <a:pPr algn="just"/>
            <a:r>
              <a:rPr lang="cs-CZ" b="1" dirty="0"/>
              <a:t>= </a:t>
            </a:r>
            <a:r>
              <a:rPr lang="en-US" b="1" dirty="0"/>
              <a:t>confessional principle</a:t>
            </a:r>
            <a:endParaRPr lang="cs-CZ" dirty="0"/>
          </a:p>
          <a:p>
            <a:pPr algn="just"/>
            <a:endParaRPr lang="cs-CZ" dirty="0"/>
          </a:p>
          <a:p>
            <a:pPr algn="just"/>
            <a:r>
              <a:rPr lang="cs-CZ" dirty="0"/>
              <a:t>= </a:t>
            </a:r>
            <a:r>
              <a:rPr lang="cs-CZ" b="1" dirty="0" err="1"/>
              <a:t>indissolubility</a:t>
            </a:r>
            <a:r>
              <a:rPr lang="cs-CZ" b="1" dirty="0"/>
              <a:t> </a:t>
            </a:r>
            <a:r>
              <a:rPr lang="cs-CZ" b="1" dirty="0" err="1"/>
              <a:t>of</a:t>
            </a:r>
            <a:r>
              <a:rPr lang="cs-CZ" b="1" dirty="0"/>
              <a:t> </a:t>
            </a:r>
            <a:r>
              <a:rPr lang="cs-CZ" b="1" dirty="0" err="1"/>
              <a:t>catholic</a:t>
            </a:r>
            <a:r>
              <a:rPr lang="cs-CZ" b="1" dirty="0"/>
              <a:t> </a:t>
            </a:r>
            <a:r>
              <a:rPr lang="cs-CZ" b="1" dirty="0" err="1"/>
              <a:t>marriage</a:t>
            </a:r>
            <a:endParaRPr lang="cs-CZ" b="1" dirty="0"/>
          </a:p>
          <a:p>
            <a:pPr algn="just"/>
            <a:r>
              <a:rPr lang="cs-CZ" b="1" dirty="0" err="1"/>
              <a:t>abolished</a:t>
            </a:r>
            <a:r>
              <a:rPr lang="cs-CZ" b="1" dirty="0"/>
              <a:t> in </a:t>
            </a:r>
            <a:r>
              <a:rPr lang="cs-CZ" b="1" dirty="0" err="1"/>
              <a:t>Czechoslovakia</a:t>
            </a:r>
            <a:r>
              <a:rPr lang="cs-CZ" b="1" dirty="0"/>
              <a:t> in 1919</a:t>
            </a:r>
          </a:p>
        </p:txBody>
      </p:sp>
    </p:spTree>
    <p:extLst>
      <p:ext uri="{BB962C8B-B14F-4D97-AF65-F5344CB8AC3E}">
        <p14:creationId xmlns:p14="http://schemas.microsoft.com/office/powerpoint/2010/main" val="71600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34BD0-9F94-844B-8E59-98E2DC3AACB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15D382F-4BF7-F0FD-E5C5-F5AC0DAEC350}"/>
              </a:ext>
            </a:extLst>
          </p:cNvPr>
          <p:cNvSpPr>
            <a:spLocks noGrp="1"/>
          </p:cNvSpPr>
          <p:nvPr>
            <p:ph type="title"/>
          </p:nvPr>
        </p:nvSpPr>
        <p:spPr>
          <a:xfrm>
            <a:off x="838200" y="1036717"/>
            <a:ext cx="10515600" cy="992057"/>
          </a:xfrm>
        </p:spPr>
        <p:txBody>
          <a:bodyPr/>
          <a:lstStyle/>
          <a:p>
            <a:r>
              <a:rPr lang="cs-CZ" dirty="0" err="1"/>
              <a:t>Historical</a:t>
            </a:r>
            <a:r>
              <a:rPr lang="cs-CZ" dirty="0"/>
              <a:t> Development – ABGB</a:t>
            </a:r>
          </a:p>
        </p:txBody>
      </p:sp>
      <p:sp>
        <p:nvSpPr>
          <p:cNvPr id="4" name="Zástupný text 3">
            <a:extLst>
              <a:ext uri="{FF2B5EF4-FFF2-40B4-BE49-F238E27FC236}">
                <a16:creationId xmlns:a16="http://schemas.microsoft.com/office/drawing/2014/main" id="{956871BD-581A-9EF7-B151-48F5C4ADBB03}"/>
              </a:ext>
            </a:extLst>
          </p:cNvPr>
          <p:cNvSpPr>
            <a:spLocks noGrp="1"/>
          </p:cNvSpPr>
          <p:nvPr>
            <p:ph sz="quarter" idx="13"/>
          </p:nvPr>
        </p:nvSpPr>
        <p:spPr>
          <a:xfrm>
            <a:off x="838200" y="2212429"/>
            <a:ext cx="10515600" cy="3964534"/>
          </a:xfrm>
        </p:spPr>
        <p:txBody>
          <a:bodyPr>
            <a:normAutofit/>
          </a:bodyPr>
          <a:lstStyle/>
          <a:p>
            <a:pPr algn="just"/>
            <a:r>
              <a:rPr lang="cs-CZ" b="1" dirty="0" err="1"/>
              <a:t>indissolubility</a:t>
            </a:r>
            <a:r>
              <a:rPr lang="cs-CZ" b="1" dirty="0"/>
              <a:t> </a:t>
            </a:r>
            <a:r>
              <a:rPr lang="cs-CZ" b="1" dirty="0" err="1"/>
              <a:t>of</a:t>
            </a:r>
            <a:r>
              <a:rPr lang="cs-CZ" b="1" dirty="0"/>
              <a:t> </a:t>
            </a:r>
            <a:r>
              <a:rPr lang="cs-CZ" b="1" dirty="0" err="1"/>
              <a:t>catholic</a:t>
            </a:r>
            <a:r>
              <a:rPr lang="cs-CZ" b="1" dirty="0"/>
              <a:t> </a:t>
            </a:r>
            <a:r>
              <a:rPr lang="cs-CZ" b="1" dirty="0" err="1"/>
              <a:t>marriage</a:t>
            </a:r>
            <a:r>
              <a:rPr lang="cs-CZ" b="1" dirty="0"/>
              <a:t> </a:t>
            </a:r>
            <a:r>
              <a:rPr lang="cs-CZ" b="1" dirty="0" err="1"/>
              <a:t>abolished</a:t>
            </a:r>
            <a:r>
              <a:rPr lang="cs-CZ" b="1" dirty="0"/>
              <a:t> in </a:t>
            </a:r>
            <a:r>
              <a:rPr lang="cs-CZ" b="1" dirty="0" err="1"/>
              <a:t>Czechoslovakia</a:t>
            </a:r>
            <a:r>
              <a:rPr lang="cs-CZ" b="1" dirty="0"/>
              <a:t> in 1919:</a:t>
            </a:r>
          </a:p>
          <a:p>
            <a:pPr algn="just"/>
            <a:endParaRPr lang="cs-CZ" b="1" dirty="0"/>
          </a:p>
          <a:p>
            <a:pPr algn="just"/>
            <a:r>
              <a:rPr lang="en-US" i="1" dirty="0"/>
              <a:t>"We place moral imperatives so high that we judge every religion from an ethical standpoint, and if it does not meet this standard, we declare it morally inadequate."</a:t>
            </a:r>
            <a:endParaRPr lang="cs-CZ" i="1" dirty="0"/>
          </a:p>
          <a:p>
            <a:pPr algn="just"/>
            <a:endParaRPr lang="cs-CZ" dirty="0"/>
          </a:p>
          <a:p>
            <a:pPr algn="just"/>
            <a:r>
              <a:rPr lang="en-US" i="1" dirty="0"/>
              <a:t>"We demand the separability of marriage in order to make it indissoluble."</a:t>
            </a:r>
            <a:endParaRPr lang="cs-CZ" i="1" dirty="0"/>
          </a:p>
          <a:p>
            <a:pPr algn="just"/>
            <a:endParaRPr lang="cs-CZ" i="1" dirty="0"/>
          </a:p>
          <a:p>
            <a:pPr algn="r"/>
            <a:r>
              <a:rPr lang="cs-CZ" b="1" dirty="0"/>
              <a:t>Tomáš Garrigue Masaryk</a:t>
            </a:r>
            <a:endParaRPr lang="cs-CZ" i="1" dirty="0"/>
          </a:p>
          <a:p>
            <a:pPr algn="just"/>
            <a:endParaRPr lang="cs-CZ" i="1" dirty="0"/>
          </a:p>
          <a:p>
            <a:pPr algn="just"/>
            <a:endParaRPr lang="cs-CZ" i="1" dirty="0"/>
          </a:p>
        </p:txBody>
      </p:sp>
    </p:spTree>
    <p:extLst>
      <p:ext uri="{BB962C8B-B14F-4D97-AF65-F5344CB8AC3E}">
        <p14:creationId xmlns:p14="http://schemas.microsoft.com/office/powerpoint/2010/main" val="47870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0825A-57AB-95F4-C79E-057295C2DAA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43F7EA-546A-46A0-DB0C-3013C903E0D9}"/>
              </a:ext>
            </a:extLst>
          </p:cNvPr>
          <p:cNvSpPr>
            <a:spLocks noGrp="1"/>
          </p:cNvSpPr>
          <p:nvPr>
            <p:ph type="title"/>
          </p:nvPr>
        </p:nvSpPr>
        <p:spPr>
          <a:xfrm>
            <a:off x="838200" y="1036717"/>
            <a:ext cx="10515600" cy="992057"/>
          </a:xfrm>
        </p:spPr>
        <p:txBody>
          <a:bodyPr/>
          <a:lstStyle/>
          <a:p>
            <a:r>
              <a:rPr lang="cs-CZ" dirty="0" err="1"/>
              <a:t>Historical</a:t>
            </a:r>
            <a:r>
              <a:rPr lang="cs-CZ" dirty="0"/>
              <a:t> Development – BGB</a:t>
            </a:r>
          </a:p>
        </p:txBody>
      </p:sp>
      <p:sp>
        <p:nvSpPr>
          <p:cNvPr id="4" name="Zástupný text 3">
            <a:extLst>
              <a:ext uri="{FF2B5EF4-FFF2-40B4-BE49-F238E27FC236}">
                <a16:creationId xmlns:a16="http://schemas.microsoft.com/office/drawing/2014/main" id="{48847D28-70B4-238A-558A-925F23AAA68F}"/>
              </a:ext>
            </a:extLst>
          </p:cNvPr>
          <p:cNvSpPr>
            <a:spLocks noGrp="1"/>
          </p:cNvSpPr>
          <p:nvPr>
            <p:ph sz="quarter" idx="13"/>
          </p:nvPr>
        </p:nvSpPr>
        <p:spPr>
          <a:xfrm>
            <a:off x="838200" y="2212429"/>
            <a:ext cx="10515600" cy="3964534"/>
          </a:xfrm>
        </p:spPr>
        <p:txBody>
          <a:bodyPr>
            <a:normAutofit lnSpcReduction="10000"/>
          </a:bodyPr>
          <a:lstStyle/>
          <a:p>
            <a:pPr algn="just"/>
            <a:r>
              <a:rPr lang="en-US" b="1" dirty="0"/>
              <a:t>Enacted in 1896, effective from January 1, 1900</a:t>
            </a:r>
          </a:p>
          <a:p>
            <a:pPr algn="just"/>
            <a:r>
              <a:rPr lang="en-US" b="1" dirty="0"/>
              <a:t>Pandect system</a:t>
            </a:r>
          </a:p>
          <a:p>
            <a:endParaRPr lang="cs-CZ" dirty="0"/>
          </a:p>
          <a:p>
            <a:r>
              <a:rPr lang="cs-CZ" dirty="0"/>
              <a:t>1. </a:t>
            </a:r>
            <a:r>
              <a:rPr lang="de-DE" dirty="0"/>
              <a:t>Buch: Allgemeiner Teil (§ 1–240)</a:t>
            </a:r>
          </a:p>
          <a:p>
            <a:endParaRPr lang="cs-CZ" dirty="0"/>
          </a:p>
          <a:p>
            <a:r>
              <a:rPr lang="cs-CZ" dirty="0"/>
              <a:t>2. </a:t>
            </a:r>
            <a:r>
              <a:rPr lang="de-DE" dirty="0"/>
              <a:t>Buch: Schuldverhältnisse (§ 241–</a:t>
            </a:r>
            <a:r>
              <a:rPr lang="cs-CZ" dirty="0"/>
              <a:t>8</a:t>
            </a:r>
            <a:r>
              <a:rPr lang="de-DE" dirty="0"/>
              <a:t>35</a:t>
            </a:r>
            <a:r>
              <a:rPr lang="cs-CZ" dirty="0"/>
              <a:t>)</a:t>
            </a:r>
            <a:endParaRPr lang="de-DE" dirty="0"/>
          </a:p>
          <a:p>
            <a:endParaRPr lang="cs-CZ" dirty="0"/>
          </a:p>
          <a:p>
            <a:r>
              <a:rPr lang="cs-CZ" dirty="0"/>
              <a:t>3. </a:t>
            </a:r>
            <a:r>
              <a:rPr lang="de-DE" dirty="0"/>
              <a:t>Buch: Sachenrecht (§ 854–1296)</a:t>
            </a:r>
          </a:p>
          <a:p>
            <a:endParaRPr lang="cs-CZ" dirty="0"/>
          </a:p>
          <a:p>
            <a:r>
              <a:rPr lang="cs-CZ" dirty="0"/>
              <a:t>4. </a:t>
            </a:r>
            <a:r>
              <a:rPr lang="de-DE" dirty="0"/>
              <a:t>Buch: </a:t>
            </a:r>
            <a:r>
              <a:rPr lang="de-DE" b="1" dirty="0">
                <a:solidFill>
                  <a:srgbClr val="FF0000"/>
                </a:solidFill>
              </a:rPr>
              <a:t>Familienrecht</a:t>
            </a:r>
            <a:r>
              <a:rPr lang="de-DE" dirty="0"/>
              <a:t> (§ 1297–1921)</a:t>
            </a:r>
            <a:r>
              <a:rPr lang="cs-CZ" dirty="0"/>
              <a:t> </a:t>
            </a:r>
            <a:r>
              <a:rPr lang="cs-CZ" i="1" dirty="0"/>
              <a:t>(</a:t>
            </a:r>
            <a:r>
              <a:rPr lang="cs-CZ" i="1" dirty="0" err="1"/>
              <a:t>the</a:t>
            </a:r>
            <a:r>
              <a:rPr lang="cs-CZ" i="1" dirty="0"/>
              <a:t> </a:t>
            </a:r>
            <a:r>
              <a:rPr lang="cs-CZ" i="1" dirty="0" err="1"/>
              <a:t>notion</a:t>
            </a:r>
            <a:r>
              <a:rPr lang="cs-CZ" i="1" dirty="0"/>
              <a:t> </a:t>
            </a:r>
            <a:r>
              <a:rPr lang="cs-CZ" i="1" dirty="0" err="1"/>
              <a:t>Family</a:t>
            </a:r>
            <a:r>
              <a:rPr lang="cs-CZ" i="1" dirty="0"/>
              <a:t> </a:t>
            </a:r>
            <a:r>
              <a:rPr lang="cs-CZ" i="1" dirty="0" err="1"/>
              <a:t>Law</a:t>
            </a:r>
            <a:r>
              <a:rPr lang="cs-CZ" i="1" dirty="0"/>
              <a:t> </a:t>
            </a:r>
            <a:r>
              <a:rPr lang="cs-CZ" i="1" dirty="0" err="1"/>
              <a:t>appears</a:t>
            </a:r>
            <a:r>
              <a:rPr lang="cs-CZ" i="1" dirty="0"/>
              <a:t> </a:t>
            </a:r>
            <a:r>
              <a:rPr lang="cs-CZ" i="1" dirty="0" err="1"/>
              <a:t>for</a:t>
            </a:r>
            <a:r>
              <a:rPr lang="cs-CZ" i="1" dirty="0"/>
              <a:t> </a:t>
            </a:r>
            <a:r>
              <a:rPr lang="cs-CZ" i="1" dirty="0" err="1"/>
              <a:t>first</a:t>
            </a:r>
            <a:r>
              <a:rPr lang="cs-CZ" i="1" dirty="0"/>
              <a:t> </a:t>
            </a:r>
            <a:r>
              <a:rPr lang="cs-CZ" i="1" dirty="0" err="1"/>
              <a:t>time</a:t>
            </a:r>
            <a:r>
              <a:rPr lang="cs-CZ" i="1" dirty="0"/>
              <a:t>)</a:t>
            </a:r>
            <a:endParaRPr lang="de-DE" i="1" dirty="0"/>
          </a:p>
          <a:p>
            <a:endParaRPr lang="cs-CZ" dirty="0"/>
          </a:p>
          <a:p>
            <a:r>
              <a:rPr lang="cs-CZ" dirty="0"/>
              <a:t>5. </a:t>
            </a:r>
            <a:r>
              <a:rPr lang="de-DE" dirty="0"/>
              <a:t>Buch: Erbrecht (</a:t>
            </a:r>
            <a:r>
              <a:rPr lang="cs-CZ" dirty="0"/>
              <a:t>§ </a:t>
            </a:r>
            <a:r>
              <a:rPr lang="de-DE" dirty="0"/>
              <a:t>1922–2385)</a:t>
            </a:r>
          </a:p>
        </p:txBody>
      </p:sp>
    </p:spTree>
    <p:extLst>
      <p:ext uri="{BB962C8B-B14F-4D97-AF65-F5344CB8AC3E}">
        <p14:creationId xmlns:p14="http://schemas.microsoft.com/office/powerpoint/2010/main" val="4228012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7022-A8D1-D33E-0E10-9E46CEBBF1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1EA4EC6-BFFD-5D5B-1213-F5AEB2386872}"/>
              </a:ext>
            </a:extLst>
          </p:cNvPr>
          <p:cNvSpPr>
            <a:spLocks noGrp="1"/>
          </p:cNvSpPr>
          <p:nvPr>
            <p:ph type="title"/>
          </p:nvPr>
        </p:nvSpPr>
        <p:spPr>
          <a:xfrm>
            <a:off x="838200" y="1036717"/>
            <a:ext cx="10515600" cy="992057"/>
          </a:xfrm>
        </p:spPr>
        <p:txBody>
          <a:bodyPr/>
          <a:lstStyle/>
          <a:p>
            <a:r>
              <a:rPr lang="cs-CZ" dirty="0" err="1"/>
              <a:t>Historical</a:t>
            </a:r>
            <a:r>
              <a:rPr lang="cs-CZ" dirty="0"/>
              <a:t> Development – </a:t>
            </a:r>
            <a:r>
              <a:rPr lang="cs-CZ" dirty="0" err="1"/>
              <a:t>Czechoslovakia</a:t>
            </a:r>
            <a:endParaRPr lang="cs-CZ" dirty="0"/>
          </a:p>
        </p:txBody>
      </p:sp>
      <p:sp>
        <p:nvSpPr>
          <p:cNvPr id="4" name="Zástupný text 3">
            <a:extLst>
              <a:ext uri="{FF2B5EF4-FFF2-40B4-BE49-F238E27FC236}">
                <a16:creationId xmlns:a16="http://schemas.microsoft.com/office/drawing/2014/main" id="{37E9014F-F644-EE7E-8384-BEB6560E5B62}"/>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err="1"/>
              <a:t>The</a:t>
            </a:r>
            <a:r>
              <a:rPr lang="cs-CZ" b="1" dirty="0"/>
              <a:t> b</a:t>
            </a:r>
            <a:r>
              <a:rPr lang="en-US" b="1" dirty="0" err="1"/>
              <a:t>eginning</a:t>
            </a:r>
            <a:r>
              <a:rPr lang="cs-CZ" b="1" dirty="0"/>
              <a:t>s</a:t>
            </a:r>
            <a:r>
              <a:rPr lang="en-US" b="1" dirty="0"/>
              <a:t> of </a:t>
            </a:r>
            <a:r>
              <a:rPr lang="cs-CZ" b="1" dirty="0"/>
              <a:t>m</a:t>
            </a:r>
            <a:r>
              <a:rPr lang="en-US" b="1" dirty="0" err="1"/>
              <a:t>odern</a:t>
            </a:r>
            <a:r>
              <a:rPr lang="en-US" b="1" dirty="0"/>
              <a:t> Family Law</a:t>
            </a:r>
            <a:r>
              <a:rPr lang="cs-CZ" b="1" dirty="0"/>
              <a:t> in </a:t>
            </a:r>
            <a:r>
              <a:rPr lang="cs-CZ" b="1" dirty="0" err="1"/>
              <a:t>Czechoslovakia</a:t>
            </a:r>
            <a:r>
              <a:rPr lang="cs-CZ" b="1" dirty="0"/>
              <a:t>:</a:t>
            </a:r>
          </a:p>
          <a:p>
            <a:pPr algn="just"/>
            <a:r>
              <a:rPr lang="en-US" b="1" dirty="0"/>
              <a:t>Constitutional Act No. 150/1948 Coll., Constitution of the Czechoslovak Republic:</a:t>
            </a:r>
          </a:p>
          <a:p>
            <a:pPr algn="just"/>
            <a:r>
              <a:rPr lang="en-US" dirty="0"/>
              <a:t>§ 1</a:t>
            </a:r>
          </a:p>
          <a:p>
            <a:pPr algn="just"/>
            <a:r>
              <a:rPr lang="en-US" dirty="0"/>
              <a:t>(1) </a:t>
            </a:r>
            <a:r>
              <a:rPr lang="en-US" b="1" dirty="0"/>
              <a:t>All citizens are equal </a:t>
            </a:r>
            <a:r>
              <a:rPr lang="en-US" dirty="0"/>
              <a:t>before the law.</a:t>
            </a:r>
          </a:p>
          <a:p>
            <a:pPr algn="just"/>
            <a:r>
              <a:rPr lang="en-US" dirty="0"/>
              <a:t>(2) </a:t>
            </a:r>
            <a:r>
              <a:rPr lang="en-US" b="1" dirty="0"/>
              <a:t>Men and women have equal status in the family and in society</a:t>
            </a:r>
            <a:r>
              <a:rPr lang="en-US" dirty="0"/>
              <a:t>, and equal access to education and all professions, offices, and ranks.</a:t>
            </a:r>
          </a:p>
          <a:p>
            <a:pPr algn="just"/>
            <a:endParaRPr lang="cs-CZ" b="1" dirty="0"/>
          </a:p>
          <a:p>
            <a:pPr algn="just"/>
            <a:r>
              <a:rPr lang="en-US" b="1" dirty="0"/>
              <a:t>Act No. 265/1949 Coll., on Family Law:</a:t>
            </a:r>
          </a:p>
          <a:p>
            <a:pPr algn="just"/>
            <a:r>
              <a:rPr lang="en-US" dirty="0"/>
              <a:t>In marriage, </a:t>
            </a:r>
            <a:r>
              <a:rPr lang="en-US" b="1" dirty="0"/>
              <a:t>man and woman have equal rights and </a:t>
            </a:r>
            <a:r>
              <a:rPr lang="cs-CZ" b="1" dirty="0" err="1"/>
              <a:t>duties</a:t>
            </a:r>
            <a:r>
              <a:rPr lang="en-US" b="1" dirty="0"/>
              <a:t> </a:t>
            </a:r>
            <a:r>
              <a:rPr lang="en-US" dirty="0"/>
              <a:t>(</a:t>
            </a:r>
            <a:r>
              <a:rPr lang="cs-CZ" dirty="0" err="1"/>
              <a:t>Sect</a:t>
            </a:r>
            <a:r>
              <a:rPr lang="cs-CZ" dirty="0"/>
              <a:t>.</a:t>
            </a:r>
            <a:r>
              <a:rPr lang="en-US" dirty="0"/>
              <a:t> 15)</a:t>
            </a:r>
          </a:p>
          <a:p>
            <a:pPr algn="just"/>
            <a:endParaRPr lang="cs-CZ" b="1" dirty="0"/>
          </a:p>
          <a:p>
            <a:pPr algn="just"/>
            <a:r>
              <a:rPr lang="cs-CZ" b="1" dirty="0"/>
              <a:t>P</a:t>
            </a:r>
            <a:r>
              <a:rPr lang="en-US" b="1" dirty="0" err="1"/>
              <a:t>arental</a:t>
            </a:r>
            <a:r>
              <a:rPr lang="en-US" b="1" dirty="0"/>
              <a:t> authority belongs to both parents</a:t>
            </a:r>
            <a:r>
              <a:rPr lang="en-US" dirty="0"/>
              <a:t> (</a:t>
            </a:r>
            <a:r>
              <a:rPr lang="cs-CZ" dirty="0" err="1"/>
              <a:t>Sect</a:t>
            </a:r>
            <a:r>
              <a:rPr lang="cs-CZ" dirty="0"/>
              <a:t>.</a:t>
            </a:r>
            <a:r>
              <a:rPr lang="en-US" dirty="0"/>
              <a:t> 55</a:t>
            </a:r>
            <a:r>
              <a:rPr lang="cs-CZ" dirty="0"/>
              <a:t> para 1</a:t>
            </a:r>
            <a:r>
              <a:rPr lang="en-US" dirty="0"/>
              <a:t>)</a:t>
            </a:r>
          </a:p>
          <a:p>
            <a:pPr algn="just"/>
            <a:r>
              <a:rPr lang="cs-CZ" dirty="0"/>
              <a:t>!!! r</a:t>
            </a:r>
            <a:r>
              <a:rPr lang="en-US" dirty="0" err="1"/>
              <a:t>egardless</a:t>
            </a:r>
            <a:r>
              <a:rPr lang="en-US" dirty="0"/>
              <a:t> of whether the child is legitimate or illegitimate</a:t>
            </a:r>
            <a:r>
              <a:rPr lang="cs-CZ" dirty="0"/>
              <a:t> !!!</a:t>
            </a:r>
          </a:p>
          <a:p>
            <a:pPr algn="just"/>
            <a:r>
              <a:rPr lang="cs-CZ" dirty="0"/>
              <a:t>!!! </a:t>
            </a:r>
            <a:r>
              <a:rPr lang="cs-CZ" dirty="0" err="1"/>
              <a:t>even</a:t>
            </a:r>
            <a:r>
              <a:rPr lang="cs-CZ" dirty="0"/>
              <a:t> </a:t>
            </a:r>
            <a:r>
              <a:rPr lang="cs-CZ" dirty="0" err="1"/>
              <a:t>after</a:t>
            </a:r>
            <a:r>
              <a:rPr lang="cs-CZ" dirty="0"/>
              <a:t> a </a:t>
            </a:r>
            <a:r>
              <a:rPr lang="cs-CZ" dirty="0" err="1"/>
              <a:t>divorce</a:t>
            </a:r>
            <a:r>
              <a:rPr lang="cs-CZ" dirty="0"/>
              <a:t> </a:t>
            </a:r>
            <a:r>
              <a:rPr lang="cs-CZ" dirty="0" err="1"/>
              <a:t>of</a:t>
            </a:r>
            <a:r>
              <a:rPr lang="cs-CZ" dirty="0"/>
              <a:t> </a:t>
            </a:r>
            <a:r>
              <a:rPr lang="cs-CZ" dirty="0" err="1"/>
              <a:t>parents</a:t>
            </a:r>
            <a:r>
              <a:rPr lang="cs-CZ" dirty="0"/>
              <a:t> !!!</a:t>
            </a:r>
            <a:endParaRPr lang="en-US" dirty="0"/>
          </a:p>
          <a:p>
            <a:pPr algn="just"/>
            <a:r>
              <a:rPr lang="cs-CZ" dirty="0"/>
              <a:t>v</a:t>
            </a:r>
            <a:r>
              <a:rPr lang="en-US" dirty="0" err="1"/>
              <a:t>ery</a:t>
            </a:r>
            <a:r>
              <a:rPr lang="en-US" dirty="0"/>
              <a:t> progressive </a:t>
            </a:r>
            <a:r>
              <a:rPr lang="cs-CZ" dirty="0"/>
              <a:t>these </a:t>
            </a:r>
            <a:r>
              <a:rPr lang="cs-CZ" dirty="0" err="1"/>
              <a:t>times</a:t>
            </a:r>
            <a:r>
              <a:rPr lang="cs-CZ" dirty="0"/>
              <a:t> </a:t>
            </a:r>
            <a:r>
              <a:rPr lang="en-US" dirty="0"/>
              <a:t>within the European context</a:t>
            </a:r>
            <a:endParaRPr lang="de-DE" dirty="0"/>
          </a:p>
        </p:txBody>
      </p:sp>
    </p:spTree>
    <p:extLst>
      <p:ext uri="{BB962C8B-B14F-4D97-AF65-F5344CB8AC3E}">
        <p14:creationId xmlns:p14="http://schemas.microsoft.com/office/powerpoint/2010/main" val="427786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2FE2F-BE20-7640-9C0D-C4A19B5ECF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67C675-BA9E-4F76-7F25-4C93CDE6B2D6}"/>
              </a:ext>
            </a:extLst>
          </p:cNvPr>
          <p:cNvSpPr>
            <a:spLocks noGrp="1"/>
          </p:cNvSpPr>
          <p:nvPr>
            <p:ph type="title"/>
          </p:nvPr>
        </p:nvSpPr>
        <p:spPr>
          <a:xfrm>
            <a:off x="838200" y="1036717"/>
            <a:ext cx="10515600" cy="992057"/>
          </a:xfrm>
        </p:spPr>
        <p:txBody>
          <a:bodyPr/>
          <a:lstStyle/>
          <a:p>
            <a:r>
              <a:rPr lang="cs-CZ" dirty="0" err="1"/>
              <a:t>Historical</a:t>
            </a:r>
            <a:r>
              <a:rPr lang="cs-CZ" dirty="0"/>
              <a:t> Development – </a:t>
            </a:r>
            <a:r>
              <a:rPr lang="cs-CZ" dirty="0" err="1"/>
              <a:t>Czechoslovakia</a:t>
            </a:r>
            <a:endParaRPr lang="cs-CZ" dirty="0"/>
          </a:p>
        </p:txBody>
      </p:sp>
      <p:sp>
        <p:nvSpPr>
          <p:cNvPr id="4" name="Zástupný text 3">
            <a:extLst>
              <a:ext uri="{FF2B5EF4-FFF2-40B4-BE49-F238E27FC236}">
                <a16:creationId xmlns:a16="http://schemas.microsoft.com/office/drawing/2014/main" id="{E75BDF36-496B-A18C-1D49-5E8D7E916832}"/>
              </a:ext>
            </a:extLst>
          </p:cNvPr>
          <p:cNvSpPr>
            <a:spLocks noGrp="1"/>
          </p:cNvSpPr>
          <p:nvPr>
            <p:ph sz="quarter" idx="13"/>
          </p:nvPr>
        </p:nvSpPr>
        <p:spPr>
          <a:xfrm>
            <a:off x="838200" y="2212429"/>
            <a:ext cx="10515600" cy="3964534"/>
          </a:xfrm>
        </p:spPr>
        <p:txBody>
          <a:bodyPr>
            <a:normAutofit/>
          </a:bodyPr>
          <a:lstStyle/>
          <a:p>
            <a:pPr algn="just"/>
            <a:r>
              <a:rPr lang="en-US" b="1" dirty="0"/>
              <a:t>Act No. 265/1949 Coll., on Family Law</a:t>
            </a:r>
            <a:endParaRPr lang="cs-CZ" b="1" dirty="0"/>
          </a:p>
          <a:p>
            <a:pPr algn="just"/>
            <a:endParaRPr lang="cs-CZ" b="1" dirty="0"/>
          </a:p>
          <a:p>
            <a:pPr algn="just"/>
            <a:r>
              <a:rPr lang="cs-CZ" dirty="0"/>
              <a:t>full </a:t>
            </a:r>
            <a:r>
              <a:rPr lang="cs-CZ" dirty="0" err="1"/>
              <a:t>separation</a:t>
            </a:r>
            <a:r>
              <a:rPr lang="cs-CZ" dirty="0"/>
              <a:t> </a:t>
            </a:r>
            <a:r>
              <a:rPr lang="cs-CZ" dirty="0" err="1"/>
              <a:t>of</a:t>
            </a:r>
            <a:r>
              <a:rPr lang="cs-CZ" dirty="0"/>
              <a:t> </a:t>
            </a:r>
            <a:r>
              <a:rPr lang="cs-CZ" dirty="0" err="1"/>
              <a:t>Family</a:t>
            </a:r>
            <a:r>
              <a:rPr lang="cs-CZ" dirty="0"/>
              <a:t> </a:t>
            </a:r>
            <a:r>
              <a:rPr lang="cs-CZ" dirty="0" err="1"/>
              <a:t>Law</a:t>
            </a:r>
            <a:r>
              <a:rPr lang="cs-CZ" dirty="0"/>
              <a:t> </a:t>
            </a:r>
            <a:r>
              <a:rPr lang="cs-CZ" dirty="0" err="1"/>
              <a:t>from</a:t>
            </a:r>
            <a:r>
              <a:rPr lang="cs-CZ" dirty="0"/>
              <a:t> Civil </a:t>
            </a:r>
            <a:r>
              <a:rPr lang="cs-CZ" dirty="0" err="1"/>
              <a:t>Law</a:t>
            </a:r>
            <a:r>
              <a:rPr lang="cs-CZ" dirty="0"/>
              <a:t> (Civil </a:t>
            </a:r>
            <a:r>
              <a:rPr lang="cs-CZ" dirty="0" err="1"/>
              <a:t>Code</a:t>
            </a:r>
            <a:r>
              <a:rPr lang="cs-CZ" dirty="0"/>
              <a:t> 141/1950 </a:t>
            </a:r>
            <a:r>
              <a:rPr lang="cs-CZ" dirty="0" err="1"/>
              <a:t>Coll</a:t>
            </a:r>
            <a:r>
              <a:rPr lang="cs-CZ" dirty="0"/>
              <a:t>.)</a:t>
            </a:r>
          </a:p>
          <a:p>
            <a:pPr algn="just"/>
            <a:endParaRPr lang="cs-CZ" dirty="0"/>
          </a:p>
          <a:p>
            <a:pPr algn="just"/>
            <a:r>
              <a:rPr lang="cs-CZ" b="1" dirty="0">
                <a:solidFill>
                  <a:schemeClr val="accent1"/>
                </a:solidFill>
              </a:rPr>
              <a:t>X</a:t>
            </a:r>
          </a:p>
          <a:p>
            <a:pPr algn="just"/>
            <a:endParaRPr lang="cs-CZ" b="1" dirty="0">
              <a:solidFill>
                <a:schemeClr val="accent1"/>
              </a:solidFill>
            </a:endParaRPr>
          </a:p>
          <a:p>
            <a:pPr algn="just"/>
            <a:r>
              <a:rPr lang="en-US" dirty="0"/>
              <a:t>Act No. 94/1963 Coll., on the Family</a:t>
            </a:r>
            <a:r>
              <a:rPr lang="cs-CZ" dirty="0"/>
              <a:t>, </a:t>
            </a:r>
            <a:r>
              <a:rPr lang="cs-CZ" dirty="0" err="1"/>
              <a:t>Sect</a:t>
            </a:r>
            <a:r>
              <a:rPr lang="cs-CZ" dirty="0"/>
              <a:t>. 104:</a:t>
            </a:r>
            <a:endParaRPr lang="en-US" dirty="0"/>
          </a:p>
          <a:p>
            <a:pPr algn="just"/>
            <a:r>
              <a:rPr lang="en-US" dirty="0"/>
              <a:t>Provisions of the Civil Code shall apply unless this Act provides otherwise.</a:t>
            </a:r>
          </a:p>
          <a:p>
            <a:pPr algn="just"/>
            <a:endParaRPr lang="cs-CZ" dirty="0"/>
          </a:p>
          <a:p>
            <a:pPr algn="just"/>
            <a:r>
              <a:rPr lang="en-US" dirty="0"/>
              <a:t>Introduced </a:t>
            </a:r>
            <a:r>
              <a:rPr lang="en-US" b="1" dirty="0"/>
              <a:t>subsidiarity of the Civil Code </a:t>
            </a:r>
            <a:r>
              <a:rPr lang="en-US" dirty="0"/>
              <a:t>(Act No. 40/1964 Coll.)</a:t>
            </a:r>
          </a:p>
          <a:p>
            <a:pPr algn="just"/>
            <a:r>
              <a:rPr lang="cs-CZ" dirty="0"/>
              <a:t>(</a:t>
            </a:r>
            <a:r>
              <a:rPr lang="en-US" dirty="0"/>
              <a:t>This provision was not included in the previous Family Law Act</a:t>
            </a:r>
            <a:r>
              <a:rPr lang="cs-CZ" dirty="0"/>
              <a:t>)</a:t>
            </a:r>
            <a:endParaRPr lang="en-US" dirty="0"/>
          </a:p>
          <a:p>
            <a:pPr algn="just"/>
            <a:endParaRPr lang="cs-CZ" dirty="0"/>
          </a:p>
          <a:p>
            <a:pPr algn="just"/>
            <a:endParaRPr lang="cs-CZ" b="1" dirty="0"/>
          </a:p>
        </p:txBody>
      </p:sp>
    </p:spTree>
    <p:extLst>
      <p:ext uri="{BB962C8B-B14F-4D97-AF65-F5344CB8AC3E}">
        <p14:creationId xmlns:p14="http://schemas.microsoft.com/office/powerpoint/2010/main" val="358667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t>
            </a:r>
            <a:r>
              <a:rPr lang="cs-CZ" dirty="0" err="1"/>
              <a:t>Family</a:t>
            </a:r>
            <a:r>
              <a:rPr lang="cs-CZ" dirty="0"/>
              <a:t> and </a:t>
            </a:r>
            <a:r>
              <a:rPr lang="cs-CZ" dirty="0" err="1"/>
              <a:t>Child</a:t>
            </a:r>
            <a:endParaRPr lang="cs-CZ"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F860A-EB0F-67F2-9A1F-1B588DAA9F2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E61819-2F6D-F589-3FE6-61672411C42C}"/>
              </a:ext>
            </a:extLst>
          </p:cNvPr>
          <p:cNvSpPr>
            <a:spLocks noGrp="1"/>
          </p:cNvSpPr>
          <p:nvPr>
            <p:ph type="title"/>
          </p:nvPr>
        </p:nvSpPr>
        <p:spPr>
          <a:xfrm>
            <a:off x="838200" y="1036717"/>
            <a:ext cx="10515600" cy="992057"/>
          </a:xfrm>
        </p:spPr>
        <p:txBody>
          <a:bodyPr/>
          <a:lstStyle/>
          <a:p>
            <a:r>
              <a:rPr lang="cs-CZ" dirty="0" err="1"/>
              <a:t>Historical</a:t>
            </a:r>
            <a:r>
              <a:rPr lang="cs-CZ" dirty="0"/>
              <a:t> Development – </a:t>
            </a:r>
            <a:r>
              <a:rPr lang="cs-CZ" dirty="0" err="1"/>
              <a:t>Summary</a:t>
            </a:r>
            <a:endParaRPr lang="cs-CZ" dirty="0"/>
          </a:p>
        </p:txBody>
      </p:sp>
      <p:sp>
        <p:nvSpPr>
          <p:cNvPr id="4" name="Zástupný text 3">
            <a:extLst>
              <a:ext uri="{FF2B5EF4-FFF2-40B4-BE49-F238E27FC236}">
                <a16:creationId xmlns:a16="http://schemas.microsoft.com/office/drawing/2014/main" id="{4B3FF9BE-4BDB-2684-1F7E-B5893A64D307}"/>
              </a:ext>
            </a:extLst>
          </p:cNvPr>
          <p:cNvSpPr>
            <a:spLocks noGrp="1"/>
          </p:cNvSpPr>
          <p:nvPr>
            <p:ph sz="quarter" idx="13"/>
          </p:nvPr>
        </p:nvSpPr>
        <p:spPr>
          <a:xfrm>
            <a:off x="838200" y="2212429"/>
            <a:ext cx="10515600" cy="3964534"/>
          </a:xfrm>
        </p:spPr>
        <p:txBody>
          <a:bodyPr>
            <a:normAutofit/>
          </a:bodyPr>
          <a:lstStyle/>
          <a:p>
            <a:pPr algn="just"/>
            <a:r>
              <a:rPr lang="cs-CZ" b="1" dirty="0" err="1"/>
              <a:t>Relationship</a:t>
            </a:r>
            <a:r>
              <a:rPr lang="cs-CZ" b="1" dirty="0"/>
              <a:t> </a:t>
            </a:r>
            <a:r>
              <a:rPr lang="cs-CZ" b="1" dirty="0" err="1"/>
              <a:t>Family</a:t>
            </a:r>
            <a:r>
              <a:rPr lang="cs-CZ" b="1" dirty="0"/>
              <a:t> </a:t>
            </a:r>
            <a:r>
              <a:rPr lang="cs-CZ" b="1" dirty="0" err="1"/>
              <a:t>Law</a:t>
            </a:r>
            <a:r>
              <a:rPr lang="cs-CZ" b="1" dirty="0"/>
              <a:t> – Civil </a:t>
            </a:r>
            <a:r>
              <a:rPr lang="cs-CZ" b="1" dirty="0" err="1"/>
              <a:t>Law</a:t>
            </a:r>
            <a:r>
              <a:rPr lang="cs-CZ" b="1" dirty="0"/>
              <a:t>: p</a:t>
            </a:r>
            <a:r>
              <a:rPr lang="en-US" b="1" dirty="0" err="1"/>
              <a:t>ossible</a:t>
            </a:r>
            <a:r>
              <a:rPr lang="en-US" b="1" dirty="0"/>
              <a:t> </a:t>
            </a:r>
            <a:r>
              <a:rPr lang="cs-CZ" b="1" dirty="0"/>
              <a:t>s</a:t>
            </a:r>
            <a:r>
              <a:rPr lang="en-US" b="1" dirty="0" err="1"/>
              <a:t>ystematic</a:t>
            </a:r>
            <a:r>
              <a:rPr lang="en-US" b="1" dirty="0"/>
              <a:t> </a:t>
            </a:r>
            <a:r>
              <a:rPr lang="cs-CZ" b="1" dirty="0"/>
              <a:t>a</a:t>
            </a:r>
            <a:r>
              <a:rPr lang="en-US" b="1" dirty="0" err="1"/>
              <a:t>pproaches</a:t>
            </a:r>
            <a:endParaRPr lang="en-US" b="1" dirty="0"/>
          </a:p>
          <a:p>
            <a:pPr algn="just"/>
            <a:endParaRPr lang="cs-CZ" b="1" dirty="0"/>
          </a:p>
          <a:p>
            <a:pPr algn="just"/>
            <a:r>
              <a:rPr lang="cs-CZ" b="1" dirty="0"/>
              <a:t>1) </a:t>
            </a:r>
            <a:r>
              <a:rPr lang="cs-CZ" b="1" dirty="0" err="1"/>
              <a:t>Personal</a:t>
            </a:r>
            <a:r>
              <a:rPr lang="cs-CZ" b="1" dirty="0"/>
              <a:t> vs. </a:t>
            </a:r>
            <a:r>
              <a:rPr lang="cs-CZ" b="1" dirty="0" err="1"/>
              <a:t>Property</a:t>
            </a:r>
            <a:r>
              <a:rPr lang="cs-CZ" b="1" dirty="0"/>
              <a:t> </a:t>
            </a:r>
            <a:r>
              <a:rPr lang="cs-CZ" b="1" dirty="0" err="1"/>
              <a:t>Law</a:t>
            </a:r>
            <a:r>
              <a:rPr lang="cs-CZ" b="1" dirty="0"/>
              <a:t> </a:t>
            </a:r>
          </a:p>
          <a:p>
            <a:pPr algn="just"/>
            <a:r>
              <a:rPr lang="cs-CZ" dirty="0" err="1"/>
              <a:t>e.g</a:t>
            </a:r>
            <a:r>
              <a:rPr lang="cs-CZ" dirty="0"/>
              <a:t>., </a:t>
            </a:r>
            <a:r>
              <a:rPr lang="cs-CZ" dirty="0" err="1"/>
              <a:t>Code</a:t>
            </a:r>
            <a:r>
              <a:rPr lang="cs-CZ" dirty="0"/>
              <a:t> Civil, ABGB</a:t>
            </a:r>
          </a:p>
          <a:p>
            <a:pPr algn="just"/>
            <a:endParaRPr lang="cs-CZ" dirty="0"/>
          </a:p>
          <a:p>
            <a:pPr algn="just"/>
            <a:r>
              <a:rPr lang="cs-CZ" b="1" dirty="0"/>
              <a:t>2) </a:t>
            </a:r>
            <a:r>
              <a:rPr lang="cs-CZ" b="1" dirty="0" err="1"/>
              <a:t>Personal</a:t>
            </a:r>
            <a:r>
              <a:rPr lang="cs-CZ" b="1" dirty="0"/>
              <a:t> and </a:t>
            </a:r>
            <a:r>
              <a:rPr lang="cs-CZ" b="1" dirty="0" err="1"/>
              <a:t>Property</a:t>
            </a:r>
            <a:r>
              <a:rPr lang="cs-CZ" b="1" dirty="0"/>
              <a:t> </a:t>
            </a:r>
            <a:r>
              <a:rPr lang="cs-CZ" b="1" dirty="0" err="1"/>
              <a:t>Law</a:t>
            </a:r>
            <a:r>
              <a:rPr lang="cs-CZ" b="1" dirty="0"/>
              <a:t> </a:t>
            </a:r>
            <a:r>
              <a:rPr lang="cs-CZ" b="1" dirty="0" err="1"/>
              <a:t>combined</a:t>
            </a:r>
            <a:r>
              <a:rPr lang="cs-CZ" b="1" dirty="0"/>
              <a:t> </a:t>
            </a:r>
            <a:r>
              <a:rPr lang="cs-CZ" b="1" dirty="0" err="1"/>
              <a:t>under</a:t>
            </a:r>
            <a:r>
              <a:rPr lang="cs-CZ" b="1" dirty="0"/>
              <a:t> </a:t>
            </a:r>
            <a:r>
              <a:rPr lang="cs-CZ" b="1" dirty="0" err="1"/>
              <a:t>Family</a:t>
            </a:r>
            <a:r>
              <a:rPr lang="cs-CZ" b="1" dirty="0"/>
              <a:t> </a:t>
            </a:r>
            <a:r>
              <a:rPr lang="cs-CZ" b="1" dirty="0" err="1"/>
              <a:t>Law</a:t>
            </a:r>
            <a:r>
              <a:rPr lang="cs-CZ" b="1" dirty="0"/>
              <a:t> </a:t>
            </a:r>
          </a:p>
          <a:p>
            <a:pPr algn="just"/>
            <a:r>
              <a:rPr lang="cs-CZ" dirty="0" err="1"/>
              <a:t>e.g</a:t>
            </a:r>
            <a:r>
              <a:rPr lang="cs-CZ" dirty="0"/>
              <a:t>., BGB, </a:t>
            </a:r>
            <a:r>
              <a:rPr lang="cs-CZ" dirty="0" err="1"/>
              <a:t>Netherlands</a:t>
            </a:r>
            <a:r>
              <a:rPr lang="cs-CZ" dirty="0"/>
              <a:t>, Italy, </a:t>
            </a:r>
            <a:r>
              <a:rPr lang="cs-CZ" dirty="0" err="1"/>
              <a:t>Spain</a:t>
            </a:r>
            <a:r>
              <a:rPr lang="cs-CZ" dirty="0"/>
              <a:t>, </a:t>
            </a:r>
            <a:r>
              <a:rPr lang="cs-CZ" dirty="0" err="1"/>
              <a:t>current</a:t>
            </a:r>
            <a:r>
              <a:rPr lang="cs-CZ" dirty="0"/>
              <a:t> Czech Civil </a:t>
            </a:r>
            <a:r>
              <a:rPr lang="cs-CZ" dirty="0" err="1"/>
              <a:t>Code</a:t>
            </a:r>
            <a:endParaRPr lang="cs-CZ" dirty="0"/>
          </a:p>
          <a:p>
            <a:pPr algn="just"/>
            <a:endParaRPr lang="cs-CZ" dirty="0"/>
          </a:p>
          <a:p>
            <a:pPr algn="just"/>
            <a:r>
              <a:rPr lang="cs-CZ" b="1" dirty="0"/>
              <a:t>3) </a:t>
            </a:r>
            <a:r>
              <a:rPr lang="cs-CZ" b="1" dirty="0" err="1"/>
              <a:t>Separation</a:t>
            </a:r>
            <a:r>
              <a:rPr lang="cs-CZ" b="1" dirty="0"/>
              <a:t> </a:t>
            </a:r>
            <a:r>
              <a:rPr lang="cs-CZ" b="1" dirty="0" err="1"/>
              <a:t>of</a:t>
            </a:r>
            <a:r>
              <a:rPr lang="cs-CZ" b="1" dirty="0"/>
              <a:t> </a:t>
            </a:r>
            <a:r>
              <a:rPr lang="cs-CZ" b="1" dirty="0" err="1"/>
              <a:t>family</a:t>
            </a:r>
            <a:r>
              <a:rPr lang="cs-CZ" b="1" dirty="0"/>
              <a:t> </a:t>
            </a:r>
            <a:r>
              <a:rPr lang="cs-CZ" b="1" dirty="0" err="1"/>
              <a:t>law</a:t>
            </a:r>
            <a:r>
              <a:rPr lang="cs-CZ" b="1" dirty="0"/>
              <a:t> </a:t>
            </a:r>
            <a:r>
              <a:rPr lang="cs-CZ" b="1" dirty="0" err="1"/>
              <a:t>into</a:t>
            </a:r>
            <a:r>
              <a:rPr lang="cs-CZ" b="1" dirty="0"/>
              <a:t> a </a:t>
            </a:r>
            <a:r>
              <a:rPr lang="cs-CZ" b="1" dirty="0" err="1"/>
              <a:t>special</a:t>
            </a:r>
            <a:r>
              <a:rPr lang="cs-CZ" b="1" dirty="0"/>
              <a:t> statute </a:t>
            </a:r>
          </a:p>
          <a:p>
            <a:pPr algn="just"/>
            <a:r>
              <a:rPr lang="cs-CZ" dirty="0" err="1"/>
              <a:t>e.g</a:t>
            </a:r>
            <a:r>
              <a:rPr lang="cs-CZ" dirty="0"/>
              <a:t>., USSR 1917, </a:t>
            </a:r>
            <a:r>
              <a:rPr lang="cs-CZ" dirty="0" err="1"/>
              <a:t>Czechoslovakia</a:t>
            </a:r>
            <a:r>
              <a:rPr lang="cs-CZ" dirty="0"/>
              <a:t> post-1948, Slovakia, </a:t>
            </a:r>
            <a:r>
              <a:rPr lang="cs-CZ" dirty="0" err="1"/>
              <a:t>Poland</a:t>
            </a:r>
            <a:r>
              <a:rPr lang="cs-CZ" dirty="0"/>
              <a:t>, </a:t>
            </a:r>
            <a:r>
              <a:rPr lang="cs-CZ" dirty="0" err="1"/>
              <a:t>Russia</a:t>
            </a:r>
            <a:endParaRPr lang="cs-CZ" dirty="0"/>
          </a:p>
          <a:p>
            <a:pPr algn="just"/>
            <a:endParaRPr lang="cs-CZ" b="1" dirty="0"/>
          </a:p>
        </p:txBody>
      </p:sp>
    </p:spTree>
    <p:extLst>
      <p:ext uri="{BB962C8B-B14F-4D97-AF65-F5344CB8AC3E}">
        <p14:creationId xmlns:p14="http://schemas.microsoft.com/office/powerpoint/2010/main" val="3538449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DCE2-3AFD-9FF3-1D2C-E89480647DD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36B7112-646E-4AD8-1996-BBA45D95F838}"/>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err="1"/>
              <a:t>Specific</a:t>
            </a:r>
            <a:r>
              <a:rPr lang="cs-CZ" dirty="0"/>
              <a:t> </a:t>
            </a:r>
            <a:r>
              <a:rPr lang="cs-CZ" dirty="0" err="1"/>
              <a:t>Nature</a:t>
            </a:r>
            <a:r>
              <a:rPr lang="cs-CZ" dirty="0"/>
              <a:t> </a:t>
            </a:r>
            <a:r>
              <a:rPr lang="cs-CZ" dirty="0" err="1"/>
              <a:t>of</a:t>
            </a:r>
            <a:r>
              <a:rPr lang="cs-CZ" dirty="0"/>
              <a:t> </a:t>
            </a:r>
            <a:r>
              <a:rPr lang="cs-CZ" dirty="0" err="1"/>
              <a:t>Family</a:t>
            </a:r>
            <a:r>
              <a:rPr lang="cs-CZ" dirty="0"/>
              <a:t> </a:t>
            </a:r>
            <a:r>
              <a:rPr lang="cs-CZ" dirty="0" err="1"/>
              <a:t>Law</a:t>
            </a:r>
            <a:endParaRPr lang="cs-CZ" dirty="0"/>
          </a:p>
        </p:txBody>
      </p:sp>
    </p:spTree>
    <p:extLst>
      <p:ext uri="{BB962C8B-B14F-4D97-AF65-F5344CB8AC3E}">
        <p14:creationId xmlns:p14="http://schemas.microsoft.com/office/powerpoint/2010/main" val="30672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66614-28D7-A881-DEB5-AE1BD83CDE1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796E537-79C4-2220-EF42-854DDA472898}"/>
              </a:ext>
            </a:extLst>
          </p:cNvPr>
          <p:cNvSpPr>
            <a:spLocks noGrp="1"/>
          </p:cNvSpPr>
          <p:nvPr>
            <p:ph type="title"/>
          </p:nvPr>
        </p:nvSpPr>
        <p:spPr>
          <a:xfrm>
            <a:off x="838200" y="1036717"/>
            <a:ext cx="10515600" cy="992057"/>
          </a:xfrm>
        </p:spPr>
        <p:txBody>
          <a:bodyPr/>
          <a:lstStyle/>
          <a:p>
            <a:r>
              <a:rPr lang="cs-CZ" dirty="0" err="1"/>
              <a:t>Specific</a:t>
            </a:r>
            <a:r>
              <a:rPr lang="cs-CZ" dirty="0"/>
              <a:t> </a:t>
            </a:r>
            <a:r>
              <a:rPr lang="cs-CZ" dirty="0" err="1"/>
              <a:t>Nature</a:t>
            </a:r>
            <a:r>
              <a:rPr lang="cs-CZ" dirty="0"/>
              <a:t> </a:t>
            </a:r>
            <a:r>
              <a:rPr lang="cs-CZ" dirty="0" err="1"/>
              <a:t>of</a:t>
            </a:r>
            <a:r>
              <a:rPr lang="cs-CZ" dirty="0"/>
              <a:t>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B4213DDF-832C-754B-8B75-B7A036208CA3}"/>
              </a:ext>
            </a:extLst>
          </p:cNvPr>
          <p:cNvSpPr>
            <a:spLocks noGrp="1"/>
          </p:cNvSpPr>
          <p:nvPr>
            <p:ph sz="quarter" idx="13"/>
          </p:nvPr>
        </p:nvSpPr>
        <p:spPr>
          <a:xfrm>
            <a:off x="838200" y="2212429"/>
            <a:ext cx="10515600" cy="3964534"/>
          </a:xfrm>
        </p:spPr>
        <p:txBody>
          <a:bodyPr>
            <a:normAutofit fontScale="92500" lnSpcReduction="20000"/>
          </a:bodyPr>
          <a:lstStyle/>
          <a:p>
            <a:r>
              <a:rPr lang="en-US" b="1" dirty="0"/>
              <a:t>Diversity of regulation </a:t>
            </a:r>
            <a:endParaRPr lang="cs-CZ" b="1" dirty="0"/>
          </a:p>
          <a:p>
            <a:r>
              <a:rPr lang="en-US" dirty="0"/>
              <a:t>(personal status, property law, personal-property relations, e.g. maintenance)</a:t>
            </a:r>
          </a:p>
          <a:p>
            <a:endParaRPr lang="cs-CZ" b="1" dirty="0"/>
          </a:p>
          <a:p>
            <a:r>
              <a:rPr lang="en-US" b="1" dirty="0"/>
              <a:t>Partly private law, partly public law </a:t>
            </a:r>
            <a:endParaRPr lang="cs-CZ" b="1" dirty="0"/>
          </a:p>
          <a:p>
            <a:r>
              <a:rPr lang="en-US" dirty="0"/>
              <a:t>(</a:t>
            </a:r>
            <a:r>
              <a:rPr lang="cs-CZ" dirty="0" err="1"/>
              <a:t>property</a:t>
            </a:r>
            <a:r>
              <a:rPr lang="cs-CZ" dirty="0"/>
              <a:t> </a:t>
            </a:r>
            <a:r>
              <a:rPr lang="cs-CZ" dirty="0" err="1"/>
              <a:t>law</a:t>
            </a:r>
            <a:r>
              <a:rPr lang="cs-CZ" dirty="0"/>
              <a:t> X </a:t>
            </a:r>
            <a:r>
              <a:rPr lang="en-US" dirty="0"/>
              <a:t>personal status, social</a:t>
            </a:r>
            <a:r>
              <a:rPr lang="cs-CZ" dirty="0"/>
              <a:t> and </a:t>
            </a:r>
            <a:r>
              <a:rPr lang="en-US" dirty="0"/>
              <a:t>legal protection</a:t>
            </a:r>
            <a:r>
              <a:rPr lang="cs-CZ" dirty="0"/>
              <a:t> </a:t>
            </a:r>
            <a:r>
              <a:rPr lang="cs-CZ" dirty="0" err="1"/>
              <a:t>of</a:t>
            </a:r>
            <a:r>
              <a:rPr lang="cs-CZ" dirty="0"/>
              <a:t> </a:t>
            </a:r>
            <a:r>
              <a:rPr lang="cs-CZ" dirty="0" err="1"/>
              <a:t>children</a:t>
            </a:r>
            <a:r>
              <a:rPr lang="en-US" dirty="0"/>
              <a:t>)</a:t>
            </a:r>
          </a:p>
          <a:p>
            <a:endParaRPr lang="cs-CZ" b="1" dirty="0"/>
          </a:p>
          <a:p>
            <a:r>
              <a:rPr lang="en-US" b="1" dirty="0"/>
              <a:t>Predominantly mandatory </a:t>
            </a:r>
            <a:r>
              <a:rPr lang="cs-CZ" b="1" dirty="0" err="1"/>
              <a:t>provisions</a:t>
            </a:r>
            <a:endParaRPr lang="en-US" b="1" dirty="0"/>
          </a:p>
          <a:p>
            <a:endParaRPr lang="cs-CZ" b="1" dirty="0"/>
          </a:p>
          <a:p>
            <a:r>
              <a:rPr lang="en-US" b="1" dirty="0"/>
              <a:t>Legal regulation often lags behind social developments</a:t>
            </a:r>
          </a:p>
          <a:p>
            <a:endParaRPr lang="cs-CZ" b="1" dirty="0"/>
          </a:p>
          <a:p>
            <a:r>
              <a:rPr lang="en-US" b="1" dirty="0"/>
              <a:t>Close connection with procedural law, often special judicial proceedings</a:t>
            </a:r>
            <a:r>
              <a:rPr lang="en-US" dirty="0"/>
              <a:t> (a contr. contentious proceedings)</a:t>
            </a:r>
          </a:p>
          <a:p>
            <a:endParaRPr lang="cs-CZ" b="1" dirty="0"/>
          </a:p>
          <a:p>
            <a:r>
              <a:rPr lang="cs-CZ" b="1" dirty="0"/>
              <a:t>= s</a:t>
            </a:r>
            <a:r>
              <a:rPr lang="en-US" b="1" dirty="0"/>
              <a:t>o-called “special </a:t>
            </a:r>
            <a:r>
              <a:rPr lang="cs-CZ" b="1" dirty="0" err="1"/>
              <a:t>branch</a:t>
            </a:r>
            <a:r>
              <a:rPr lang="cs-CZ" b="1" dirty="0"/>
              <a:t> </a:t>
            </a:r>
            <a:r>
              <a:rPr lang="en-US" b="1" dirty="0"/>
              <a:t>private law”</a:t>
            </a:r>
            <a:endParaRPr lang="en-US" b="1" i="1" dirty="0"/>
          </a:p>
        </p:txBody>
      </p:sp>
    </p:spTree>
    <p:extLst>
      <p:ext uri="{BB962C8B-B14F-4D97-AF65-F5344CB8AC3E}">
        <p14:creationId xmlns:p14="http://schemas.microsoft.com/office/powerpoint/2010/main" val="119963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Principles</a:t>
            </a:r>
            <a:r>
              <a:rPr lang="cs-CZ" dirty="0"/>
              <a:t> </a:t>
            </a:r>
            <a:r>
              <a:rPr lang="cs-CZ" dirty="0" err="1"/>
              <a:t>of</a:t>
            </a:r>
            <a:r>
              <a:rPr lang="cs-CZ" dirty="0"/>
              <a:t> </a:t>
            </a:r>
            <a:r>
              <a:rPr lang="cs-CZ" dirty="0" err="1"/>
              <a:t>European</a:t>
            </a:r>
            <a:r>
              <a:rPr lang="cs-CZ" dirty="0"/>
              <a:t> </a:t>
            </a:r>
            <a:r>
              <a:rPr lang="cs-CZ" dirty="0" err="1"/>
              <a:t>Family</a:t>
            </a:r>
            <a:r>
              <a:rPr lang="cs-CZ" dirty="0"/>
              <a:t> </a:t>
            </a:r>
            <a:r>
              <a:rPr lang="cs-CZ" dirty="0" err="1"/>
              <a:t>Law</a:t>
            </a:r>
            <a:endParaRPr lang="cs-CZ" dirty="0"/>
          </a:p>
        </p:txBody>
      </p:sp>
    </p:spTree>
    <p:extLst>
      <p:ext uri="{BB962C8B-B14F-4D97-AF65-F5344CB8AC3E}">
        <p14:creationId xmlns:p14="http://schemas.microsoft.com/office/powerpoint/2010/main" val="1868674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B7F3-3C1D-2544-A077-7E74D1CF4A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835FF-D5A3-3DF9-3F06-99E7D7521F62}"/>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a:t>
            </a:r>
            <a:r>
              <a:rPr lang="cs-CZ" dirty="0" err="1"/>
              <a:t>European</a:t>
            </a:r>
            <a:r>
              <a:rPr lang="cs-CZ" dirty="0"/>
              <a:t> </a:t>
            </a:r>
            <a:r>
              <a:rPr lang="cs-CZ" dirty="0" err="1"/>
              <a:t>Family</a:t>
            </a:r>
            <a:r>
              <a:rPr lang="cs-CZ" dirty="0"/>
              <a:t> </a:t>
            </a:r>
            <a:r>
              <a:rPr lang="cs-CZ" dirty="0" err="1"/>
              <a:t>Law</a:t>
            </a:r>
            <a:r>
              <a:rPr lang="cs-CZ" dirty="0"/>
              <a:t> (PEFL)</a:t>
            </a:r>
          </a:p>
        </p:txBody>
      </p:sp>
      <p:sp>
        <p:nvSpPr>
          <p:cNvPr id="4" name="Zástupný text 3">
            <a:extLst>
              <a:ext uri="{FF2B5EF4-FFF2-40B4-BE49-F238E27FC236}">
                <a16:creationId xmlns:a16="http://schemas.microsoft.com/office/drawing/2014/main" id="{6857C607-231B-5307-C776-9E0993C40468}"/>
              </a:ext>
            </a:extLst>
          </p:cNvPr>
          <p:cNvSpPr>
            <a:spLocks noGrp="1"/>
          </p:cNvSpPr>
          <p:nvPr>
            <p:ph sz="quarter" idx="13"/>
          </p:nvPr>
        </p:nvSpPr>
        <p:spPr>
          <a:xfrm>
            <a:off x="838200" y="2212429"/>
            <a:ext cx="10515600" cy="3964534"/>
          </a:xfrm>
        </p:spPr>
        <p:txBody>
          <a:bodyPr>
            <a:normAutofit/>
          </a:bodyPr>
          <a:lstStyle/>
          <a:p>
            <a:pPr algn="just"/>
            <a:r>
              <a:rPr lang="en-US" dirty="0"/>
              <a:t>Developed by the </a:t>
            </a:r>
            <a:r>
              <a:rPr lang="en-US" b="1" dirty="0"/>
              <a:t>Commission on European Family Law (CEFL) </a:t>
            </a:r>
            <a:r>
              <a:rPr lang="en-US" dirty="0"/>
              <a:t>since 2001</a:t>
            </a:r>
          </a:p>
          <a:p>
            <a:pPr algn="just"/>
            <a:endParaRPr lang="cs-CZ" b="1" dirty="0"/>
          </a:p>
          <a:p>
            <a:pPr algn="just"/>
            <a:r>
              <a:rPr lang="en-US" b="1" dirty="0"/>
              <a:t>Aim:</a:t>
            </a:r>
            <a:r>
              <a:rPr lang="en-US" dirty="0"/>
              <a:t> </a:t>
            </a:r>
            <a:r>
              <a:rPr lang="cs-CZ" dirty="0"/>
              <a:t>h</a:t>
            </a:r>
            <a:r>
              <a:rPr lang="en-US" dirty="0" err="1"/>
              <a:t>armonization</a:t>
            </a:r>
            <a:r>
              <a:rPr lang="en-US" dirty="0"/>
              <a:t> of substantive family law across Europe</a:t>
            </a:r>
          </a:p>
          <a:p>
            <a:pPr algn="just"/>
            <a:endParaRPr lang="cs-CZ" dirty="0"/>
          </a:p>
          <a:p>
            <a:pPr algn="just"/>
            <a:r>
              <a:rPr lang="cs-CZ" b="1" dirty="0"/>
              <a:t>B</a:t>
            </a:r>
            <a:r>
              <a:rPr lang="en-US" b="1" dirty="0" err="1"/>
              <a:t>ased</a:t>
            </a:r>
            <a:r>
              <a:rPr lang="en-US" b="1" dirty="0"/>
              <a:t> on comparative research </a:t>
            </a:r>
            <a:r>
              <a:rPr lang="en-US" dirty="0"/>
              <a:t>from over 20 European jurisdictions</a:t>
            </a:r>
          </a:p>
          <a:p>
            <a:pPr algn="just"/>
            <a:endParaRPr lang="cs-CZ" b="1" dirty="0"/>
          </a:p>
          <a:p>
            <a:pPr algn="just"/>
            <a:r>
              <a:rPr lang="cs-CZ" b="1" dirty="0"/>
              <a:t>Soft </a:t>
            </a:r>
            <a:r>
              <a:rPr lang="cs-CZ" b="1" dirty="0" err="1"/>
              <a:t>law</a:t>
            </a:r>
            <a:r>
              <a:rPr lang="cs-CZ" b="1" dirty="0"/>
              <a:t>:</a:t>
            </a:r>
            <a:r>
              <a:rPr lang="cs-CZ" dirty="0"/>
              <a:t> </a:t>
            </a:r>
            <a:r>
              <a:rPr lang="en-US" dirty="0"/>
              <a:t>non-binding model rules to inspire national legislation</a:t>
            </a:r>
            <a:r>
              <a:rPr lang="cs-CZ" dirty="0"/>
              <a:t> / </a:t>
            </a:r>
            <a:r>
              <a:rPr lang="cs-CZ" dirty="0" err="1"/>
              <a:t>academics</a:t>
            </a:r>
            <a:endParaRPr lang="cs-CZ" dirty="0"/>
          </a:p>
          <a:p>
            <a:pPr algn="just"/>
            <a:endParaRPr lang="cs-CZ" dirty="0"/>
          </a:p>
          <a:p>
            <a:pPr algn="just"/>
            <a:r>
              <a:rPr lang="en-US" b="1" dirty="0"/>
              <a:t>Reflect</a:t>
            </a:r>
            <a:r>
              <a:rPr lang="en-US" dirty="0"/>
              <a:t> </a:t>
            </a:r>
            <a:r>
              <a:rPr lang="en-US" b="1" dirty="0"/>
              <a:t>European values</a:t>
            </a:r>
            <a:r>
              <a:rPr lang="en-US" dirty="0"/>
              <a:t>: dignity, equality, and family protection</a:t>
            </a:r>
          </a:p>
        </p:txBody>
      </p:sp>
    </p:spTree>
    <p:extLst>
      <p:ext uri="{BB962C8B-B14F-4D97-AF65-F5344CB8AC3E}">
        <p14:creationId xmlns:p14="http://schemas.microsoft.com/office/powerpoint/2010/main" val="17908419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8A1DE-C762-E9FF-94C2-72F1FF7531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75078E7-BB71-5803-B208-D8B1BE625FB3}"/>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a:t>
            </a:r>
            <a:r>
              <a:rPr lang="cs-CZ" dirty="0" err="1"/>
              <a:t>European</a:t>
            </a:r>
            <a:r>
              <a:rPr lang="cs-CZ" dirty="0"/>
              <a:t> </a:t>
            </a:r>
            <a:r>
              <a:rPr lang="cs-CZ" dirty="0" err="1"/>
              <a:t>Family</a:t>
            </a:r>
            <a:r>
              <a:rPr lang="cs-CZ" dirty="0"/>
              <a:t> </a:t>
            </a:r>
            <a:r>
              <a:rPr lang="cs-CZ" dirty="0" err="1"/>
              <a:t>Law</a:t>
            </a:r>
            <a:r>
              <a:rPr lang="cs-CZ" dirty="0"/>
              <a:t> (PEFL)</a:t>
            </a:r>
          </a:p>
        </p:txBody>
      </p:sp>
      <p:sp>
        <p:nvSpPr>
          <p:cNvPr id="4" name="Zástupný text 3">
            <a:extLst>
              <a:ext uri="{FF2B5EF4-FFF2-40B4-BE49-F238E27FC236}">
                <a16:creationId xmlns:a16="http://schemas.microsoft.com/office/drawing/2014/main" id="{5103134C-FE94-A200-7A49-807AFDBA6533}"/>
              </a:ext>
            </a:extLst>
          </p:cNvPr>
          <p:cNvSpPr>
            <a:spLocks noGrp="1"/>
          </p:cNvSpPr>
          <p:nvPr>
            <p:ph sz="quarter" idx="13"/>
          </p:nvPr>
        </p:nvSpPr>
        <p:spPr>
          <a:xfrm>
            <a:off x="838200" y="2212429"/>
            <a:ext cx="10515600" cy="3964534"/>
          </a:xfrm>
        </p:spPr>
        <p:txBody>
          <a:bodyPr>
            <a:normAutofit/>
          </a:bodyPr>
          <a:lstStyle/>
          <a:p>
            <a:r>
              <a:rPr lang="cs-CZ" b="1" dirty="0" err="1"/>
              <a:t>Five</a:t>
            </a:r>
            <a:r>
              <a:rPr lang="cs-CZ" b="1" dirty="0"/>
              <a:t> </a:t>
            </a:r>
            <a:r>
              <a:rPr lang="cs-CZ" b="1" dirty="0" err="1"/>
              <a:t>sets</a:t>
            </a:r>
            <a:r>
              <a:rPr lang="cs-CZ" b="1" dirty="0"/>
              <a:t> </a:t>
            </a:r>
            <a:r>
              <a:rPr lang="cs-CZ" b="1" dirty="0" err="1"/>
              <a:t>of</a:t>
            </a:r>
            <a:r>
              <a:rPr lang="cs-CZ" b="1" dirty="0"/>
              <a:t> </a:t>
            </a:r>
            <a:r>
              <a:rPr lang="cs-CZ" b="1" dirty="0" err="1"/>
              <a:t>principles</a:t>
            </a:r>
            <a:r>
              <a:rPr lang="cs-CZ" b="1" dirty="0"/>
              <a:t> </a:t>
            </a:r>
            <a:r>
              <a:rPr lang="en-US" b="1" dirty="0"/>
              <a:t>published </a:t>
            </a:r>
            <a:r>
              <a:rPr lang="cs-CZ" b="1" dirty="0"/>
              <a:t>by CEFL</a:t>
            </a:r>
            <a:r>
              <a:rPr lang="en-US" b="1" dirty="0"/>
              <a:t>:</a:t>
            </a:r>
          </a:p>
          <a:p>
            <a:pPr marL="457200" indent="-457200">
              <a:buAutoNum type="arabicParenR"/>
            </a:pPr>
            <a:endParaRPr lang="cs-CZ" b="1" dirty="0"/>
          </a:p>
          <a:p>
            <a:pPr marL="457200" indent="-457200">
              <a:buAutoNum type="arabicParenR"/>
            </a:pPr>
            <a:r>
              <a:rPr lang="en-US" b="1" dirty="0"/>
              <a:t>Divorce and Maintenance Between Former Spouses</a:t>
            </a:r>
            <a:endParaRPr lang="cs-CZ" b="1" dirty="0"/>
          </a:p>
          <a:p>
            <a:pPr marL="457200" indent="-457200">
              <a:buAutoNum type="arabicParenR"/>
            </a:pPr>
            <a:endParaRPr lang="cs-CZ" b="1" dirty="0"/>
          </a:p>
          <a:p>
            <a:pPr marL="457200" indent="-457200">
              <a:buAutoNum type="arabicParenR"/>
            </a:pPr>
            <a:r>
              <a:rPr lang="en-US" b="1" dirty="0"/>
              <a:t>Parental Responsibilities</a:t>
            </a:r>
            <a:endParaRPr lang="cs-CZ" b="1" dirty="0"/>
          </a:p>
          <a:p>
            <a:pPr marL="457200" indent="-457200">
              <a:buAutoNum type="arabicParenR"/>
            </a:pPr>
            <a:endParaRPr lang="cs-CZ" b="1" dirty="0"/>
          </a:p>
          <a:p>
            <a:pPr marL="457200" indent="-457200">
              <a:buAutoNum type="arabicParenR"/>
            </a:pPr>
            <a:r>
              <a:rPr lang="en-US" b="1" dirty="0"/>
              <a:t>Property Relations Between Spouses</a:t>
            </a:r>
            <a:endParaRPr lang="cs-CZ" b="1" dirty="0"/>
          </a:p>
          <a:p>
            <a:pPr marL="457200" indent="-457200">
              <a:buAutoNum type="arabicParenR"/>
            </a:pPr>
            <a:endParaRPr lang="cs-CZ" b="1" dirty="0"/>
          </a:p>
          <a:p>
            <a:pPr marL="457200" indent="-457200">
              <a:buAutoNum type="arabicParenR"/>
            </a:pPr>
            <a:r>
              <a:rPr lang="en-US" b="1" dirty="0"/>
              <a:t>Rights of Couples in De Facto Unions</a:t>
            </a:r>
            <a:endParaRPr lang="cs-CZ" b="1" dirty="0"/>
          </a:p>
          <a:p>
            <a:pPr marL="457200" indent="-457200">
              <a:buAutoNum type="arabicParenR"/>
            </a:pPr>
            <a:endParaRPr lang="cs-CZ" b="1" dirty="0"/>
          </a:p>
          <a:p>
            <a:pPr marL="457200" indent="-457200">
              <a:buAutoNum type="arabicParenR"/>
            </a:pPr>
            <a:r>
              <a:rPr lang="en-US" b="1" dirty="0"/>
              <a:t>Succession and Maintenance Rights in Informal Relationships</a:t>
            </a:r>
            <a:endParaRPr lang="en-US" dirty="0"/>
          </a:p>
        </p:txBody>
      </p:sp>
    </p:spTree>
    <p:extLst>
      <p:ext uri="{BB962C8B-B14F-4D97-AF65-F5344CB8AC3E}">
        <p14:creationId xmlns:p14="http://schemas.microsoft.com/office/powerpoint/2010/main" val="10666550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B5D95-244C-DDF1-82D2-585C60789E7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64F2084-5653-AD4E-49A9-F216D3128673}"/>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a:t>
            </a:r>
            <a:r>
              <a:rPr lang="cs-CZ" dirty="0" err="1"/>
              <a:t>European</a:t>
            </a:r>
            <a:r>
              <a:rPr lang="cs-CZ" dirty="0"/>
              <a:t> </a:t>
            </a:r>
            <a:r>
              <a:rPr lang="cs-CZ" dirty="0" err="1"/>
              <a:t>Family</a:t>
            </a:r>
            <a:r>
              <a:rPr lang="cs-CZ" dirty="0"/>
              <a:t> </a:t>
            </a:r>
            <a:r>
              <a:rPr lang="cs-CZ" dirty="0" err="1"/>
              <a:t>Law</a:t>
            </a:r>
            <a:r>
              <a:rPr lang="cs-CZ" dirty="0"/>
              <a:t> (PEFL)</a:t>
            </a:r>
          </a:p>
        </p:txBody>
      </p:sp>
      <p:sp>
        <p:nvSpPr>
          <p:cNvPr id="4" name="Zástupný text 3">
            <a:extLst>
              <a:ext uri="{FF2B5EF4-FFF2-40B4-BE49-F238E27FC236}">
                <a16:creationId xmlns:a16="http://schemas.microsoft.com/office/drawing/2014/main" id="{611B3602-4473-4EB1-4E05-A95823746409}"/>
              </a:ext>
            </a:extLst>
          </p:cNvPr>
          <p:cNvSpPr>
            <a:spLocks noGrp="1"/>
          </p:cNvSpPr>
          <p:nvPr>
            <p:ph sz="quarter" idx="13"/>
          </p:nvPr>
        </p:nvSpPr>
        <p:spPr>
          <a:xfrm>
            <a:off x="838200" y="2212429"/>
            <a:ext cx="10515600" cy="3964534"/>
          </a:xfrm>
        </p:spPr>
        <p:txBody>
          <a:bodyPr>
            <a:normAutofit lnSpcReduction="10000"/>
          </a:bodyPr>
          <a:lstStyle/>
          <a:p>
            <a:pPr algn="just"/>
            <a:r>
              <a:rPr lang="cs-CZ" b="1" dirty="0">
                <a:solidFill>
                  <a:schemeClr val="accent1"/>
                </a:solidFill>
              </a:rPr>
              <a:t>X Model </a:t>
            </a:r>
            <a:r>
              <a:rPr lang="cs-CZ" b="1" dirty="0" err="1">
                <a:solidFill>
                  <a:schemeClr val="accent1"/>
                </a:solidFill>
              </a:rPr>
              <a:t>Family</a:t>
            </a:r>
            <a:r>
              <a:rPr lang="cs-CZ" b="1" dirty="0">
                <a:solidFill>
                  <a:schemeClr val="accent1"/>
                </a:solidFill>
              </a:rPr>
              <a:t> </a:t>
            </a:r>
            <a:r>
              <a:rPr lang="cs-CZ" b="1" dirty="0" err="1">
                <a:solidFill>
                  <a:schemeClr val="accent1"/>
                </a:solidFill>
              </a:rPr>
              <a:t>Code</a:t>
            </a:r>
            <a:endParaRPr lang="cs-CZ" b="1" dirty="0">
              <a:solidFill>
                <a:schemeClr val="accent1"/>
              </a:solidFill>
            </a:endParaRPr>
          </a:p>
          <a:p>
            <a:endParaRPr lang="cs-CZ" b="1" dirty="0"/>
          </a:p>
          <a:p>
            <a:r>
              <a:rPr lang="cs-CZ" dirty="0" err="1"/>
              <a:t>Other</a:t>
            </a:r>
            <a:r>
              <a:rPr lang="cs-CZ" dirty="0"/>
              <a:t> soft </a:t>
            </a:r>
            <a:r>
              <a:rPr lang="cs-CZ" dirty="0" err="1"/>
              <a:t>law</a:t>
            </a:r>
            <a:r>
              <a:rPr lang="cs-CZ" dirty="0"/>
              <a:t> to </a:t>
            </a:r>
            <a:r>
              <a:rPr lang="cs-CZ" dirty="0" err="1"/>
              <a:t>be</a:t>
            </a:r>
            <a:r>
              <a:rPr lang="cs-CZ" dirty="0"/>
              <a:t> </a:t>
            </a:r>
            <a:r>
              <a:rPr lang="cs-CZ" dirty="0" err="1"/>
              <a:t>distinguished</a:t>
            </a:r>
            <a:r>
              <a:rPr lang="cs-CZ" dirty="0"/>
              <a:t> </a:t>
            </a:r>
            <a:r>
              <a:rPr lang="cs-CZ" dirty="0" err="1"/>
              <a:t>from</a:t>
            </a:r>
            <a:r>
              <a:rPr lang="cs-CZ" dirty="0"/>
              <a:t> PEFL</a:t>
            </a:r>
          </a:p>
          <a:p>
            <a:endParaRPr lang="cs-CZ" dirty="0"/>
          </a:p>
          <a:p>
            <a:r>
              <a:rPr lang="cs-CZ" dirty="0" err="1"/>
              <a:t>Taken</a:t>
            </a:r>
            <a:r>
              <a:rPr lang="cs-CZ" dirty="0"/>
              <a:t> </a:t>
            </a:r>
            <a:r>
              <a:rPr lang="cs-CZ" dirty="0" err="1"/>
              <a:t>from</a:t>
            </a:r>
            <a:r>
              <a:rPr lang="cs-CZ" dirty="0"/>
              <a:t> a </a:t>
            </a:r>
            <a:r>
              <a:rPr lang="cs-CZ" b="1" dirty="0"/>
              <a:t>GLOBAL</a:t>
            </a:r>
            <a:r>
              <a:rPr lang="cs-CZ" dirty="0"/>
              <a:t> (not </a:t>
            </a:r>
            <a:r>
              <a:rPr lang="cs-CZ" dirty="0" err="1"/>
              <a:t>only</a:t>
            </a:r>
            <a:r>
              <a:rPr lang="cs-CZ" dirty="0"/>
              <a:t> </a:t>
            </a:r>
            <a:r>
              <a:rPr lang="cs-CZ" dirty="0" err="1"/>
              <a:t>European</a:t>
            </a:r>
            <a:r>
              <a:rPr lang="cs-CZ" dirty="0"/>
              <a:t>) </a:t>
            </a:r>
            <a:r>
              <a:rPr lang="cs-CZ" dirty="0" err="1"/>
              <a:t>perspective</a:t>
            </a:r>
            <a:endParaRPr lang="cs-CZ" dirty="0"/>
          </a:p>
          <a:p>
            <a:endParaRPr lang="cs-CZ" dirty="0"/>
          </a:p>
          <a:p>
            <a:r>
              <a:rPr lang="cs-CZ" dirty="0" err="1"/>
              <a:t>Inspired</a:t>
            </a:r>
            <a:r>
              <a:rPr lang="cs-CZ" dirty="0"/>
              <a:t> </a:t>
            </a:r>
            <a:r>
              <a:rPr lang="cs-CZ" dirty="0" err="1"/>
              <a:t>also</a:t>
            </a:r>
            <a:r>
              <a:rPr lang="cs-CZ" dirty="0"/>
              <a:t> by </a:t>
            </a:r>
            <a:r>
              <a:rPr lang="cs-CZ" dirty="0" err="1"/>
              <a:t>Canadian</a:t>
            </a:r>
            <a:r>
              <a:rPr lang="cs-CZ" dirty="0"/>
              <a:t>, </a:t>
            </a:r>
            <a:r>
              <a:rPr lang="cs-CZ" dirty="0" err="1"/>
              <a:t>Australian</a:t>
            </a:r>
            <a:r>
              <a:rPr lang="cs-CZ" dirty="0"/>
              <a:t> and New </a:t>
            </a:r>
            <a:r>
              <a:rPr lang="cs-CZ" dirty="0" err="1"/>
              <a:t>Zealand</a:t>
            </a:r>
            <a:r>
              <a:rPr lang="cs-CZ" dirty="0"/>
              <a:t> </a:t>
            </a:r>
            <a:r>
              <a:rPr lang="cs-CZ" dirty="0" err="1"/>
              <a:t>legal</a:t>
            </a:r>
            <a:r>
              <a:rPr lang="cs-CZ" dirty="0"/>
              <a:t> </a:t>
            </a:r>
            <a:r>
              <a:rPr lang="cs-CZ" dirty="0" err="1"/>
              <a:t>systems</a:t>
            </a:r>
            <a:endParaRPr lang="cs-CZ" dirty="0"/>
          </a:p>
          <a:p>
            <a:endParaRPr lang="cs-CZ" dirty="0"/>
          </a:p>
          <a:p>
            <a:r>
              <a:rPr lang="cs-CZ" dirty="0" err="1"/>
              <a:t>Three</a:t>
            </a:r>
            <a:r>
              <a:rPr lang="cs-CZ" dirty="0"/>
              <a:t> </a:t>
            </a:r>
            <a:r>
              <a:rPr lang="cs-CZ" dirty="0" err="1"/>
              <a:t>parts</a:t>
            </a:r>
            <a:r>
              <a:rPr lang="cs-CZ" dirty="0"/>
              <a:t>:</a:t>
            </a:r>
          </a:p>
          <a:p>
            <a:pPr marL="457200" indent="-457200">
              <a:buAutoNum type="arabicParenR"/>
            </a:pPr>
            <a:r>
              <a:rPr lang="cs-CZ" dirty="0" err="1"/>
              <a:t>Partnerships</a:t>
            </a:r>
            <a:endParaRPr lang="cs-CZ" dirty="0"/>
          </a:p>
          <a:p>
            <a:pPr marL="457200" indent="-457200">
              <a:buAutoNum type="arabicParenR"/>
            </a:pPr>
            <a:r>
              <a:rPr lang="cs-CZ" dirty="0" err="1"/>
              <a:t>Domestic</a:t>
            </a:r>
            <a:r>
              <a:rPr lang="cs-CZ" dirty="0"/>
              <a:t> </a:t>
            </a:r>
            <a:r>
              <a:rPr lang="cs-CZ" dirty="0" err="1"/>
              <a:t>Violence</a:t>
            </a:r>
            <a:endParaRPr lang="cs-CZ" dirty="0"/>
          </a:p>
          <a:p>
            <a:pPr marL="457200" indent="-457200">
              <a:buAutoNum type="arabicParenR"/>
            </a:pPr>
            <a:r>
              <a:rPr lang="cs-CZ" dirty="0" err="1"/>
              <a:t>Parents</a:t>
            </a:r>
            <a:r>
              <a:rPr lang="cs-CZ" dirty="0"/>
              <a:t> </a:t>
            </a:r>
            <a:r>
              <a:rPr lang="cs-CZ" dirty="0" err="1"/>
              <a:t>adn</a:t>
            </a:r>
            <a:r>
              <a:rPr lang="cs-CZ" dirty="0"/>
              <a:t> </a:t>
            </a:r>
            <a:r>
              <a:rPr lang="cs-CZ" dirty="0" err="1"/>
              <a:t>Children</a:t>
            </a:r>
            <a:endParaRPr lang="en-US" dirty="0"/>
          </a:p>
        </p:txBody>
      </p:sp>
    </p:spTree>
    <p:extLst>
      <p:ext uri="{BB962C8B-B14F-4D97-AF65-F5344CB8AC3E}">
        <p14:creationId xmlns:p14="http://schemas.microsoft.com/office/powerpoint/2010/main" val="984929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10137-12D4-A3C9-F6BB-76FC7F292EE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2014424-96DC-B094-7A5E-00DEF7F760B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Principles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Tree>
    <p:extLst>
      <p:ext uri="{BB962C8B-B14F-4D97-AF65-F5344CB8AC3E}">
        <p14:creationId xmlns:p14="http://schemas.microsoft.com/office/powerpoint/2010/main" val="3954406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01260-2965-2D2B-6990-DF2A574F31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C1C7E96-778E-245B-6B89-EA6A05286411}"/>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CAE197D8-5627-475C-BEF9-A692EA1D3AE8}"/>
              </a:ext>
            </a:extLst>
          </p:cNvPr>
          <p:cNvSpPr>
            <a:spLocks noGrp="1"/>
          </p:cNvSpPr>
          <p:nvPr>
            <p:ph sz="quarter" idx="13"/>
          </p:nvPr>
        </p:nvSpPr>
        <p:spPr>
          <a:xfrm>
            <a:off x="838200" y="2212429"/>
            <a:ext cx="10515600" cy="3964534"/>
          </a:xfrm>
        </p:spPr>
        <p:txBody>
          <a:bodyPr>
            <a:normAutofit/>
          </a:bodyPr>
          <a:lstStyle/>
          <a:p>
            <a:pPr algn="just"/>
            <a:r>
              <a:rPr lang="en-US" b="1" dirty="0"/>
              <a:t>General principles of private law:</a:t>
            </a:r>
          </a:p>
          <a:p>
            <a:pPr algn="just"/>
            <a:endParaRPr lang="cs-CZ" dirty="0"/>
          </a:p>
          <a:p>
            <a:pPr algn="just"/>
            <a:r>
              <a:rPr lang="en-US" dirty="0"/>
              <a:t>Autonomy of will</a:t>
            </a:r>
            <a:r>
              <a:rPr lang="cs-CZ" dirty="0"/>
              <a:t> (</a:t>
            </a:r>
            <a:r>
              <a:rPr lang="cs-CZ" dirty="0" err="1"/>
              <a:t>note</a:t>
            </a:r>
            <a:r>
              <a:rPr lang="cs-CZ" dirty="0"/>
              <a:t>: not </a:t>
            </a:r>
            <a:r>
              <a:rPr lang="cs-CZ" dirty="0" err="1"/>
              <a:t>about</a:t>
            </a:r>
            <a:r>
              <a:rPr lang="cs-CZ" dirty="0"/>
              <a:t> </a:t>
            </a:r>
            <a:r>
              <a:rPr lang="cs-CZ" dirty="0" err="1"/>
              <a:t>personal</a:t>
            </a:r>
            <a:r>
              <a:rPr lang="cs-CZ" dirty="0"/>
              <a:t> status!)</a:t>
            </a:r>
            <a:endParaRPr lang="en-US" dirty="0"/>
          </a:p>
          <a:p>
            <a:pPr algn="just"/>
            <a:endParaRPr lang="cs-CZ" dirty="0"/>
          </a:p>
          <a:p>
            <a:pPr algn="just"/>
            <a:r>
              <a:rPr lang="en-US" dirty="0"/>
              <a:t>Protection of the weaker party</a:t>
            </a:r>
            <a:r>
              <a:rPr lang="cs-CZ" dirty="0"/>
              <a:t> (</a:t>
            </a:r>
            <a:r>
              <a:rPr lang="cs-CZ" dirty="0" err="1"/>
              <a:t>especially</a:t>
            </a:r>
            <a:r>
              <a:rPr lang="cs-CZ" dirty="0"/>
              <a:t>: </a:t>
            </a:r>
            <a:r>
              <a:rPr lang="cs-CZ" dirty="0" err="1"/>
              <a:t>child</a:t>
            </a:r>
            <a:r>
              <a:rPr lang="cs-CZ" dirty="0"/>
              <a:t>)</a:t>
            </a:r>
            <a:endParaRPr lang="en-US" dirty="0"/>
          </a:p>
          <a:p>
            <a:pPr algn="just"/>
            <a:endParaRPr lang="cs-CZ" dirty="0"/>
          </a:p>
          <a:p>
            <a:pPr algn="just"/>
            <a:r>
              <a:rPr lang="en-US" dirty="0"/>
              <a:t>Rights belong to the vigilant (cf. time limits for challenging paternity)</a:t>
            </a:r>
          </a:p>
          <a:p>
            <a:pPr algn="just"/>
            <a:endParaRPr lang="cs-CZ" dirty="0"/>
          </a:p>
          <a:p>
            <a:pPr algn="just"/>
            <a:r>
              <a:rPr lang="en-US" dirty="0"/>
              <a:t>Protection of privacy</a:t>
            </a:r>
            <a:r>
              <a:rPr lang="cs-CZ" dirty="0"/>
              <a:t> (</a:t>
            </a:r>
            <a:r>
              <a:rPr lang="cs-CZ" dirty="0" err="1"/>
              <a:t>privacy</a:t>
            </a:r>
            <a:r>
              <a:rPr lang="cs-CZ" dirty="0"/>
              <a:t> </a:t>
            </a:r>
            <a:r>
              <a:rPr lang="cs-CZ" dirty="0" err="1"/>
              <a:t>of</a:t>
            </a:r>
            <a:r>
              <a:rPr lang="cs-CZ" dirty="0"/>
              <a:t> </a:t>
            </a:r>
            <a:r>
              <a:rPr lang="cs-CZ" dirty="0" err="1"/>
              <a:t>family</a:t>
            </a:r>
            <a:r>
              <a:rPr lang="cs-CZ" dirty="0"/>
              <a:t> </a:t>
            </a:r>
            <a:r>
              <a:rPr lang="cs-CZ" dirty="0" err="1"/>
              <a:t>members</a:t>
            </a:r>
            <a:r>
              <a:rPr lang="cs-CZ" dirty="0"/>
              <a:t>, </a:t>
            </a:r>
            <a:r>
              <a:rPr lang="en-US" dirty="0"/>
              <a:t>prohibition of corporal punishment of children</a:t>
            </a:r>
            <a:r>
              <a:rPr lang="cs-CZ" dirty="0"/>
              <a:t>)</a:t>
            </a:r>
            <a:endParaRPr lang="en-US" dirty="0"/>
          </a:p>
        </p:txBody>
      </p:sp>
    </p:spTree>
    <p:extLst>
      <p:ext uri="{BB962C8B-B14F-4D97-AF65-F5344CB8AC3E}">
        <p14:creationId xmlns:p14="http://schemas.microsoft.com/office/powerpoint/2010/main" val="1341859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FC7E-02AB-0005-A121-25F84B996BA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313698-E2D0-7CEF-2F91-D4FB02B566BB}"/>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7DEFE582-B8DD-6209-9E07-732B27C3319F}"/>
              </a:ext>
            </a:extLst>
          </p:cNvPr>
          <p:cNvSpPr>
            <a:spLocks noGrp="1"/>
          </p:cNvSpPr>
          <p:nvPr>
            <p:ph sz="quarter" idx="13"/>
          </p:nvPr>
        </p:nvSpPr>
        <p:spPr>
          <a:xfrm>
            <a:off x="838200" y="2212429"/>
            <a:ext cx="10515600" cy="3964534"/>
          </a:xfrm>
        </p:spPr>
        <p:txBody>
          <a:bodyPr>
            <a:normAutofit fontScale="85000" lnSpcReduction="20000"/>
          </a:bodyPr>
          <a:lstStyle/>
          <a:p>
            <a:pPr algn="just"/>
            <a:r>
              <a:rPr lang="en-US" b="1" dirty="0"/>
              <a:t>Principles of family law</a:t>
            </a:r>
          </a:p>
          <a:p>
            <a:pPr algn="just"/>
            <a:endParaRPr lang="cs-CZ" b="1" dirty="0"/>
          </a:p>
          <a:p>
            <a:pPr algn="just"/>
            <a:r>
              <a:rPr lang="cs-CZ" b="1" dirty="0"/>
              <a:t>1) </a:t>
            </a:r>
            <a:r>
              <a:rPr lang="en-US" b="1" dirty="0"/>
              <a:t>Special legal protection of family, parenthood, and marriage </a:t>
            </a:r>
            <a:endParaRPr lang="cs-CZ" b="1" dirty="0"/>
          </a:p>
          <a:p>
            <a:pPr algn="just"/>
            <a:r>
              <a:rPr lang="cs-CZ" dirty="0"/>
              <a:t>(</a:t>
            </a:r>
            <a:r>
              <a:rPr lang="cs-CZ" dirty="0" err="1"/>
              <a:t>Sect</a:t>
            </a:r>
            <a:r>
              <a:rPr lang="cs-CZ" dirty="0"/>
              <a:t>. </a:t>
            </a:r>
            <a:r>
              <a:rPr lang="en-US" dirty="0"/>
              <a:t>3</a:t>
            </a:r>
            <a:r>
              <a:rPr lang="cs-CZ" dirty="0"/>
              <a:t> para </a:t>
            </a:r>
            <a:r>
              <a:rPr lang="en-US" dirty="0"/>
              <a:t>2</a:t>
            </a:r>
            <a:r>
              <a:rPr lang="cs-CZ" dirty="0"/>
              <a:t> </a:t>
            </a:r>
            <a:r>
              <a:rPr lang="cs-CZ" dirty="0" err="1"/>
              <a:t>letter</a:t>
            </a:r>
            <a:r>
              <a:rPr lang="cs-CZ" dirty="0"/>
              <a:t> </a:t>
            </a:r>
            <a:r>
              <a:rPr lang="en-US" dirty="0"/>
              <a:t>b) Civil Code</a:t>
            </a:r>
            <a:r>
              <a:rPr lang="cs-CZ" dirty="0"/>
              <a:t>)</a:t>
            </a:r>
            <a:endParaRPr lang="en-US" dirty="0"/>
          </a:p>
          <a:p>
            <a:pPr algn="just"/>
            <a:endParaRPr lang="cs-CZ" b="1" dirty="0"/>
          </a:p>
          <a:p>
            <a:pPr algn="just"/>
            <a:r>
              <a:rPr lang="cs-CZ" b="1" dirty="0"/>
              <a:t>2) </a:t>
            </a:r>
            <a:r>
              <a:rPr lang="en-US" b="1" dirty="0"/>
              <a:t>Protection of family life (esp. Article 8 ECHR)</a:t>
            </a:r>
          </a:p>
          <a:p>
            <a:pPr algn="just"/>
            <a:r>
              <a:rPr lang="cs-CZ" dirty="0" err="1"/>
              <a:t>includes</a:t>
            </a:r>
            <a:r>
              <a:rPr lang="cs-CZ" dirty="0"/>
              <a:t> </a:t>
            </a:r>
            <a:r>
              <a:rPr lang="cs-CZ" dirty="0" err="1"/>
              <a:t>illegitimate</a:t>
            </a:r>
            <a:r>
              <a:rPr lang="cs-CZ" dirty="0"/>
              <a:t> </a:t>
            </a:r>
            <a:r>
              <a:rPr lang="cs-CZ" dirty="0" err="1"/>
              <a:t>children</a:t>
            </a:r>
            <a:r>
              <a:rPr lang="cs-CZ" dirty="0"/>
              <a:t> (</a:t>
            </a:r>
            <a:r>
              <a:rPr lang="cs-CZ" dirty="0" err="1"/>
              <a:t>ECtHR</a:t>
            </a:r>
            <a:r>
              <a:rPr lang="cs-CZ" dirty="0"/>
              <a:t>: </a:t>
            </a:r>
            <a:r>
              <a:rPr lang="cs-CZ" dirty="0" err="1"/>
              <a:t>Marckx</a:t>
            </a:r>
            <a:r>
              <a:rPr lang="cs-CZ" dirty="0"/>
              <a:t> v. </a:t>
            </a:r>
            <a:r>
              <a:rPr lang="cs-CZ" dirty="0" err="1"/>
              <a:t>Belgium</a:t>
            </a:r>
            <a:r>
              <a:rPr lang="cs-CZ" dirty="0"/>
              <a:t>)</a:t>
            </a:r>
          </a:p>
          <a:p>
            <a:pPr algn="just"/>
            <a:r>
              <a:rPr lang="en-US" dirty="0"/>
              <a:t>includes de facto unions (ECtHR: Keegan v. Ireland)</a:t>
            </a:r>
          </a:p>
          <a:p>
            <a:pPr algn="just"/>
            <a:r>
              <a:rPr lang="en-US" dirty="0"/>
              <a:t>includes alternative forms of cohabitation (ECtHR: Schalk and Kopf v. Austria)</a:t>
            </a:r>
            <a:endParaRPr lang="cs-CZ" dirty="0"/>
          </a:p>
          <a:p>
            <a:pPr algn="just"/>
            <a:endParaRPr lang="cs-CZ" b="1" dirty="0"/>
          </a:p>
          <a:p>
            <a:pPr algn="just"/>
            <a:r>
              <a:rPr lang="cs-CZ" b="1" dirty="0"/>
              <a:t>3) </a:t>
            </a:r>
            <a:r>
              <a:rPr lang="en-US" b="1" dirty="0"/>
              <a:t>Solidarity (mutual help and support)</a:t>
            </a:r>
          </a:p>
          <a:p>
            <a:pPr algn="just"/>
            <a:endParaRPr lang="cs-CZ" b="1" dirty="0"/>
          </a:p>
          <a:p>
            <a:pPr algn="just"/>
            <a:r>
              <a:rPr lang="cs-CZ" b="1" dirty="0"/>
              <a:t>4) </a:t>
            </a:r>
            <a:r>
              <a:rPr lang="en-US" b="1" dirty="0"/>
              <a:t>(Best) interests of the child (ensuring the child’s welfare)</a:t>
            </a:r>
          </a:p>
          <a:p>
            <a:pPr algn="just"/>
            <a:endParaRPr lang="cs-CZ" b="1" dirty="0"/>
          </a:p>
          <a:p>
            <a:pPr algn="just"/>
            <a:r>
              <a:rPr lang="cs-CZ" b="1" dirty="0"/>
              <a:t>5)</a:t>
            </a:r>
            <a:r>
              <a:rPr lang="en-US" b="1" dirty="0"/>
              <a:t> Right to maintenance</a:t>
            </a:r>
          </a:p>
          <a:p>
            <a:pPr algn="just"/>
            <a:endParaRPr lang="en-US" dirty="0"/>
          </a:p>
        </p:txBody>
      </p:sp>
    </p:spTree>
    <p:extLst>
      <p:ext uri="{BB962C8B-B14F-4D97-AF65-F5344CB8AC3E}">
        <p14:creationId xmlns:p14="http://schemas.microsoft.com/office/powerpoint/2010/main" val="334695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1F29-C1F2-097C-B661-EAEDF848E46B}"/>
              </a:ext>
            </a:extLst>
          </p:cNvPr>
          <p:cNvSpPr>
            <a:spLocks noGrp="1"/>
          </p:cNvSpPr>
          <p:nvPr>
            <p:ph type="title"/>
          </p:nvPr>
        </p:nvSpPr>
        <p:spPr>
          <a:xfrm>
            <a:off x="838200" y="1036717"/>
            <a:ext cx="10515600" cy="992057"/>
          </a:xfrm>
        </p:spPr>
        <p:txBody>
          <a:bodyPr/>
          <a:lstStyle/>
          <a:p>
            <a:r>
              <a:rPr lang="cs-CZ" i="1" dirty="0"/>
              <a:t>Emil Svoboda:</a:t>
            </a:r>
            <a:endParaRPr lang="en-US" dirty="0"/>
          </a:p>
        </p:txBody>
      </p:sp>
      <p:sp>
        <p:nvSpPr>
          <p:cNvPr id="4" name="Zástupný text 3">
            <a:extLst>
              <a:ext uri="{FF2B5EF4-FFF2-40B4-BE49-F238E27FC236}">
                <a16:creationId xmlns:a16="http://schemas.microsoft.com/office/drawing/2014/main" id="{7EA1021E-D584-E228-346C-A6B3657AE8B2}"/>
              </a:ext>
            </a:extLst>
          </p:cNvPr>
          <p:cNvSpPr>
            <a:spLocks noGrp="1"/>
          </p:cNvSpPr>
          <p:nvPr>
            <p:ph sz="quarter" idx="13"/>
          </p:nvPr>
        </p:nvSpPr>
        <p:spPr>
          <a:xfrm>
            <a:off x="838200" y="2212429"/>
            <a:ext cx="10515600" cy="3964534"/>
          </a:xfrm>
        </p:spPr>
        <p:txBody>
          <a:bodyPr>
            <a:normAutofit/>
          </a:bodyPr>
          <a:lstStyle/>
          <a:p>
            <a:pPr algn="just"/>
            <a:r>
              <a:rPr lang="en-US" i="1" dirty="0"/>
              <a:t>The law is not omnipotent. It has </a:t>
            </a:r>
            <a:r>
              <a:rPr lang="cs-CZ" i="1" dirty="0" err="1"/>
              <a:t>final</a:t>
            </a:r>
            <a:r>
              <a:rPr lang="en-US" i="1" dirty="0"/>
              <a:t> limits beyond which it cannot proceed with its means. The subject of legal provisions, which have been included in the concept of "family law" since time immemorial, are personal life circumstances that, at first glance, are least susceptible to interference by external powers. </a:t>
            </a:r>
            <a:r>
              <a:rPr lang="en-GB" i="1" dirty="0"/>
              <a:t>[</a:t>
            </a:r>
            <a:r>
              <a:rPr lang="en-US" i="1" dirty="0"/>
              <a:t>...</a:t>
            </a:r>
            <a:r>
              <a:rPr lang="en-GB" i="1" dirty="0"/>
              <a:t>]</a:t>
            </a:r>
            <a:r>
              <a:rPr lang="cs-CZ" i="1" dirty="0"/>
              <a:t>.</a:t>
            </a:r>
            <a:r>
              <a:rPr lang="en-US" i="1" dirty="0"/>
              <a:t> If there are limits elsewhere to how far the law can intervene, they are much more fateful in this field. </a:t>
            </a:r>
            <a:r>
              <a:rPr lang="en-GB" i="1" dirty="0"/>
              <a:t>[</a:t>
            </a:r>
            <a:r>
              <a:rPr lang="en-US" i="1" dirty="0"/>
              <a:t>...</a:t>
            </a:r>
            <a:r>
              <a:rPr lang="en-GB" i="1" dirty="0"/>
              <a:t>]</a:t>
            </a:r>
            <a:r>
              <a:rPr lang="cs-CZ" i="1" dirty="0"/>
              <a:t>.</a:t>
            </a:r>
            <a:r>
              <a:rPr lang="en-US" i="1" dirty="0"/>
              <a:t> If it is necessary for the law to decide a dispute between a man and a woman, between parents and children, it is already a misfortune, if not a complete failure. If anything can prove how far we are from moral perfection, it is certainly the fact that the law has to deal with issues of family life.</a:t>
            </a:r>
            <a:endParaRPr lang="cs-CZ" i="1" dirty="0"/>
          </a:p>
          <a:p>
            <a:pPr algn="r"/>
            <a:endParaRPr lang="cs-CZ" i="1" dirty="0"/>
          </a:p>
          <a:p>
            <a:pPr algn="r"/>
            <a:r>
              <a:rPr lang="cs-CZ" i="1" dirty="0"/>
              <a:t>Svoboda, Emil. Rodinné právo československé</a:t>
            </a:r>
            <a:r>
              <a:rPr lang="en-GB" i="1" dirty="0"/>
              <a:t> [C</a:t>
            </a:r>
            <a:r>
              <a:rPr lang="cs-CZ" i="1" dirty="0" err="1"/>
              <a:t>zechoslovak</a:t>
            </a:r>
            <a:r>
              <a:rPr lang="cs-CZ" i="1" dirty="0"/>
              <a:t> </a:t>
            </a:r>
            <a:r>
              <a:rPr lang="cs-CZ" i="1" dirty="0" err="1"/>
              <a:t>Family</a:t>
            </a:r>
            <a:r>
              <a:rPr lang="cs-CZ" i="1" dirty="0"/>
              <a:t> </a:t>
            </a:r>
            <a:r>
              <a:rPr lang="cs-CZ" i="1" dirty="0" err="1"/>
              <a:t>Law</a:t>
            </a:r>
            <a:r>
              <a:rPr lang="en-GB" i="1" dirty="0"/>
              <a:t>]</a:t>
            </a:r>
            <a:r>
              <a:rPr lang="cs-CZ" i="1" dirty="0"/>
              <a:t>. Praha: Vesmír, 1935, s. 6-7.</a:t>
            </a:r>
          </a:p>
          <a:p>
            <a:pPr algn="just"/>
            <a:endParaRPr lang="en-GB" i="1" dirty="0"/>
          </a:p>
        </p:txBody>
      </p:sp>
    </p:spTree>
    <p:extLst>
      <p:ext uri="{BB962C8B-B14F-4D97-AF65-F5344CB8AC3E}">
        <p14:creationId xmlns:p14="http://schemas.microsoft.com/office/powerpoint/2010/main" val="2632039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BA8B-87D7-AB18-0AC8-A0D01EA9C6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085CC21-C2FD-5CB2-BE55-D474643E36AB}"/>
              </a:ext>
            </a:extLst>
          </p:cNvPr>
          <p:cNvSpPr>
            <a:spLocks noGrp="1"/>
          </p:cNvSpPr>
          <p:nvPr>
            <p:ph type="title"/>
          </p:nvPr>
        </p:nvSpPr>
        <p:spPr>
          <a:xfrm>
            <a:off x="838200" y="1036717"/>
            <a:ext cx="10515600" cy="992057"/>
          </a:xfrm>
        </p:spPr>
        <p:txBody>
          <a:bodyPr/>
          <a:lstStyle/>
          <a:p>
            <a:r>
              <a:rPr lang="cs-CZ" dirty="0" err="1"/>
              <a:t>Principles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86E1C6CD-BB09-7417-048D-C61DFED1FDD3}"/>
              </a:ext>
            </a:extLst>
          </p:cNvPr>
          <p:cNvSpPr>
            <a:spLocks noGrp="1"/>
          </p:cNvSpPr>
          <p:nvPr>
            <p:ph sz="quarter" idx="13"/>
          </p:nvPr>
        </p:nvSpPr>
        <p:spPr>
          <a:xfrm>
            <a:off x="838200" y="2212429"/>
            <a:ext cx="10515600" cy="3964534"/>
          </a:xfrm>
        </p:spPr>
        <p:txBody>
          <a:bodyPr>
            <a:normAutofit/>
          </a:bodyPr>
          <a:lstStyle/>
          <a:p>
            <a:pPr algn="just"/>
            <a:r>
              <a:rPr lang="en-US" b="1" dirty="0"/>
              <a:t>Principles of family law</a:t>
            </a:r>
            <a:r>
              <a:rPr lang="cs-CZ" b="1" dirty="0"/>
              <a:t> – </a:t>
            </a:r>
            <a:r>
              <a:rPr lang="en-US" b="1" dirty="0"/>
              <a:t>related to marriage:</a:t>
            </a:r>
          </a:p>
          <a:p>
            <a:pPr algn="just"/>
            <a:endParaRPr lang="cs-CZ" b="1" dirty="0"/>
          </a:p>
          <a:p>
            <a:pPr algn="just"/>
            <a:r>
              <a:rPr lang="cs-CZ" b="1" dirty="0"/>
              <a:t>1) </a:t>
            </a:r>
            <a:r>
              <a:rPr lang="en-US" b="1" dirty="0"/>
              <a:t>Equality of men and women in marriage</a:t>
            </a:r>
          </a:p>
          <a:p>
            <a:pPr algn="just"/>
            <a:endParaRPr lang="cs-CZ" b="1" dirty="0"/>
          </a:p>
          <a:p>
            <a:pPr algn="just"/>
            <a:r>
              <a:rPr lang="cs-CZ" b="1" dirty="0"/>
              <a:t>2)</a:t>
            </a:r>
            <a:r>
              <a:rPr lang="en-US" b="1" dirty="0"/>
              <a:t> Equality of children (regardless of legitimacy)</a:t>
            </a:r>
          </a:p>
          <a:p>
            <a:pPr algn="just"/>
            <a:endParaRPr lang="cs-CZ" b="1" dirty="0"/>
          </a:p>
          <a:p>
            <a:pPr algn="just"/>
            <a:r>
              <a:rPr lang="cs-CZ" b="1" dirty="0"/>
              <a:t>3)</a:t>
            </a:r>
            <a:r>
              <a:rPr lang="en-US" b="1" dirty="0"/>
              <a:t> </a:t>
            </a:r>
            <a:r>
              <a:rPr lang="en-US" b="1" dirty="0" err="1"/>
              <a:t>Monoga</a:t>
            </a:r>
            <a:r>
              <a:rPr lang="cs-CZ" b="1" dirty="0"/>
              <a:t>my</a:t>
            </a:r>
            <a:endParaRPr lang="en-US" b="1" dirty="0"/>
          </a:p>
          <a:p>
            <a:pPr algn="just"/>
            <a:endParaRPr lang="cs-CZ" b="1" dirty="0"/>
          </a:p>
          <a:p>
            <a:pPr algn="just"/>
            <a:r>
              <a:rPr lang="cs-CZ" b="1" dirty="0"/>
              <a:t>4)</a:t>
            </a:r>
            <a:r>
              <a:rPr lang="en-US" b="1" dirty="0"/>
              <a:t> </a:t>
            </a:r>
            <a:r>
              <a:rPr lang="en-US" b="1" dirty="0" err="1"/>
              <a:t>Annulability</a:t>
            </a:r>
            <a:endParaRPr lang="cs-CZ" b="1" dirty="0"/>
          </a:p>
          <a:p>
            <a:pPr algn="just"/>
            <a:endParaRPr lang="cs-CZ" b="1" dirty="0"/>
          </a:p>
          <a:p>
            <a:pPr algn="just"/>
            <a:r>
              <a:rPr lang="cs-CZ" b="1" dirty="0"/>
              <a:t>5) </a:t>
            </a:r>
            <a:r>
              <a:rPr lang="cs-CZ" b="1" dirty="0" err="1"/>
              <a:t>Spouses</a:t>
            </a:r>
            <a:r>
              <a:rPr lang="cs-CZ" b="1" dirty="0"/>
              <a:t> </a:t>
            </a:r>
            <a:r>
              <a:rPr lang="cs-CZ" b="1" dirty="0" err="1"/>
              <a:t>of</a:t>
            </a:r>
            <a:r>
              <a:rPr lang="cs-CZ" b="1" dirty="0"/>
              <a:t> </a:t>
            </a:r>
            <a:r>
              <a:rPr lang="cs-CZ" b="1" dirty="0" err="1"/>
              <a:t>opposite</a:t>
            </a:r>
            <a:r>
              <a:rPr lang="cs-CZ" b="1" dirty="0"/>
              <a:t> sex </a:t>
            </a:r>
            <a:r>
              <a:rPr lang="cs-CZ" b="1" dirty="0" err="1"/>
              <a:t>only</a:t>
            </a:r>
            <a:endParaRPr lang="cs-CZ" b="1" dirty="0"/>
          </a:p>
        </p:txBody>
      </p:sp>
    </p:spTree>
    <p:extLst>
      <p:ext uri="{BB962C8B-B14F-4D97-AF65-F5344CB8AC3E}">
        <p14:creationId xmlns:p14="http://schemas.microsoft.com/office/powerpoint/2010/main" val="1671223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A38E9-96FB-2A4C-306F-5A9DD8E7A18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76D5B689-70CF-B976-6D53-A1CB0434C3B8}"/>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err="1"/>
              <a:t>ECtHR</a:t>
            </a:r>
            <a:r>
              <a:rPr lang="cs-CZ" dirty="0"/>
              <a:t> Case </a:t>
            </a:r>
            <a:r>
              <a:rPr lang="cs-CZ" dirty="0" err="1"/>
              <a:t>Law</a:t>
            </a:r>
            <a:r>
              <a:rPr lang="cs-CZ" dirty="0"/>
              <a:t>: </a:t>
            </a:r>
            <a:r>
              <a:rPr lang="cs-CZ" dirty="0" err="1"/>
              <a:t>Protection</a:t>
            </a:r>
            <a:r>
              <a:rPr lang="cs-CZ" dirty="0"/>
              <a:t> </a:t>
            </a:r>
            <a:r>
              <a:rPr lang="cs-CZ" dirty="0" err="1"/>
              <a:t>of</a:t>
            </a:r>
            <a:r>
              <a:rPr lang="cs-CZ" dirty="0"/>
              <a:t> </a:t>
            </a:r>
            <a:r>
              <a:rPr lang="cs-CZ" dirty="0" err="1"/>
              <a:t>Family</a:t>
            </a:r>
            <a:r>
              <a:rPr lang="cs-CZ" dirty="0"/>
              <a:t> </a:t>
            </a:r>
            <a:r>
              <a:rPr lang="cs-CZ" dirty="0" err="1"/>
              <a:t>Life</a:t>
            </a:r>
            <a:endParaRPr lang="cs-CZ" b="0" dirty="0"/>
          </a:p>
        </p:txBody>
      </p:sp>
    </p:spTree>
    <p:extLst>
      <p:ext uri="{BB962C8B-B14F-4D97-AF65-F5344CB8AC3E}">
        <p14:creationId xmlns:p14="http://schemas.microsoft.com/office/powerpoint/2010/main" val="3371701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99BC1-BF6C-8FE1-21F4-E2AEC48ADCC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BA5740-C608-E01F-0027-5B1FDE12E6A7}"/>
              </a:ext>
            </a:extLst>
          </p:cNvPr>
          <p:cNvSpPr>
            <a:spLocks noGrp="1"/>
          </p:cNvSpPr>
          <p:nvPr>
            <p:ph type="title"/>
          </p:nvPr>
        </p:nvSpPr>
        <p:spPr>
          <a:xfrm>
            <a:off x="838200" y="1036717"/>
            <a:ext cx="10515600" cy="992057"/>
          </a:xfrm>
        </p:spPr>
        <p:txBody>
          <a:bodyPr/>
          <a:lstStyle/>
          <a:p>
            <a:r>
              <a:rPr lang="cs-CZ" dirty="0" err="1"/>
              <a:t>ECtHR</a:t>
            </a:r>
            <a:r>
              <a:rPr lang="cs-CZ" dirty="0"/>
              <a:t> Case </a:t>
            </a:r>
            <a:r>
              <a:rPr lang="cs-CZ" dirty="0" err="1"/>
              <a:t>Law</a:t>
            </a:r>
            <a:r>
              <a:rPr lang="cs-CZ" dirty="0"/>
              <a:t>: </a:t>
            </a:r>
            <a:r>
              <a:rPr lang="cs-CZ" dirty="0" err="1"/>
              <a:t>Protection</a:t>
            </a:r>
            <a:r>
              <a:rPr lang="cs-CZ" dirty="0"/>
              <a:t> </a:t>
            </a:r>
            <a:r>
              <a:rPr lang="cs-CZ" dirty="0" err="1"/>
              <a:t>of</a:t>
            </a:r>
            <a:r>
              <a:rPr lang="cs-CZ" dirty="0"/>
              <a:t> </a:t>
            </a:r>
            <a:r>
              <a:rPr lang="cs-CZ" dirty="0" err="1"/>
              <a:t>Family</a:t>
            </a:r>
            <a:r>
              <a:rPr lang="cs-CZ" dirty="0"/>
              <a:t> </a:t>
            </a:r>
            <a:r>
              <a:rPr lang="cs-CZ" dirty="0" err="1"/>
              <a:t>Life</a:t>
            </a:r>
            <a:endParaRPr lang="cs-CZ" dirty="0"/>
          </a:p>
        </p:txBody>
      </p:sp>
      <p:sp>
        <p:nvSpPr>
          <p:cNvPr id="4" name="Zástupný text 3">
            <a:extLst>
              <a:ext uri="{FF2B5EF4-FFF2-40B4-BE49-F238E27FC236}">
                <a16:creationId xmlns:a16="http://schemas.microsoft.com/office/drawing/2014/main" id="{23F90359-253D-4377-4752-9FEBDAC32CAA}"/>
              </a:ext>
            </a:extLst>
          </p:cNvPr>
          <p:cNvSpPr>
            <a:spLocks noGrp="1"/>
          </p:cNvSpPr>
          <p:nvPr>
            <p:ph sz="quarter" idx="13"/>
          </p:nvPr>
        </p:nvSpPr>
        <p:spPr>
          <a:xfrm>
            <a:off x="838200" y="2212429"/>
            <a:ext cx="10515600" cy="3964534"/>
          </a:xfrm>
        </p:spPr>
        <p:txBody>
          <a:bodyPr>
            <a:normAutofit/>
          </a:bodyPr>
          <a:lstStyle/>
          <a:p>
            <a:pPr algn="just"/>
            <a:r>
              <a:rPr lang="cs-CZ" b="1" dirty="0" err="1"/>
              <a:t>Marckx</a:t>
            </a:r>
            <a:r>
              <a:rPr lang="cs-CZ" b="1" dirty="0"/>
              <a:t> v. </a:t>
            </a:r>
            <a:r>
              <a:rPr lang="cs-CZ" b="1" dirty="0" err="1"/>
              <a:t>Belgium</a:t>
            </a:r>
            <a:r>
              <a:rPr lang="cs-CZ" b="1" dirty="0"/>
              <a:t> (</a:t>
            </a:r>
            <a:r>
              <a:rPr lang="cs-CZ" b="1" dirty="0" err="1"/>
              <a:t>Application</a:t>
            </a:r>
            <a:r>
              <a:rPr lang="cs-CZ" b="1" dirty="0"/>
              <a:t> no. 6833/74, </a:t>
            </a:r>
            <a:r>
              <a:rPr lang="cs-CZ" b="1" dirty="0" err="1"/>
              <a:t>decided</a:t>
            </a:r>
            <a:r>
              <a:rPr lang="cs-CZ" b="1" dirty="0"/>
              <a:t> 1979)</a:t>
            </a:r>
          </a:p>
          <a:p>
            <a:endParaRPr lang="cs-CZ" dirty="0"/>
          </a:p>
          <a:p>
            <a:r>
              <a:rPr lang="cs-CZ" dirty="0"/>
              <a:t>45. </a:t>
            </a:r>
            <a:r>
              <a:rPr lang="en-US" dirty="0"/>
              <a:t>In the Court’s opinion, </a:t>
            </a:r>
            <a:r>
              <a:rPr lang="en-US" b="1" dirty="0"/>
              <a:t>"family life"</a:t>
            </a:r>
            <a:r>
              <a:rPr lang="en-US" dirty="0"/>
              <a:t>, within the meaning of Article 8 (art. 8), </a:t>
            </a:r>
            <a:r>
              <a:rPr lang="en-US" b="1" dirty="0"/>
              <a:t>includes at least the ties between near relatives, for instance those between grandparents and grandchildren</a:t>
            </a:r>
            <a:r>
              <a:rPr lang="en-US" dirty="0"/>
              <a:t>, since such relatives may play a considerable part in family life.</a:t>
            </a:r>
          </a:p>
          <a:p>
            <a:r>
              <a:rPr lang="en-US" dirty="0"/>
              <a:t>"Respect" for a family life so understood implies an obligation for the State to act in a manner calculated to allow these ties to develop normally (see, mutatis mutandis, paragraph 31 above). Yet the development of the family life of an unmarried mother and her child whom she has </a:t>
            </a:r>
            <a:r>
              <a:rPr lang="en-US" dirty="0" err="1"/>
              <a:t>recognised</a:t>
            </a:r>
            <a:r>
              <a:rPr lang="en-US" dirty="0"/>
              <a:t> may be hindered if the child does not become a member of the mother’s family and if the establishment of affiliation has effects only as between the two of them.</a:t>
            </a:r>
            <a:r>
              <a:rPr lang="cs-CZ" dirty="0"/>
              <a:t> (Art. 8 </a:t>
            </a:r>
            <a:r>
              <a:rPr lang="cs-CZ" dirty="0" err="1"/>
              <a:t>of</a:t>
            </a:r>
            <a:r>
              <a:rPr lang="cs-CZ" dirty="0"/>
              <a:t> ECHR has </a:t>
            </a:r>
            <a:r>
              <a:rPr lang="cs-CZ" dirty="0" err="1"/>
              <a:t>been</a:t>
            </a:r>
            <a:r>
              <a:rPr lang="cs-CZ" dirty="0"/>
              <a:t> </a:t>
            </a:r>
            <a:r>
              <a:rPr lang="cs-CZ" dirty="0" err="1"/>
              <a:t>violated</a:t>
            </a:r>
            <a:r>
              <a:rPr lang="cs-CZ" dirty="0"/>
              <a:t>)</a:t>
            </a:r>
            <a:endParaRPr lang="en-US" dirty="0"/>
          </a:p>
        </p:txBody>
      </p:sp>
    </p:spTree>
    <p:extLst>
      <p:ext uri="{BB962C8B-B14F-4D97-AF65-F5344CB8AC3E}">
        <p14:creationId xmlns:p14="http://schemas.microsoft.com/office/powerpoint/2010/main" val="3309117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46A97-7464-5001-EBA7-DAC7911699F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4D70F3-9EBE-8370-2518-75C5DD66FDC4}"/>
              </a:ext>
            </a:extLst>
          </p:cNvPr>
          <p:cNvSpPr>
            <a:spLocks noGrp="1"/>
          </p:cNvSpPr>
          <p:nvPr>
            <p:ph type="title"/>
          </p:nvPr>
        </p:nvSpPr>
        <p:spPr>
          <a:xfrm>
            <a:off x="838200" y="1036717"/>
            <a:ext cx="10515600" cy="992057"/>
          </a:xfrm>
        </p:spPr>
        <p:txBody>
          <a:bodyPr/>
          <a:lstStyle/>
          <a:p>
            <a:r>
              <a:rPr lang="cs-CZ" dirty="0" err="1"/>
              <a:t>ECtHR</a:t>
            </a:r>
            <a:r>
              <a:rPr lang="cs-CZ" dirty="0"/>
              <a:t> Case </a:t>
            </a:r>
            <a:r>
              <a:rPr lang="cs-CZ" dirty="0" err="1"/>
              <a:t>Law</a:t>
            </a:r>
            <a:r>
              <a:rPr lang="cs-CZ" dirty="0"/>
              <a:t>: </a:t>
            </a:r>
            <a:r>
              <a:rPr lang="cs-CZ" dirty="0" err="1"/>
              <a:t>Protection</a:t>
            </a:r>
            <a:r>
              <a:rPr lang="cs-CZ" dirty="0"/>
              <a:t> </a:t>
            </a:r>
            <a:r>
              <a:rPr lang="cs-CZ" dirty="0" err="1"/>
              <a:t>of</a:t>
            </a:r>
            <a:r>
              <a:rPr lang="cs-CZ" dirty="0"/>
              <a:t> </a:t>
            </a:r>
            <a:r>
              <a:rPr lang="cs-CZ" dirty="0" err="1"/>
              <a:t>Family</a:t>
            </a:r>
            <a:r>
              <a:rPr lang="cs-CZ" dirty="0"/>
              <a:t> </a:t>
            </a:r>
            <a:r>
              <a:rPr lang="cs-CZ" dirty="0" err="1"/>
              <a:t>Life</a:t>
            </a:r>
            <a:endParaRPr lang="cs-CZ" dirty="0"/>
          </a:p>
        </p:txBody>
      </p:sp>
      <p:sp>
        <p:nvSpPr>
          <p:cNvPr id="4" name="Zástupný text 3">
            <a:extLst>
              <a:ext uri="{FF2B5EF4-FFF2-40B4-BE49-F238E27FC236}">
                <a16:creationId xmlns:a16="http://schemas.microsoft.com/office/drawing/2014/main" id="{0E8DBB02-4F7F-3B6E-FB1A-A4B118183FC5}"/>
              </a:ext>
            </a:extLst>
          </p:cNvPr>
          <p:cNvSpPr>
            <a:spLocks noGrp="1"/>
          </p:cNvSpPr>
          <p:nvPr>
            <p:ph sz="quarter" idx="13"/>
          </p:nvPr>
        </p:nvSpPr>
        <p:spPr>
          <a:xfrm>
            <a:off x="838200" y="2212429"/>
            <a:ext cx="10515600" cy="3964534"/>
          </a:xfrm>
        </p:spPr>
        <p:txBody>
          <a:bodyPr>
            <a:normAutofit/>
          </a:bodyPr>
          <a:lstStyle/>
          <a:p>
            <a:pPr algn="just"/>
            <a:r>
              <a:rPr lang="cs-CZ" b="1" dirty="0" err="1"/>
              <a:t>Keegan</a:t>
            </a:r>
            <a:r>
              <a:rPr lang="cs-CZ" b="1" dirty="0"/>
              <a:t> v. </a:t>
            </a:r>
            <a:r>
              <a:rPr lang="cs-CZ" b="1" dirty="0" err="1"/>
              <a:t>Ireland</a:t>
            </a:r>
            <a:r>
              <a:rPr lang="cs-CZ" b="1" dirty="0"/>
              <a:t> (</a:t>
            </a:r>
            <a:r>
              <a:rPr lang="cs-CZ" b="1" dirty="0" err="1"/>
              <a:t>Application</a:t>
            </a:r>
            <a:r>
              <a:rPr lang="cs-CZ" b="1" dirty="0"/>
              <a:t> no. 16969/90, </a:t>
            </a:r>
            <a:r>
              <a:rPr lang="cs-CZ" b="1" dirty="0" err="1"/>
              <a:t>decided</a:t>
            </a:r>
            <a:r>
              <a:rPr lang="cs-CZ" b="1" dirty="0"/>
              <a:t> 1994)</a:t>
            </a:r>
          </a:p>
          <a:p>
            <a:endParaRPr lang="cs-CZ" dirty="0"/>
          </a:p>
          <a:p>
            <a:r>
              <a:rPr lang="cs-CZ" dirty="0"/>
              <a:t>44. </a:t>
            </a:r>
            <a:r>
              <a:rPr lang="en-US" dirty="0"/>
              <a:t>The Court recalls that </a:t>
            </a:r>
            <a:r>
              <a:rPr lang="en-US" b="1" dirty="0"/>
              <a:t>the notion of the "family" in this provision is not confined solely to marriage-based relationships and may encompass other de facto "family" ties </a:t>
            </a:r>
            <a:r>
              <a:rPr lang="en-US" dirty="0"/>
              <a:t>where the parties are living together outside of marriage […]. A child born out of such a relationship is ipso </a:t>
            </a:r>
            <a:r>
              <a:rPr lang="en-US" dirty="0" err="1"/>
              <a:t>iure</a:t>
            </a:r>
            <a:r>
              <a:rPr lang="en-US" dirty="0"/>
              <a:t> part of that "family" unit from the moment of his birth and by the very fact of it. There thus exists between the child and his parents a bond amounting to family life </a:t>
            </a:r>
            <a:r>
              <a:rPr lang="en-US" b="1" dirty="0"/>
              <a:t>even if at the time of his or her birth the parents are no longer co-habiting or if their relationship has then ended </a:t>
            </a:r>
            <a:r>
              <a:rPr lang="en-US" dirty="0"/>
              <a:t>[…].</a:t>
            </a:r>
          </a:p>
        </p:txBody>
      </p:sp>
    </p:spTree>
    <p:extLst>
      <p:ext uri="{BB962C8B-B14F-4D97-AF65-F5344CB8AC3E}">
        <p14:creationId xmlns:p14="http://schemas.microsoft.com/office/powerpoint/2010/main" val="780600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ABC91-AE77-2727-2532-E6524C6463F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721016-2AFD-2FE0-A9E7-DBE8A95EC80E}"/>
              </a:ext>
            </a:extLst>
          </p:cNvPr>
          <p:cNvSpPr>
            <a:spLocks noGrp="1"/>
          </p:cNvSpPr>
          <p:nvPr>
            <p:ph type="title"/>
          </p:nvPr>
        </p:nvSpPr>
        <p:spPr>
          <a:xfrm>
            <a:off x="838200" y="1036717"/>
            <a:ext cx="10515600" cy="992057"/>
          </a:xfrm>
        </p:spPr>
        <p:txBody>
          <a:bodyPr/>
          <a:lstStyle/>
          <a:p>
            <a:r>
              <a:rPr lang="cs-CZ" dirty="0" err="1"/>
              <a:t>ECtHR</a:t>
            </a:r>
            <a:r>
              <a:rPr lang="cs-CZ" dirty="0"/>
              <a:t> Case </a:t>
            </a:r>
            <a:r>
              <a:rPr lang="cs-CZ" dirty="0" err="1"/>
              <a:t>Law</a:t>
            </a:r>
            <a:r>
              <a:rPr lang="cs-CZ" dirty="0"/>
              <a:t>: </a:t>
            </a:r>
            <a:r>
              <a:rPr lang="cs-CZ" dirty="0" err="1"/>
              <a:t>Protection</a:t>
            </a:r>
            <a:r>
              <a:rPr lang="cs-CZ" dirty="0"/>
              <a:t> </a:t>
            </a:r>
            <a:r>
              <a:rPr lang="cs-CZ" dirty="0" err="1"/>
              <a:t>of</a:t>
            </a:r>
            <a:r>
              <a:rPr lang="cs-CZ" dirty="0"/>
              <a:t> </a:t>
            </a:r>
            <a:r>
              <a:rPr lang="cs-CZ" dirty="0" err="1"/>
              <a:t>Family</a:t>
            </a:r>
            <a:r>
              <a:rPr lang="cs-CZ" dirty="0"/>
              <a:t> </a:t>
            </a:r>
            <a:r>
              <a:rPr lang="cs-CZ" dirty="0" err="1"/>
              <a:t>Life</a:t>
            </a:r>
            <a:endParaRPr lang="cs-CZ" dirty="0"/>
          </a:p>
        </p:txBody>
      </p:sp>
      <p:sp>
        <p:nvSpPr>
          <p:cNvPr id="4" name="Zástupný text 3">
            <a:extLst>
              <a:ext uri="{FF2B5EF4-FFF2-40B4-BE49-F238E27FC236}">
                <a16:creationId xmlns:a16="http://schemas.microsoft.com/office/drawing/2014/main" id="{33E77172-12D8-5FA1-F8FE-AF902BEC3447}"/>
              </a:ext>
            </a:extLst>
          </p:cNvPr>
          <p:cNvSpPr>
            <a:spLocks noGrp="1"/>
          </p:cNvSpPr>
          <p:nvPr>
            <p:ph sz="quarter" idx="13"/>
          </p:nvPr>
        </p:nvSpPr>
        <p:spPr>
          <a:xfrm>
            <a:off x="838200" y="2212429"/>
            <a:ext cx="10515600" cy="3964534"/>
          </a:xfrm>
        </p:spPr>
        <p:txBody>
          <a:bodyPr>
            <a:normAutofit fontScale="92500" lnSpcReduction="20000"/>
          </a:bodyPr>
          <a:lstStyle/>
          <a:p>
            <a:pPr algn="just"/>
            <a:r>
              <a:rPr lang="cs-CZ" b="1" dirty="0" err="1"/>
              <a:t>Schalk</a:t>
            </a:r>
            <a:r>
              <a:rPr lang="cs-CZ" b="1" dirty="0"/>
              <a:t> and </a:t>
            </a:r>
            <a:r>
              <a:rPr lang="cs-CZ" b="1" dirty="0" err="1"/>
              <a:t>Kopf</a:t>
            </a:r>
            <a:r>
              <a:rPr lang="cs-CZ" b="1" dirty="0"/>
              <a:t> v. </a:t>
            </a:r>
            <a:r>
              <a:rPr lang="cs-CZ" b="1" dirty="0" err="1"/>
              <a:t>Austria</a:t>
            </a:r>
            <a:r>
              <a:rPr lang="cs-CZ" b="1" dirty="0"/>
              <a:t> (</a:t>
            </a:r>
            <a:r>
              <a:rPr lang="cs-CZ" b="1" dirty="0" err="1"/>
              <a:t>Application</a:t>
            </a:r>
            <a:r>
              <a:rPr lang="cs-CZ" b="1" dirty="0"/>
              <a:t> no. 30141/04, </a:t>
            </a:r>
            <a:r>
              <a:rPr lang="cs-CZ" b="1" dirty="0" err="1"/>
              <a:t>decided</a:t>
            </a:r>
            <a:r>
              <a:rPr lang="cs-CZ" b="1" dirty="0"/>
              <a:t> 2010)</a:t>
            </a:r>
          </a:p>
          <a:p>
            <a:endParaRPr lang="cs-CZ" dirty="0"/>
          </a:p>
          <a:p>
            <a:r>
              <a:rPr lang="cs-CZ" dirty="0"/>
              <a:t>93. </a:t>
            </a:r>
            <a:r>
              <a:rPr lang="en-US" dirty="0"/>
              <a:t>The Court notes that since 2001, when the decision in </a:t>
            </a:r>
            <a:r>
              <a:rPr lang="en-US" i="1" dirty="0"/>
              <a:t>Mata Estevez </a:t>
            </a:r>
            <a:r>
              <a:rPr lang="en-US" dirty="0"/>
              <a:t>was given, a rapid evolution of social attitudes towards same-sex couples has taken place in many member States. Since then, a considerable number of member States have afforded legal recognition to same-sex couples […]</a:t>
            </a:r>
            <a:r>
              <a:rPr lang="cs-CZ" dirty="0"/>
              <a:t>.</a:t>
            </a:r>
            <a:r>
              <a:rPr lang="en-US" dirty="0"/>
              <a:t> Certain provisions of European Union law also reflect a growing tendency to include same-sex couples in the notion of “family” […].</a:t>
            </a:r>
          </a:p>
          <a:p>
            <a:r>
              <a:rPr lang="en-US" dirty="0"/>
              <a:t>94.  In view of this evolution, </a:t>
            </a:r>
            <a:r>
              <a:rPr lang="en-US" b="1" dirty="0"/>
              <a:t>the Court considers it artificial to maintain the view that, in contrast to a different-sex couple, a same-sex couple cannot enjoy “family life” for the purposes of Article 8. Consequently, the relationship of the applicants, a cohabiting same-sex couple living in a stable </a:t>
            </a:r>
            <a:r>
              <a:rPr lang="en-US" b="1" i="1" dirty="0"/>
              <a:t>de facto</a:t>
            </a:r>
            <a:r>
              <a:rPr lang="en-US" b="1" dirty="0"/>
              <a:t> partnership, falls within the notion of “family life”, just as the relationship of a different-sex couple in the same situation would</a:t>
            </a:r>
            <a:r>
              <a:rPr lang="en-US" dirty="0"/>
              <a:t>.</a:t>
            </a:r>
          </a:p>
          <a:p>
            <a:r>
              <a:rPr lang="en-US" dirty="0"/>
              <a:t>95.  The Court therefore concludes that the facts of the present case fall within the notion of “private life” as well as “family life” within the meaning of Article 8. […]</a:t>
            </a:r>
            <a:r>
              <a:rPr lang="cs-CZ" dirty="0"/>
              <a:t>.</a:t>
            </a:r>
            <a:endParaRPr lang="en-US" dirty="0"/>
          </a:p>
        </p:txBody>
      </p:sp>
    </p:spTree>
    <p:extLst>
      <p:ext uri="{BB962C8B-B14F-4D97-AF65-F5344CB8AC3E}">
        <p14:creationId xmlns:p14="http://schemas.microsoft.com/office/powerpoint/2010/main" val="3003251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F8FC0-BF2D-A9DA-2737-D8D020A5851B}"/>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EB761ED-6DD5-8BBA-1245-334F78AD19A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Tree>
    <p:extLst>
      <p:ext uri="{BB962C8B-B14F-4D97-AF65-F5344CB8AC3E}">
        <p14:creationId xmlns:p14="http://schemas.microsoft.com/office/powerpoint/2010/main" val="1031274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41CB8-0ADC-EFEB-027C-1796E135181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935A9B-709F-CDBF-3123-613787A10B49}"/>
              </a:ext>
            </a:extLst>
          </p:cNvPr>
          <p:cNvSpPr>
            <a:spLocks noGrp="1"/>
          </p:cNvSpPr>
          <p:nvPr>
            <p:ph type="title"/>
          </p:nvPr>
        </p:nvSpPr>
        <p:spPr>
          <a:xfrm>
            <a:off x="838200" y="1036717"/>
            <a:ext cx="10515600" cy="992057"/>
          </a:xfrm>
        </p:spPr>
        <p:txBody>
          <a:bodyPr/>
          <a:lstStyle/>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BA79ABFC-F28E-2C4E-8B72-20C85A7F8C27}"/>
              </a:ext>
            </a:extLst>
          </p:cNvPr>
          <p:cNvSpPr>
            <a:spLocks noGrp="1"/>
          </p:cNvSpPr>
          <p:nvPr>
            <p:ph sz="quarter" idx="13"/>
          </p:nvPr>
        </p:nvSpPr>
        <p:spPr>
          <a:xfrm>
            <a:off x="838200" y="2212429"/>
            <a:ext cx="10515600" cy="4332304"/>
          </a:xfrm>
        </p:spPr>
        <p:txBody>
          <a:bodyPr>
            <a:normAutofit/>
          </a:bodyPr>
          <a:lstStyle/>
          <a:p>
            <a:pPr algn="just"/>
            <a:r>
              <a:rPr lang="en-US" b="1" dirty="0"/>
              <a:t>Art</a:t>
            </a:r>
            <a:r>
              <a:rPr lang="cs-CZ" b="1" dirty="0"/>
              <a:t>.</a:t>
            </a:r>
            <a:r>
              <a:rPr lang="en-US" b="1" dirty="0"/>
              <a:t> 32 of the Charter of Fundamental Rights and Freedoms:</a:t>
            </a:r>
          </a:p>
          <a:p>
            <a:pPr marL="457200" indent="-457200" algn="just">
              <a:buAutoNum type="arabicParenBoth"/>
            </a:pPr>
            <a:r>
              <a:rPr lang="en-US" b="1" dirty="0"/>
              <a:t>Parenthood and the family </a:t>
            </a:r>
            <a:r>
              <a:rPr lang="en-US" dirty="0"/>
              <a:t>are under the protection of the law. Special protection is guaranteed to </a:t>
            </a:r>
            <a:r>
              <a:rPr lang="en-US" b="1" dirty="0"/>
              <a:t>children and adolescents</a:t>
            </a:r>
            <a:r>
              <a:rPr lang="en-US" dirty="0"/>
              <a:t>. </a:t>
            </a:r>
            <a:endParaRPr lang="cs-CZ" dirty="0"/>
          </a:p>
          <a:p>
            <a:pPr marL="457200" indent="-457200" algn="just">
              <a:buAutoNum type="arabicParenBoth"/>
            </a:pPr>
            <a:r>
              <a:rPr lang="en-US" b="1" dirty="0"/>
              <a:t>Pregnant women </a:t>
            </a:r>
            <a:r>
              <a:rPr lang="en-US" dirty="0"/>
              <a:t>are guaranteed special care, protection in labor relations, and suitable labor conditions.</a:t>
            </a:r>
            <a:endParaRPr lang="cs-CZ" dirty="0"/>
          </a:p>
          <a:p>
            <a:pPr marL="457200" indent="-457200" algn="just">
              <a:buAutoNum type="arabicParenBoth"/>
            </a:pPr>
            <a:r>
              <a:rPr lang="en-US" b="1" dirty="0"/>
              <a:t>Children</a:t>
            </a:r>
            <a:r>
              <a:rPr lang="en-US" dirty="0"/>
              <a:t>, whether born in or out of wedlock, enjoy equal rights. </a:t>
            </a:r>
            <a:endParaRPr lang="cs-CZ" dirty="0"/>
          </a:p>
          <a:p>
            <a:pPr marL="457200" indent="-457200" algn="just">
              <a:buAutoNum type="arabicParenBoth"/>
            </a:pPr>
            <a:r>
              <a:rPr lang="en-US" dirty="0"/>
              <a:t>It is the parents’ right to care for and bring up their children; children have the right to parental upbringing and care. Parental </a:t>
            </a:r>
            <a:r>
              <a:rPr lang="en-US" b="1" dirty="0"/>
              <a:t>rights may be limited and minor children may be removed from their parents’ custody against the </a:t>
            </a:r>
            <a:r>
              <a:rPr lang="en-US" b="1" dirty="0" err="1"/>
              <a:t>latters</a:t>
            </a:r>
            <a:r>
              <a:rPr lang="en-US" b="1" dirty="0"/>
              <a:t>’ will only by the decision of a court on the basis of the law</a:t>
            </a:r>
            <a:r>
              <a:rPr lang="en-US" dirty="0"/>
              <a:t>. </a:t>
            </a:r>
            <a:endParaRPr lang="cs-CZ" dirty="0"/>
          </a:p>
          <a:p>
            <a:pPr marL="457200" indent="-457200" algn="just">
              <a:buAutoNum type="arabicParenBoth"/>
            </a:pPr>
            <a:r>
              <a:rPr lang="en-US" dirty="0"/>
              <a:t>Parents who are raising children have the </a:t>
            </a:r>
            <a:r>
              <a:rPr lang="en-US" b="1" dirty="0"/>
              <a:t>right to assistance from the state</a:t>
            </a:r>
            <a:r>
              <a:rPr lang="en-US" dirty="0"/>
              <a:t>. </a:t>
            </a:r>
            <a:endParaRPr lang="cs-CZ" dirty="0"/>
          </a:p>
          <a:p>
            <a:pPr marL="457200" indent="-457200" algn="just">
              <a:buAutoNum type="arabicParenBoth"/>
            </a:pPr>
            <a:r>
              <a:rPr lang="en-US" dirty="0"/>
              <a:t>Detailed provisions shall be set by law. </a:t>
            </a:r>
            <a:endParaRPr lang="cs-CZ" dirty="0"/>
          </a:p>
        </p:txBody>
      </p:sp>
    </p:spTree>
    <p:extLst>
      <p:ext uri="{BB962C8B-B14F-4D97-AF65-F5344CB8AC3E}">
        <p14:creationId xmlns:p14="http://schemas.microsoft.com/office/powerpoint/2010/main" val="3198179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6249D-6554-C20C-877D-C5F78E97A5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4EF3A5A-54B2-4C0D-9239-3213416F58C9}"/>
              </a:ext>
            </a:extLst>
          </p:cNvPr>
          <p:cNvSpPr>
            <a:spLocks noGrp="1"/>
          </p:cNvSpPr>
          <p:nvPr>
            <p:ph type="title"/>
          </p:nvPr>
        </p:nvSpPr>
        <p:spPr>
          <a:xfrm>
            <a:off x="838200" y="1036717"/>
            <a:ext cx="10515600" cy="992057"/>
          </a:xfrm>
        </p:spPr>
        <p:txBody>
          <a:bodyPr/>
          <a:lstStyle/>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D2D305D2-DD47-F3A6-DF09-9196ACEF650C}"/>
              </a:ext>
            </a:extLst>
          </p:cNvPr>
          <p:cNvSpPr>
            <a:spLocks noGrp="1"/>
          </p:cNvSpPr>
          <p:nvPr>
            <p:ph sz="quarter" idx="13"/>
          </p:nvPr>
        </p:nvSpPr>
        <p:spPr>
          <a:xfrm>
            <a:off x="838200" y="2212429"/>
            <a:ext cx="10515600" cy="4332304"/>
          </a:xfrm>
        </p:spPr>
        <p:txBody>
          <a:bodyPr>
            <a:normAutofit/>
          </a:bodyPr>
          <a:lstStyle/>
          <a:p>
            <a:pPr algn="just"/>
            <a:r>
              <a:rPr lang="en-US" b="1" dirty="0"/>
              <a:t>International Conventions</a:t>
            </a:r>
          </a:p>
          <a:p>
            <a:pPr algn="just"/>
            <a:endParaRPr lang="cs-CZ" b="1" dirty="0"/>
          </a:p>
          <a:p>
            <a:pPr algn="just"/>
            <a:r>
              <a:rPr lang="en-US" b="1" dirty="0"/>
              <a:t>Convention on the Rights of the Child (1989)</a:t>
            </a:r>
            <a:r>
              <a:rPr lang="cs-CZ" b="1" dirty="0"/>
              <a:t>,</a:t>
            </a:r>
            <a:r>
              <a:rPr lang="en-US" dirty="0"/>
              <a:t> No. 104/1991 Coll.</a:t>
            </a:r>
          </a:p>
          <a:p>
            <a:pPr algn="just"/>
            <a:r>
              <a:rPr lang="cs-CZ" dirty="0"/>
              <a:t>(p</a:t>
            </a:r>
            <a:r>
              <a:rPr lang="en-US" dirty="0" err="1"/>
              <a:t>redecessor</a:t>
            </a:r>
            <a:r>
              <a:rPr lang="en-US" dirty="0"/>
              <a:t>: Declaration (Charter) of the Rights of the Child, 20 Nov 1959</a:t>
            </a:r>
            <a:r>
              <a:rPr lang="cs-CZ" dirty="0"/>
              <a:t>)</a:t>
            </a:r>
            <a:endParaRPr lang="en-US" dirty="0"/>
          </a:p>
          <a:p>
            <a:pPr algn="just"/>
            <a:endParaRPr lang="cs-CZ" b="1" dirty="0"/>
          </a:p>
          <a:p>
            <a:pPr algn="just"/>
            <a:r>
              <a:rPr lang="en-US" b="1" dirty="0"/>
              <a:t>Convention for the Protection of Human Rights and Fundamental Freedoms (1950)</a:t>
            </a:r>
            <a:r>
              <a:rPr lang="cs-CZ" b="1" dirty="0"/>
              <a:t>,</a:t>
            </a:r>
            <a:r>
              <a:rPr lang="en-US" b="1" dirty="0"/>
              <a:t> </a:t>
            </a:r>
            <a:r>
              <a:rPr lang="en-US" dirty="0"/>
              <a:t>No. 209/1992 Coll.</a:t>
            </a:r>
          </a:p>
          <a:p>
            <a:pPr algn="just"/>
            <a:endParaRPr lang="cs-CZ" b="1" dirty="0"/>
          </a:p>
          <a:p>
            <a:pPr algn="just"/>
            <a:r>
              <a:rPr lang="en-US" b="1" dirty="0"/>
              <a:t>Convention on Consent to Marriage, Minimum Age for Marriage, and Registration of Marriages (1962)</a:t>
            </a:r>
            <a:r>
              <a:rPr lang="cs-CZ" b="1" dirty="0"/>
              <a:t>,</a:t>
            </a:r>
            <a:r>
              <a:rPr lang="en-US" b="1" dirty="0"/>
              <a:t> </a:t>
            </a:r>
            <a:r>
              <a:rPr lang="en-US" dirty="0"/>
              <a:t>No. 124/1968 Coll.</a:t>
            </a:r>
          </a:p>
        </p:txBody>
      </p:sp>
    </p:spTree>
    <p:extLst>
      <p:ext uri="{BB962C8B-B14F-4D97-AF65-F5344CB8AC3E}">
        <p14:creationId xmlns:p14="http://schemas.microsoft.com/office/powerpoint/2010/main" val="1721005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4B250-DA07-3973-8EAE-D6DE722951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CB8BD5-277A-FA4B-BF48-E8A3D20EDB69}"/>
              </a:ext>
            </a:extLst>
          </p:cNvPr>
          <p:cNvSpPr>
            <a:spLocks noGrp="1"/>
          </p:cNvSpPr>
          <p:nvPr>
            <p:ph type="title"/>
          </p:nvPr>
        </p:nvSpPr>
        <p:spPr>
          <a:xfrm>
            <a:off x="838200" y="1036717"/>
            <a:ext cx="10515600" cy="992057"/>
          </a:xfrm>
        </p:spPr>
        <p:txBody>
          <a:bodyPr/>
          <a:lstStyle/>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E3FF4CFC-79B5-78AA-C256-4B427D66AB9D}"/>
              </a:ext>
            </a:extLst>
          </p:cNvPr>
          <p:cNvSpPr>
            <a:spLocks noGrp="1"/>
          </p:cNvSpPr>
          <p:nvPr>
            <p:ph sz="quarter" idx="13"/>
          </p:nvPr>
        </p:nvSpPr>
        <p:spPr>
          <a:xfrm>
            <a:off x="838200" y="2212429"/>
            <a:ext cx="10515600" cy="4332304"/>
          </a:xfrm>
        </p:spPr>
        <p:txBody>
          <a:bodyPr>
            <a:normAutofit/>
          </a:bodyPr>
          <a:lstStyle/>
          <a:p>
            <a:pPr algn="just"/>
            <a:r>
              <a:rPr lang="en-US" b="1" dirty="0"/>
              <a:t>International Conventions</a:t>
            </a:r>
          </a:p>
          <a:p>
            <a:pPr algn="just"/>
            <a:endParaRPr lang="cs-CZ" b="1" dirty="0"/>
          </a:p>
          <a:p>
            <a:pPr algn="just"/>
            <a:r>
              <a:rPr lang="en-US" b="1" dirty="0"/>
              <a:t>Convention on Protection of Children and Co</a:t>
            </a:r>
            <a:r>
              <a:rPr lang="cs-CZ" b="1" dirty="0"/>
              <a:t>-</a:t>
            </a:r>
            <a:r>
              <a:rPr lang="en-US" b="1" dirty="0"/>
              <a:t>operation in Respect of Intercountry Adoption (1993)</a:t>
            </a:r>
            <a:r>
              <a:rPr lang="cs-CZ" b="1" dirty="0"/>
              <a:t>,</a:t>
            </a:r>
            <a:r>
              <a:rPr lang="en-US" b="1" dirty="0"/>
              <a:t> </a:t>
            </a:r>
            <a:r>
              <a:rPr lang="en-US" dirty="0"/>
              <a:t>No. 43/2000 Coll. int. treaties</a:t>
            </a:r>
          </a:p>
          <a:p>
            <a:pPr algn="just"/>
            <a:endParaRPr lang="cs-CZ" b="1" dirty="0"/>
          </a:p>
          <a:p>
            <a:pPr algn="just"/>
            <a:r>
              <a:rPr lang="en-US" b="1" dirty="0"/>
              <a:t>Convention on the Adoption of Children (1967)</a:t>
            </a:r>
            <a:r>
              <a:rPr lang="cs-CZ" b="1" dirty="0"/>
              <a:t>,</a:t>
            </a:r>
            <a:r>
              <a:rPr lang="en-US" b="1" dirty="0"/>
              <a:t> </a:t>
            </a:r>
            <a:r>
              <a:rPr lang="en-US" dirty="0"/>
              <a:t>No. 132/2000 Coll. int. treaties</a:t>
            </a:r>
          </a:p>
          <a:p>
            <a:pPr algn="just"/>
            <a:endParaRPr lang="cs-CZ" b="1" dirty="0"/>
          </a:p>
          <a:p>
            <a:pPr algn="just"/>
            <a:r>
              <a:rPr lang="en-US" b="1" dirty="0"/>
              <a:t>European Convention on the Legal Status of Children Born out of Wedlock</a:t>
            </a:r>
            <a:r>
              <a:rPr lang="cs-CZ" b="1" dirty="0"/>
              <a:t> (1975, </a:t>
            </a:r>
            <a:r>
              <a:rPr lang="cs-CZ" b="1" dirty="0" err="1"/>
              <a:t>Strasbourg</a:t>
            </a:r>
            <a:r>
              <a:rPr lang="cs-CZ" b="1" dirty="0"/>
              <a:t>), </a:t>
            </a:r>
            <a:r>
              <a:rPr lang="cs-CZ" dirty="0"/>
              <a:t>No. 47/2001 </a:t>
            </a:r>
            <a:r>
              <a:rPr lang="cs-CZ" dirty="0" err="1"/>
              <a:t>Coll</a:t>
            </a:r>
            <a:r>
              <a:rPr lang="cs-CZ" dirty="0"/>
              <a:t>. </a:t>
            </a:r>
            <a:r>
              <a:rPr lang="cs-CZ" dirty="0" err="1"/>
              <a:t>int</a:t>
            </a:r>
            <a:r>
              <a:rPr lang="cs-CZ" dirty="0"/>
              <a:t>. </a:t>
            </a:r>
            <a:r>
              <a:rPr lang="cs-CZ" dirty="0" err="1"/>
              <a:t>treaties</a:t>
            </a:r>
            <a:endParaRPr lang="cs-CZ" dirty="0"/>
          </a:p>
          <a:p>
            <a:pPr algn="just"/>
            <a:endParaRPr lang="cs-CZ" b="1" dirty="0"/>
          </a:p>
          <a:p>
            <a:pPr algn="just"/>
            <a:r>
              <a:rPr lang="cs-CZ" b="1" dirty="0"/>
              <a:t>… </a:t>
            </a:r>
            <a:r>
              <a:rPr lang="en-US" b="1" dirty="0"/>
              <a:t>and others</a:t>
            </a:r>
          </a:p>
        </p:txBody>
      </p:sp>
    </p:spTree>
    <p:extLst>
      <p:ext uri="{BB962C8B-B14F-4D97-AF65-F5344CB8AC3E}">
        <p14:creationId xmlns:p14="http://schemas.microsoft.com/office/powerpoint/2010/main" val="29912034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2E19C-9404-BD5F-18A5-E545470490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F9B6488-9216-A74D-BA73-A88D8FB7285B}"/>
              </a:ext>
            </a:extLst>
          </p:cNvPr>
          <p:cNvSpPr>
            <a:spLocks noGrp="1"/>
          </p:cNvSpPr>
          <p:nvPr>
            <p:ph type="title"/>
          </p:nvPr>
        </p:nvSpPr>
        <p:spPr>
          <a:xfrm>
            <a:off x="838200" y="1036717"/>
            <a:ext cx="10515600" cy="992057"/>
          </a:xfrm>
        </p:spPr>
        <p:txBody>
          <a:bodyPr/>
          <a:lstStyle/>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5274825A-34E3-CFB1-A87F-C28E6B0A6644}"/>
              </a:ext>
            </a:extLst>
          </p:cNvPr>
          <p:cNvSpPr>
            <a:spLocks noGrp="1"/>
          </p:cNvSpPr>
          <p:nvPr>
            <p:ph sz="quarter" idx="13"/>
          </p:nvPr>
        </p:nvSpPr>
        <p:spPr>
          <a:xfrm>
            <a:off x="838200" y="2212429"/>
            <a:ext cx="10515600" cy="4332304"/>
          </a:xfrm>
        </p:spPr>
        <p:txBody>
          <a:bodyPr>
            <a:normAutofit/>
          </a:bodyPr>
          <a:lstStyle/>
          <a:p>
            <a:pPr algn="just"/>
            <a:r>
              <a:rPr lang="en-US" b="1" dirty="0"/>
              <a:t>Convention on the Rights of the Child (1989)</a:t>
            </a:r>
            <a:endParaRPr lang="cs-CZ" b="1" dirty="0"/>
          </a:p>
          <a:p>
            <a:pPr algn="just"/>
            <a:endParaRPr lang="cs-CZ" b="1" dirty="0"/>
          </a:p>
          <a:p>
            <a:pPr algn="just"/>
            <a:r>
              <a:rPr lang="fr-FR" b="1" dirty="0"/>
              <a:t>“3Ps” (“4Ps”):</a:t>
            </a:r>
            <a:r>
              <a:rPr lang="cs-CZ" b="1" dirty="0"/>
              <a:t> </a:t>
            </a:r>
            <a:r>
              <a:rPr lang="fr-FR" dirty="0"/>
              <a:t>Provision</a:t>
            </a:r>
            <a:r>
              <a:rPr lang="cs-CZ" dirty="0"/>
              <a:t>, </a:t>
            </a:r>
            <a:r>
              <a:rPr lang="fr-FR" dirty="0"/>
              <a:t>Protection</a:t>
            </a:r>
            <a:r>
              <a:rPr lang="cs-CZ" dirty="0"/>
              <a:t>, </a:t>
            </a:r>
            <a:r>
              <a:rPr lang="fr-FR" dirty="0"/>
              <a:t>Participation</a:t>
            </a:r>
            <a:r>
              <a:rPr lang="cs-CZ" dirty="0"/>
              <a:t>, </a:t>
            </a:r>
            <a:r>
              <a:rPr lang="fr-FR" dirty="0"/>
              <a:t>(Prevention)</a:t>
            </a:r>
            <a:endParaRPr lang="cs-CZ" dirty="0"/>
          </a:p>
          <a:p>
            <a:pPr algn="just"/>
            <a:endParaRPr lang="cs-CZ" dirty="0"/>
          </a:p>
          <a:p>
            <a:pPr algn="just"/>
            <a:r>
              <a:rPr lang="en-US" dirty="0"/>
              <a:t>Art</a:t>
            </a:r>
            <a:r>
              <a:rPr lang="cs-CZ" dirty="0"/>
              <a:t>.</a:t>
            </a:r>
            <a:r>
              <a:rPr lang="en-US" dirty="0"/>
              <a:t> 3(1)</a:t>
            </a:r>
            <a:r>
              <a:rPr lang="cs-CZ" dirty="0"/>
              <a:t>: </a:t>
            </a:r>
            <a:r>
              <a:rPr lang="en-US" dirty="0"/>
              <a:t>In all actions concerning children, whether undertaken by public or private social welfare institutions, courts of law, administrative authorities or legislative bodies, </a:t>
            </a:r>
            <a:r>
              <a:rPr lang="en-US" b="1" dirty="0">
                <a:solidFill>
                  <a:schemeClr val="accent1"/>
                </a:solidFill>
              </a:rPr>
              <a:t>the best interests of the child</a:t>
            </a:r>
            <a:r>
              <a:rPr lang="en-US" b="1" dirty="0"/>
              <a:t> shall be a primary consideration</a:t>
            </a:r>
            <a:endParaRPr lang="cs-CZ" b="1" dirty="0"/>
          </a:p>
          <a:p>
            <a:pPr algn="just"/>
            <a:endParaRPr lang="cs-CZ" b="1" dirty="0"/>
          </a:p>
          <a:p>
            <a:pPr algn="just"/>
            <a:r>
              <a:rPr lang="cs-CZ" dirty="0"/>
              <a:t>Art 36: </a:t>
            </a:r>
            <a:r>
              <a:rPr lang="en-US" dirty="0"/>
              <a:t>States Parties shall protect the child against all other forms of exploitation prejudicial to any aspects of </a:t>
            </a:r>
            <a:r>
              <a:rPr lang="en-US" b="1" dirty="0">
                <a:solidFill>
                  <a:schemeClr val="accent1"/>
                </a:solidFill>
              </a:rPr>
              <a:t>the child's welfare</a:t>
            </a:r>
            <a:r>
              <a:rPr lang="cs-CZ" b="1" dirty="0">
                <a:solidFill>
                  <a:schemeClr val="accent1"/>
                </a:solidFill>
              </a:rPr>
              <a:t>.</a:t>
            </a:r>
            <a:endParaRPr lang="en-US" b="1" dirty="0">
              <a:solidFill>
                <a:schemeClr val="accent1"/>
              </a:solidFill>
            </a:endParaRPr>
          </a:p>
        </p:txBody>
      </p:sp>
    </p:spTree>
    <p:extLst>
      <p:ext uri="{BB962C8B-B14F-4D97-AF65-F5344CB8AC3E}">
        <p14:creationId xmlns:p14="http://schemas.microsoft.com/office/powerpoint/2010/main" val="958105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CCA8B-4A96-4D4A-9CEA-AA81CAD5D4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9CC5773-33A3-7231-A8D4-DF0B049EE594}"/>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6B21542A-E9D9-E2CE-D253-03276C7FDBFA}"/>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What</a:t>
            </a:r>
            <a:r>
              <a:rPr lang="cs-CZ" b="1" dirty="0"/>
              <a:t> </a:t>
            </a:r>
            <a:r>
              <a:rPr lang="cs-CZ" b="1" dirty="0" err="1"/>
              <a:t>is</a:t>
            </a:r>
            <a:r>
              <a:rPr lang="cs-CZ" b="1" dirty="0"/>
              <a:t> </a:t>
            </a:r>
            <a:r>
              <a:rPr lang="cs-CZ" b="1" dirty="0" err="1"/>
              <a:t>Family</a:t>
            </a:r>
            <a:r>
              <a:rPr lang="cs-CZ" b="1" dirty="0"/>
              <a:t> </a:t>
            </a:r>
            <a:r>
              <a:rPr lang="cs-CZ" b="1" dirty="0" err="1"/>
              <a:t>Law</a:t>
            </a:r>
            <a:r>
              <a:rPr lang="cs-CZ" b="1" dirty="0"/>
              <a:t>? </a:t>
            </a:r>
            <a:r>
              <a:rPr lang="cs-CZ" b="1" dirty="0" err="1"/>
              <a:t>What</a:t>
            </a:r>
            <a:r>
              <a:rPr lang="cs-CZ" b="1" dirty="0"/>
              <a:t> </a:t>
            </a:r>
            <a:r>
              <a:rPr lang="cs-CZ" b="1" dirty="0" err="1"/>
              <a:t>is</a:t>
            </a:r>
            <a:r>
              <a:rPr lang="cs-CZ" b="1" dirty="0"/>
              <a:t> </a:t>
            </a:r>
            <a:r>
              <a:rPr lang="cs-CZ" b="1" dirty="0" err="1"/>
              <a:t>it</a:t>
            </a:r>
            <a:r>
              <a:rPr lang="cs-CZ" b="1" dirty="0"/>
              <a:t> </a:t>
            </a:r>
            <a:r>
              <a:rPr lang="cs-CZ" b="1" dirty="0" err="1"/>
              <a:t>about</a:t>
            </a:r>
            <a:r>
              <a:rPr lang="cs-CZ" b="1" dirty="0"/>
              <a:t>?</a:t>
            </a:r>
          </a:p>
        </p:txBody>
      </p:sp>
    </p:spTree>
    <p:extLst>
      <p:ext uri="{BB962C8B-B14F-4D97-AF65-F5344CB8AC3E}">
        <p14:creationId xmlns:p14="http://schemas.microsoft.com/office/powerpoint/2010/main" val="410164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02E5-3C92-DFE2-7915-4F59C7AC8C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130382-2270-75C2-EBA7-CF772A4B04C3}"/>
              </a:ext>
            </a:extLst>
          </p:cNvPr>
          <p:cNvSpPr>
            <a:spLocks noGrp="1"/>
          </p:cNvSpPr>
          <p:nvPr>
            <p:ph type="title"/>
          </p:nvPr>
        </p:nvSpPr>
        <p:spPr>
          <a:xfrm>
            <a:off x="838200" y="1036717"/>
            <a:ext cx="10515600" cy="992057"/>
          </a:xfrm>
        </p:spPr>
        <p:txBody>
          <a:bodyPr/>
          <a:lstStyle/>
          <a:p>
            <a:r>
              <a:rPr lang="cs-CZ" dirty="0" err="1"/>
              <a:t>Systematics</a:t>
            </a:r>
            <a:r>
              <a:rPr lang="cs-CZ" dirty="0"/>
              <a:t> and </a:t>
            </a:r>
            <a:r>
              <a:rPr lang="cs-CZ" dirty="0" err="1"/>
              <a:t>Sources</a:t>
            </a:r>
            <a:r>
              <a:rPr lang="cs-CZ" dirty="0"/>
              <a:t> </a:t>
            </a:r>
            <a:r>
              <a:rPr lang="cs-CZ" dirty="0" err="1"/>
              <a:t>of</a:t>
            </a:r>
            <a:r>
              <a:rPr lang="cs-CZ" dirty="0"/>
              <a:t> Czech </a:t>
            </a:r>
            <a:r>
              <a:rPr lang="cs-CZ" dirty="0" err="1"/>
              <a:t>Family</a:t>
            </a:r>
            <a:r>
              <a:rPr lang="cs-CZ" dirty="0"/>
              <a:t> </a:t>
            </a:r>
            <a:r>
              <a:rPr lang="cs-CZ" dirty="0" err="1"/>
              <a:t>Law</a:t>
            </a:r>
            <a:endParaRPr lang="cs-CZ" dirty="0"/>
          </a:p>
        </p:txBody>
      </p:sp>
      <p:sp>
        <p:nvSpPr>
          <p:cNvPr id="4" name="Zástupný text 3">
            <a:extLst>
              <a:ext uri="{FF2B5EF4-FFF2-40B4-BE49-F238E27FC236}">
                <a16:creationId xmlns:a16="http://schemas.microsoft.com/office/drawing/2014/main" id="{A32C55B5-9FF9-7CE0-36BD-D75E587361CC}"/>
              </a:ext>
            </a:extLst>
          </p:cNvPr>
          <p:cNvSpPr>
            <a:spLocks noGrp="1"/>
          </p:cNvSpPr>
          <p:nvPr>
            <p:ph sz="quarter" idx="13"/>
          </p:nvPr>
        </p:nvSpPr>
        <p:spPr>
          <a:xfrm>
            <a:off x="838200" y="2212429"/>
            <a:ext cx="10515600" cy="4332304"/>
          </a:xfrm>
        </p:spPr>
        <p:txBody>
          <a:bodyPr>
            <a:normAutofit fontScale="92500" lnSpcReduction="10000"/>
          </a:bodyPr>
          <a:lstStyle/>
          <a:p>
            <a:pPr algn="just"/>
            <a:r>
              <a:rPr lang="cs-CZ" b="1" dirty="0" err="1"/>
              <a:t>Statutes</a:t>
            </a:r>
            <a:endParaRPr lang="cs-CZ" b="1" dirty="0"/>
          </a:p>
          <a:p>
            <a:pPr algn="just"/>
            <a:endParaRPr lang="cs-CZ" b="1" dirty="0"/>
          </a:p>
          <a:p>
            <a:pPr algn="just"/>
            <a:r>
              <a:rPr lang="en-US" dirty="0"/>
              <a:t>Act No. 89/2012 Coll., Civil Code</a:t>
            </a:r>
          </a:p>
          <a:p>
            <a:pPr algn="just"/>
            <a:r>
              <a:rPr lang="en-US" dirty="0"/>
              <a:t>Act No. 292/2013 Coll., on Special Judicial Proceedings</a:t>
            </a:r>
          </a:p>
          <a:p>
            <a:pPr algn="just"/>
            <a:r>
              <a:rPr lang="en-US" dirty="0"/>
              <a:t>Act No. 99/1963 Coll., Code of Civil Procedure</a:t>
            </a:r>
          </a:p>
          <a:p>
            <a:pPr algn="just"/>
            <a:endParaRPr lang="cs-CZ" dirty="0"/>
          </a:p>
          <a:p>
            <a:pPr algn="just"/>
            <a:r>
              <a:rPr lang="en-US" dirty="0"/>
              <a:t>Act No. 115/2006 Coll., on Registered Partnership and Amendments to Certain Related Acts</a:t>
            </a:r>
          </a:p>
          <a:p>
            <a:pPr algn="just"/>
            <a:endParaRPr lang="cs-CZ" dirty="0"/>
          </a:p>
          <a:p>
            <a:pPr algn="just"/>
            <a:r>
              <a:rPr lang="en-US" dirty="0"/>
              <a:t>Act No. 301/2000 Coll., on Registers, Names and Surnames, and on Amendments to Certain Related Acts</a:t>
            </a:r>
            <a:r>
              <a:rPr lang="cs-CZ" dirty="0"/>
              <a:t> (Registry </a:t>
            </a:r>
            <a:r>
              <a:rPr lang="cs-CZ" dirty="0" err="1"/>
              <a:t>Act</a:t>
            </a:r>
            <a:r>
              <a:rPr lang="cs-CZ" dirty="0"/>
              <a:t>)</a:t>
            </a:r>
            <a:endParaRPr lang="en-US" dirty="0"/>
          </a:p>
          <a:p>
            <a:pPr algn="just"/>
            <a:endParaRPr lang="cs-CZ" dirty="0"/>
          </a:p>
          <a:p>
            <a:pPr algn="just"/>
            <a:r>
              <a:rPr lang="en-US" dirty="0"/>
              <a:t>Act No. 359/1999 Coll., on Social and Legal Protection of Children</a:t>
            </a:r>
          </a:p>
          <a:p>
            <a:pPr algn="just"/>
            <a:endParaRPr lang="cs-CZ" dirty="0"/>
          </a:p>
          <a:p>
            <a:pPr algn="just"/>
            <a:r>
              <a:rPr lang="en-US" dirty="0"/>
              <a:t>Act No. 91/2012 Coll., on Private International Law</a:t>
            </a:r>
            <a:endParaRPr lang="en-US" dirty="0">
              <a:solidFill>
                <a:schemeClr val="accent1"/>
              </a:solidFill>
            </a:endParaRPr>
          </a:p>
        </p:txBody>
      </p:sp>
    </p:spTree>
    <p:extLst>
      <p:ext uri="{BB962C8B-B14F-4D97-AF65-F5344CB8AC3E}">
        <p14:creationId xmlns:p14="http://schemas.microsoft.com/office/powerpoint/2010/main" val="79902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8F152-B076-FC50-51DB-27A2AE084C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F6991DE-F2F1-BC84-A298-330A34691495}"/>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62D9179F-819C-4CD1-4C47-C3DB5FB594BF}"/>
              </a:ext>
            </a:extLst>
          </p:cNvPr>
          <p:cNvSpPr>
            <a:spLocks noGrp="1"/>
          </p:cNvSpPr>
          <p:nvPr>
            <p:ph sz="quarter" idx="13"/>
          </p:nvPr>
        </p:nvSpPr>
        <p:spPr>
          <a:xfrm>
            <a:off x="838200" y="2212429"/>
            <a:ext cx="10515600" cy="3964534"/>
          </a:xfrm>
        </p:spPr>
        <p:txBody>
          <a:bodyPr>
            <a:normAutofit/>
          </a:bodyPr>
          <a:lstStyle/>
          <a:p>
            <a:r>
              <a:rPr lang="en-US" b="1" dirty="0"/>
              <a:t>A set of legal norms regulating</a:t>
            </a:r>
            <a:endParaRPr lang="en-US" dirty="0"/>
          </a:p>
          <a:p>
            <a:endParaRPr lang="cs-CZ" dirty="0"/>
          </a:p>
          <a:p>
            <a:r>
              <a:rPr lang="en-US" dirty="0"/>
              <a:t>rights and duties of persons appearing in various roles in </a:t>
            </a:r>
            <a:r>
              <a:rPr lang="en-US" b="1" dirty="0"/>
              <a:t>family</a:t>
            </a:r>
            <a:r>
              <a:rPr lang="en-US" dirty="0"/>
              <a:t> </a:t>
            </a:r>
            <a:endParaRPr lang="cs-CZ" dirty="0"/>
          </a:p>
          <a:p>
            <a:endParaRPr lang="cs-CZ" dirty="0"/>
          </a:p>
          <a:p>
            <a:r>
              <a:rPr lang="en-US" dirty="0"/>
              <a:t>and</a:t>
            </a:r>
          </a:p>
          <a:p>
            <a:endParaRPr lang="en-US" dirty="0"/>
          </a:p>
          <a:p>
            <a:r>
              <a:rPr lang="en-US" dirty="0"/>
              <a:t>in</a:t>
            </a:r>
            <a:r>
              <a:rPr lang="en-US" b="1" dirty="0"/>
              <a:t> </a:t>
            </a:r>
            <a:r>
              <a:rPr lang="cs-CZ" b="1" dirty="0" err="1"/>
              <a:t>family-like</a:t>
            </a:r>
            <a:r>
              <a:rPr lang="cs-CZ" b="1" dirty="0"/>
              <a:t> </a:t>
            </a:r>
            <a:r>
              <a:rPr lang="en-US" b="1" dirty="0"/>
              <a:t>communities</a:t>
            </a:r>
            <a:endParaRPr lang="en-US" dirty="0"/>
          </a:p>
        </p:txBody>
      </p:sp>
    </p:spTree>
    <p:extLst>
      <p:ext uri="{BB962C8B-B14F-4D97-AF65-F5344CB8AC3E}">
        <p14:creationId xmlns:p14="http://schemas.microsoft.com/office/powerpoint/2010/main" val="439318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4F589-A08E-A332-F8BD-B1DAEBE35B3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CA2A54-6256-4B97-0093-C80077D4B9B9}"/>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8B75E692-9D2C-F92A-F157-3AA952AC33DC}"/>
              </a:ext>
            </a:extLst>
          </p:cNvPr>
          <p:cNvSpPr>
            <a:spLocks noGrp="1"/>
          </p:cNvSpPr>
          <p:nvPr>
            <p:ph sz="quarter" idx="13"/>
          </p:nvPr>
        </p:nvSpPr>
        <p:spPr>
          <a:xfrm>
            <a:off x="838200" y="2212429"/>
            <a:ext cx="10515600" cy="3964534"/>
          </a:xfrm>
        </p:spPr>
        <p:txBody>
          <a:bodyPr>
            <a:normAutofit/>
          </a:bodyPr>
          <a:lstStyle/>
          <a:p>
            <a:pPr algn="just"/>
            <a:r>
              <a:rPr lang="en-US" b="1" dirty="0"/>
              <a:t>A set of legal norms regulating in particular:</a:t>
            </a:r>
          </a:p>
          <a:p>
            <a:pPr algn="just"/>
            <a:endParaRPr lang="cs-CZ" dirty="0"/>
          </a:p>
          <a:p>
            <a:pPr algn="just"/>
            <a:r>
              <a:rPr lang="cs-CZ" dirty="0"/>
              <a:t>t</a:t>
            </a:r>
            <a:r>
              <a:rPr lang="en-US" dirty="0"/>
              <a:t>he </a:t>
            </a:r>
            <a:r>
              <a:rPr lang="en-US" b="1" dirty="0"/>
              <a:t>legal status</a:t>
            </a:r>
            <a:r>
              <a:rPr lang="en-US" dirty="0"/>
              <a:t> of:</a:t>
            </a:r>
          </a:p>
          <a:p>
            <a:pPr algn="just"/>
            <a:r>
              <a:rPr lang="en-US" dirty="0"/>
              <a:t>relatives</a:t>
            </a:r>
          </a:p>
          <a:p>
            <a:pPr algn="just"/>
            <a:r>
              <a:rPr lang="en-US" dirty="0"/>
              <a:t>spouses</a:t>
            </a:r>
          </a:p>
          <a:p>
            <a:pPr algn="just"/>
            <a:r>
              <a:rPr lang="en-US" dirty="0"/>
              <a:t>in-laws</a:t>
            </a:r>
          </a:p>
          <a:p>
            <a:pPr algn="just"/>
            <a:r>
              <a:rPr lang="en-US" dirty="0"/>
              <a:t>(registered) partners</a:t>
            </a:r>
          </a:p>
          <a:p>
            <a:pPr algn="just"/>
            <a:endParaRPr lang="cs-CZ" dirty="0"/>
          </a:p>
          <a:p>
            <a:pPr algn="just"/>
            <a:r>
              <a:rPr lang="en-US" b="1" dirty="0"/>
              <a:t>mutual rights and obligations of these persons</a:t>
            </a:r>
          </a:p>
          <a:p>
            <a:pPr algn="just"/>
            <a:endParaRPr lang="cs-CZ" dirty="0"/>
          </a:p>
          <a:p>
            <a:pPr algn="just"/>
            <a:r>
              <a:rPr lang="en-US" dirty="0"/>
              <a:t>mutual rights and obligations of </a:t>
            </a:r>
            <a:r>
              <a:rPr lang="en-US" b="1" dirty="0"/>
              <a:t>persons substituting parental care for children</a:t>
            </a:r>
            <a:endParaRPr lang="cs-CZ" b="1" dirty="0"/>
          </a:p>
        </p:txBody>
      </p:sp>
    </p:spTree>
    <p:extLst>
      <p:ext uri="{BB962C8B-B14F-4D97-AF65-F5344CB8AC3E}">
        <p14:creationId xmlns:p14="http://schemas.microsoft.com/office/powerpoint/2010/main" val="362452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96EAF-DD80-5B6E-8326-6925F6D3558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A07495B-4218-875E-24AE-C888E54D4F9C}"/>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0F16C466-539C-09A7-8E96-3C18F774CB0E}"/>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What</a:t>
            </a:r>
            <a:r>
              <a:rPr lang="cs-CZ" b="1" dirty="0"/>
              <a:t> </a:t>
            </a:r>
            <a:r>
              <a:rPr lang="cs-CZ" b="1" dirty="0" err="1"/>
              <a:t>is</a:t>
            </a:r>
            <a:r>
              <a:rPr lang="cs-CZ" b="1" dirty="0"/>
              <a:t> </a:t>
            </a:r>
            <a:r>
              <a:rPr lang="cs-CZ" b="1" dirty="0" err="1"/>
              <a:t>family</a:t>
            </a:r>
            <a:r>
              <a:rPr lang="cs-CZ" b="1" dirty="0"/>
              <a:t>?</a:t>
            </a:r>
            <a:endParaRPr lang="cs-CZ" dirty="0"/>
          </a:p>
        </p:txBody>
      </p:sp>
    </p:spTree>
    <p:extLst>
      <p:ext uri="{BB962C8B-B14F-4D97-AF65-F5344CB8AC3E}">
        <p14:creationId xmlns:p14="http://schemas.microsoft.com/office/powerpoint/2010/main" val="1933084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A40F0-82D4-9F24-3DC7-2C50778E05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F62A4CF-CCDC-E86E-1B02-993CCFEC23B9}"/>
              </a:ext>
            </a:extLst>
          </p:cNvPr>
          <p:cNvSpPr>
            <a:spLocks noGrp="1"/>
          </p:cNvSpPr>
          <p:nvPr>
            <p:ph type="title"/>
          </p:nvPr>
        </p:nvSpPr>
        <p:spPr>
          <a:xfrm>
            <a:off x="838200" y="1036717"/>
            <a:ext cx="10515600" cy="992057"/>
          </a:xfrm>
        </p:spPr>
        <p:txBody>
          <a:bodyPr/>
          <a:lstStyle/>
          <a:p>
            <a:r>
              <a:rPr lang="cs-CZ" dirty="0" err="1"/>
              <a:t>Definition</a:t>
            </a:r>
            <a:r>
              <a:rPr lang="cs-CZ" dirty="0"/>
              <a:t> </a:t>
            </a:r>
            <a:r>
              <a:rPr lang="cs-CZ" dirty="0" err="1"/>
              <a:t>of</a:t>
            </a:r>
            <a:r>
              <a:rPr lang="cs-CZ" dirty="0"/>
              <a:t> </a:t>
            </a:r>
            <a:r>
              <a:rPr lang="cs-CZ" dirty="0" err="1"/>
              <a:t>Family</a:t>
            </a:r>
            <a:r>
              <a:rPr lang="cs-CZ" dirty="0"/>
              <a:t> </a:t>
            </a:r>
            <a:r>
              <a:rPr lang="cs-CZ" dirty="0" err="1"/>
              <a:t>Law</a:t>
            </a:r>
            <a:r>
              <a:rPr lang="cs-CZ" dirty="0"/>
              <a:t> and </a:t>
            </a:r>
            <a:r>
              <a:rPr lang="cs-CZ" dirty="0" err="1"/>
              <a:t>Family</a:t>
            </a:r>
            <a:endParaRPr lang="cs-CZ" dirty="0"/>
          </a:p>
        </p:txBody>
      </p:sp>
      <p:sp>
        <p:nvSpPr>
          <p:cNvPr id="4" name="Zástupný text 3">
            <a:extLst>
              <a:ext uri="{FF2B5EF4-FFF2-40B4-BE49-F238E27FC236}">
                <a16:creationId xmlns:a16="http://schemas.microsoft.com/office/drawing/2014/main" id="{BAF92447-BE48-089B-8A38-3CC33F1A4E26}"/>
              </a:ext>
            </a:extLst>
          </p:cNvPr>
          <p:cNvSpPr>
            <a:spLocks noGrp="1"/>
          </p:cNvSpPr>
          <p:nvPr>
            <p:ph sz="quarter" idx="13"/>
          </p:nvPr>
        </p:nvSpPr>
        <p:spPr>
          <a:xfrm>
            <a:off x="838200" y="2212429"/>
            <a:ext cx="10515600" cy="3964534"/>
          </a:xfrm>
        </p:spPr>
        <p:txBody>
          <a:bodyPr>
            <a:normAutofit/>
          </a:bodyPr>
          <a:lstStyle/>
          <a:p>
            <a:pPr algn="just"/>
            <a:r>
              <a:rPr lang="cs-CZ" b="1" dirty="0"/>
              <a:t>Q: </a:t>
            </a:r>
            <a:r>
              <a:rPr lang="cs-CZ" b="1" dirty="0" err="1"/>
              <a:t>What</a:t>
            </a:r>
            <a:r>
              <a:rPr lang="cs-CZ" b="1" dirty="0"/>
              <a:t> </a:t>
            </a:r>
            <a:r>
              <a:rPr lang="cs-CZ" b="1" dirty="0" err="1"/>
              <a:t>is</a:t>
            </a:r>
            <a:r>
              <a:rPr lang="cs-CZ" b="1" dirty="0"/>
              <a:t> </a:t>
            </a:r>
            <a:r>
              <a:rPr lang="cs-CZ" b="1" dirty="0" err="1"/>
              <a:t>family</a:t>
            </a:r>
            <a:r>
              <a:rPr lang="cs-CZ" b="1" dirty="0"/>
              <a:t>?</a:t>
            </a:r>
          </a:p>
          <a:p>
            <a:pPr algn="just"/>
            <a:endParaRPr lang="cs-CZ" b="1" dirty="0"/>
          </a:p>
          <a:p>
            <a:pPr marL="457200" indent="-457200" algn="just">
              <a:buAutoNum type="alphaLcParenR"/>
            </a:pPr>
            <a:r>
              <a:rPr lang="en-US" dirty="0"/>
              <a:t>A family </a:t>
            </a:r>
            <a:r>
              <a:rPr lang="en-US" b="1" dirty="0"/>
              <a:t>is a group</a:t>
            </a:r>
            <a:r>
              <a:rPr lang="en-US" dirty="0"/>
              <a:t> (i.e., it has members</a:t>
            </a:r>
            <a:r>
              <a:rPr lang="cs-CZ" dirty="0"/>
              <a:t> – </a:t>
            </a:r>
            <a:r>
              <a:rPr lang="en-US" dirty="0"/>
              <a:t>there are ties between them, number of members</a:t>
            </a:r>
            <a:r>
              <a:rPr lang="cs-CZ" dirty="0"/>
              <a:t> – </a:t>
            </a:r>
            <a:r>
              <a:rPr lang="en-US" dirty="0"/>
              <a:t>broader or narrower understanding)</a:t>
            </a:r>
            <a:endParaRPr lang="cs-CZ" dirty="0"/>
          </a:p>
          <a:p>
            <a:pPr marL="457200" indent="-457200" algn="just">
              <a:buAutoNum type="alphaLcParenR"/>
            </a:pPr>
            <a:r>
              <a:rPr lang="en-US" dirty="0"/>
              <a:t>It provides its members with unconditional </a:t>
            </a:r>
            <a:r>
              <a:rPr lang="en-US" b="1" dirty="0"/>
              <a:t>acceptance of their human existence </a:t>
            </a:r>
            <a:r>
              <a:rPr lang="en-US" dirty="0"/>
              <a:t>in general.</a:t>
            </a:r>
            <a:endParaRPr lang="cs-CZ" dirty="0"/>
          </a:p>
          <a:p>
            <a:pPr marL="457200" indent="-457200" algn="just">
              <a:buAutoNum type="alphaLcParenR"/>
            </a:pPr>
            <a:r>
              <a:rPr lang="en-US" dirty="0"/>
              <a:t>It provides its members with </a:t>
            </a:r>
            <a:r>
              <a:rPr lang="en-US" b="1" dirty="0"/>
              <a:t>protection – material and social</a:t>
            </a:r>
            <a:r>
              <a:rPr lang="en-US" dirty="0"/>
              <a:t>, i.e., in particular, it ensures their basic needs are met and provides mutual interpersonal support.</a:t>
            </a:r>
            <a:endParaRPr lang="cs-CZ" dirty="0"/>
          </a:p>
          <a:p>
            <a:pPr marL="457200" indent="-457200" algn="just">
              <a:buAutoNum type="alphaLcParenR"/>
            </a:pPr>
            <a:r>
              <a:rPr lang="en-US" dirty="0"/>
              <a:t>It is the starting point and intermediary link in the penetration of the individual – the member – into the macrosocial environment, i.e., into the surrounding society.</a:t>
            </a:r>
            <a:endParaRPr lang="cs-CZ" dirty="0"/>
          </a:p>
        </p:txBody>
      </p:sp>
    </p:spTree>
    <p:extLst>
      <p:ext uri="{BB962C8B-B14F-4D97-AF65-F5344CB8AC3E}">
        <p14:creationId xmlns:p14="http://schemas.microsoft.com/office/powerpoint/2010/main" val="4221493190"/>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73A5D6B-700C-42BB-86C4-A32B7E87A6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593</TotalTime>
  <Words>3547</Words>
  <Application>Microsoft Office PowerPoint</Application>
  <PresentationFormat>Širokoúhlá obrazovka</PresentationFormat>
  <Paragraphs>384</Paragraphs>
  <Slides>51</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51</vt:i4>
      </vt:variant>
    </vt:vector>
  </HeadingPairs>
  <TitlesOfParts>
    <vt:vector size="54" baseType="lpstr">
      <vt:lpstr>Arial</vt:lpstr>
      <vt:lpstr>Aptos</vt:lpstr>
      <vt:lpstr>Univerzita Karlova</vt:lpstr>
      <vt:lpstr>Prezentace aplikace PowerPoint</vt:lpstr>
      <vt:lpstr>Content</vt:lpstr>
      <vt:lpstr>Prezentace aplikace PowerPoint</vt:lpstr>
      <vt:lpstr>Emil Svoboda:</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Definition of Family Law and Family</vt:lpstr>
      <vt:lpstr>Prezentace aplikace PowerPoint</vt:lpstr>
      <vt:lpstr>Historical Development – Roman Law</vt:lpstr>
      <vt:lpstr>Historical Development – Roman Law</vt:lpstr>
      <vt:lpstr>Historical Development – Roman Law</vt:lpstr>
      <vt:lpstr>Historical Development – Roman Law</vt:lpstr>
      <vt:lpstr>Historical Development – Middle Ages</vt:lpstr>
      <vt:lpstr>Historical Development – ABGB</vt:lpstr>
      <vt:lpstr>Historical Development – ABGB</vt:lpstr>
      <vt:lpstr>Historical Development – ABGB</vt:lpstr>
      <vt:lpstr>Historical Development – BGB</vt:lpstr>
      <vt:lpstr>Historical Development – Czechoslovakia</vt:lpstr>
      <vt:lpstr>Historical Development – Czechoslovakia</vt:lpstr>
      <vt:lpstr>Historical Development – Summary</vt:lpstr>
      <vt:lpstr>Prezentace aplikace PowerPoint</vt:lpstr>
      <vt:lpstr>Specific Nature of Family Law</vt:lpstr>
      <vt:lpstr>Prezentace aplikace PowerPoint</vt:lpstr>
      <vt:lpstr>Principles of European Family Law (PEFL)</vt:lpstr>
      <vt:lpstr>Principles of European Family Law (PEFL)</vt:lpstr>
      <vt:lpstr>Principles of European Family Law (PEFL)</vt:lpstr>
      <vt:lpstr>Prezentace aplikace PowerPoint</vt:lpstr>
      <vt:lpstr>Principles of Czech Family Law</vt:lpstr>
      <vt:lpstr>Principles of Czech Family Law</vt:lpstr>
      <vt:lpstr>Principles of Czech Family Law</vt:lpstr>
      <vt:lpstr>Prezentace aplikace PowerPoint</vt:lpstr>
      <vt:lpstr>ECtHR Case Law: Protection of Family Life</vt:lpstr>
      <vt:lpstr>ECtHR Case Law: Protection of Family Life</vt:lpstr>
      <vt:lpstr>ECtHR Case Law: Protection of Family Life</vt:lpstr>
      <vt:lpstr>Prezentace aplikace PowerPoint</vt:lpstr>
      <vt:lpstr>Systematics and Sources of Czech Family Law</vt:lpstr>
      <vt:lpstr>Systematics and Sources of Czech Family Law</vt:lpstr>
      <vt:lpstr>Systematics and Sources of Czech Family Law</vt:lpstr>
      <vt:lpstr>Systematics and Sources of Czech Family Law</vt:lpstr>
      <vt:lpstr>Systematics and Sources of Czech Family Law</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333</cp:revision>
  <cp:lastPrinted>2024-09-10T18:18:32Z</cp:lastPrinted>
  <dcterms:created xsi:type="dcterms:W3CDTF">2025-07-07T19:06:51Z</dcterms:created>
  <dcterms:modified xsi:type="dcterms:W3CDTF">2025-11-10T16:41:55Z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