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43"/>
  </p:notesMasterIdLst>
  <p:handoutMasterIdLst>
    <p:handoutMasterId r:id="rId44"/>
  </p:handoutMasterIdLst>
  <p:sldIdLst>
    <p:sldId id="274" r:id="rId5"/>
    <p:sldId id="297" r:id="rId6"/>
    <p:sldId id="268" r:id="rId7"/>
    <p:sldId id="262" r:id="rId8"/>
    <p:sldId id="298" r:id="rId9"/>
    <p:sldId id="299" r:id="rId10"/>
    <p:sldId id="314" r:id="rId11"/>
    <p:sldId id="315" r:id="rId12"/>
    <p:sldId id="316" r:id="rId13"/>
    <p:sldId id="300" r:id="rId14"/>
    <p:sldId id="301" r:id="rId15"/>
    <p:sldId id="317" r:id="rId16"/>
    <p:sldId id="302" r:id="rId17"/>
    <p:sldId id="303" r:id="rId18"/>
    <p:sldId id="318" r:id="rId19"/>
    <p:sldId id="319" r:id="rId20"/>
    <p:sldId id="320" r:id="rId21"/>
    <p:sldId id="304" r:id="rId22"/>
    <p:sldId id="305" r:id="rId23"/>
    <p:sldId id="306" r:id="rId24"/>
    <p:sldId id="307" r:id="rId25"/>
    <p:sldId id="321" r:id="rId26"/>
    <p:sldId id="308" r:id="rId27"/>
    <p:sldId id="309" r:id="rId28"/>
    <p:sldId id="322" r:id="rId29"/>
    <p:sldId id="323" r:id="rId30"/>
    <p:sldId id="310" r:id="rId31"/>
    <p:sldId id="311" r:id="rId32"/>
    <p:sldId id="324" r:id="rId33"/>
    <p:sldId id="325" r:id="rId34"/>
    <p:sldId id="312" r:id="rId35"/>
    <p:sldId id="313" r:id="rId36"/>
    <p:sldId id="326" r:id="rId37"/>
    <p:sldId id="327" r:id="rId38"/>
    <p:sldId id="397" r:id="rId39"/>
    <p:sldId id="394" r:id="rId40"/>
    <p:sldId id="398" r:id="rId41"/>
    <p:sldId id="272" r:id="rId42"/>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BBB06A-4A8E-4BBE-8EE6-28313FA4BC99}" v="10" dt="2025-07-08T08:15:03.295"/>
  </p1510:revLst>
</p1510:revInfo>
</file>

<file path=ppt/tableStyles.xml><?xml version="1.0" encoding="utf-8"?>
<a:tblStyleLst xmlns:a="http://schemas.openxmlformats.org/drawingml/2006/main" def="{B301B821-A1FF-4177-AEE7-76D212191A09}">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Střední styl 1 – zvýraznění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0" autoAdjust="0"/>
    <p:restoredTop sz="96327" autoAdjust="0"/>
  </p:normalViewPr>
  <p:slideViewPr>
    <p:cSldViewPr snapToGrid="0">
      <p:cViewPr varScale="1">
        <p:scale>
          <a:sx n="119" d="100"/>
          <a:sy n="119" d="100"/>
        </p:scale>
        <p:origin x="24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08" y="5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ona Smotlachová" userId="a24695e9-6a13-4e1e-8e04-16c3c92f1c35" providerId="ADAL" clId="{DDBBB06A-4A8E-4BBE-8EE6-28313FA4BC99}"/>
    <pc:docChg chg="undo custSel delSld modSld">
      <pc:chgData name="Ilona Smotlachová" userId="a24695e9-6a13-4e1e-8e04-16c3c92f1c35" providerId="ADAL" clId="{DDBBB06A-4A8E-4BBE-8EE6-28313FA4BC99}" dt="2025-07-08T08:31:48.139" v="441" actId="20577"/>
      <pc:docMkLst>
        <pc:docMk/>
      </pc:docMkLst>
      <pc:sldChg chg="del">
        <pc:chgData name="Ilona Smotlachová" userId="a24695e9-6a13-4e1e-8e04-16c3c92f1c35" providerId="ADAL" clId="{DDBBB06A-4A8E-4BBE-8EE6-28313FA4BC99}" dt="2025-07-08T07:43:54.833" v="1" actId="47"/>
        <pc:sldMkLst>
          <pc:docMk/>
          <pc:sldMk cId="4250323239" sldId="266"/>
        </pc:sldMkLst>
      </pc:sldChg>
      <pc:sldChg chg="addSp delSp modSp mod">
        <pc:chgData name="Ilona Smotlachová" userId="a24695e9-6a13-4e1e-8e04-16c3c92f1c35" providerId="ADAL" clId="{DDBBB06A-4A8E-4BBE-8EE6-28313FA4BC99}" dt="2025-07-08T08:31:48.139" v="441" actId="20577"/>
        <pc:sldMkLst>
          <pc:docMk/>
          <pc:sldMk cId="3959570316" sldId="272"/>
        </pc:sldMkLst>
        <pc:spChg chg="add del mod">
          <ac:chgData name="Ilona Smotlachová" userId="a24695e9-6a13-4e1e-8e04-16c3c92f1c35" providerId="ADAL" clId="{DDBBB06A-4A8E-4BBE-8EE6-28313FA4BC99}" dt="2025-07-08T08:31:48.139" v="441" actId="20577"/>
          <ac:spMkLst>
            <pc:docMk/>
            <pc:sldMk cId="3959570316" sldId="272"/>
            <ac:spMk id="3" creationId="{28E4E2F9-AFDE-1798-38B0-567DD303A4EB}"/>
          </ac:spMkLst>
        </pc:spChg>
        <pc:spChg chg="add del mod">
          <ac:chgData name="Ilona Smotlachová" userId="a24695e9-6a13-4e1e-8e04-16c3c92f1c35" providerId="ADAL" clId="{DDBBB06A-4A8E-4BBE-8EE6-28313FA4BC99}" dt="2025-07-08T08:09:31.392" v="259" actId="478"/>
          <ac:spMkLst>
            <pc:docMk/>
            <pc:sldMk cId="3959570316" sldId="272"/>
            <ac:spMk id="4" creationId="{6E052C70-53AB-EA16-D376-666565BCD1A2}"/>
          </ac:spMkLst>
        </pc:spChg>
        <pc:spChg chg="add del">
          <ac:chgData name="Ilona Smotlachová" userId="a24695e9-6a13-4e1e-8e04-16c3c92f1c35" providerId="ADAL" clId="{DDBBB06A-4A8E-4BBE-8EE6-28313FA4BC99}" dt="2025-07-08T08:19:43.192" v="426" actId="478"/>
          <ac:spMkLst>
            <pc:docMk/>
            <pc:sldMk cId="3959570316" sldId="272"/>
            <ac:spMk id="5" creationId="{72D82587-8B96-EFDE-1D17-9CD94A589708}"/>
          </ac:spMkLst>
        </pc:spChg>
        <pc:spChg chg="add mod">
          <ac:chgData name="Ilona Smotlachová" userId="a24695e9-6a13-4e1e-8e04-16c3c92f1c35" providerId="ADAL" clId="{DDBBB06A-4A8E-4BBE-8EE6-28313FA4BC99}" dt="2025-07-08T08:09:27.357" v="252" actId="20577"/>
          <ac:spMkLst>
            <pc:docMk/>
            <pc:sldMk cId="3959570316" sldId="272"/>
            <ac:spMk id="6" creationId="{323364B0-19BB-B2CB-40F8-7982BFDFF2B2}"/>
          </ac:spMkLst>
        </pc:spChg>
        <pc:spChg chg="add del mod">
          <ac:chgData name="Ilona Smotlachová" userId="a24695e9-6a13-4e1e-8e04-16c3c92f1c35" providerId="ADAL" clId="{DDBBB06A-4A8E-4BBE-8EE6-28313FA4BC99}" dt="2025-07-08T08:19:45.790" v="427" actId="478"/>
          <ac:spMkLst>
            <pc:docMk/>
            <pc:sldMk cId="3959570316" sldId="272"/>
            <ac:spMk id="8" creationId="{D76B0A75-67D9-EBA2-560C-F419A0E4A9FE}"/>
          </ac:spMkLst>
        </pc:spChg>
        <pc:spChg chg="mod">
          <ac:chgData name="Ilona Smotlachová" userId="a24695e9-6a13-4e1e-8e04-16c3c92f1c35" providerId="ADAL" clId="{DDBBB06A-4A8E-4BBE-8EE6-28313FA4BC99}" dt="2025-07-08T08:28:00.613" v="433" actId="20577"/>
          <ac:spMkLst>
            <pc:docMk/>
            <pc:sldMk cId="3959570316" sldId="272"/>
            <ac:spMk id="13" creationId="{C166810D-D05B-E3B1-E81D-C01D908F28F5}"/>
          </ac:spMkLst>
        </pc:spChg>
        <pc:picChg chg="mod">
          <ac:chgData name="Ilona Smotlachová" userId="a24695e9-6a13-4e1e-8e04-16c3c92f1c35" providerId="ADAL" clId="{DDBBB06A-4A8E-4BBE-8EE6-28313FA4BC99}" dt="2025-07-08T08:15:03.295" v="424"/>
          <ac:picMkLst>
            <pc:docMk/>
            <pc:sldMk cId="3959570316" sldId="272"/>
            <ac:picMk id="11" creationId="{65A66C3E-10C1-4D7E-D04D-C3ABE7DC0573}"/>
          </ac:picMkLst>
        </pc:picChg>
      </pc:sldChg>
      <pc:sldChg chg="del">
        <pc:chgData name="Ilona Smotlachová" userId="a24695e9-6a13-4e1e-8e04-16c3c92f1c35" providerId="ADAL" clId="{DDBBB06A-4A8E-4BBE-8EE6-28313FA4BC99}" dt="2025-07-08T07:44:03.920" v="2" actId="47"/>
        <pc:sldMkLst>
          <pc:docMk/>
          <pc:sldMk cId="1435666747" sldId="292"/>
        </pc:sldMkLst>
      </pc:sldChg>
      <pc:sldChg chg="del">
        <pc:chgData name="Ilona Smotlachová" userId="a24695e9-6a13-4e1e-8e04-16c3c92f1c35" providerId="ADAL" clId="{DDBBB06A-4A8E-4BBE-8EE6-28313FA4BC99}" dt="2025-07-08T07:43:41.362" v="0" actId="47"/>
        <pc:sldMkLst>
          <pc:docMk/>
          <pc:sldMk cId="2385374680"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C7E622C-D3C7-EE0F-C372-7315B87C153B}"/>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a:extLst>
              <a:ext uri="{FF2B5EF4-FFF2-40B4-BE49-F238E27FC236}">
                <a16:creationId xmlns:a16="http://schemas.microsoft.com/office/drawing/2014/main" id="{6A798361-7777-8E02-3842-8CDE3A456C33}"/>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99230AE7-D5F8-4798-8E12-0E1E54CFF6CF}" type="datetimeFigureOut">
              <a:rPr lang="cs-CZ" smtClean="0"/>
              <a:t>03.01.2026</a:t>
            </a:fld>
            <a:endParaRPr lang="cs-CZ"/>
          </a:p>
        </p:txBody>
      </p:sp>
      <p:sp>
        <p:nvSpPr>
          <p:cNvPr id="4" name="Zástupný symbol pro zápatí 3">
            <a:extLst>
              <a:ext uri="{FF2B5EF4-FFF2-40B4-BE49-F238E27FC236}">
                <a16:creationId xmlns:a16="http://schemas.microsoft.com/office/drawing/2014/main" id="{2C1C5C1F-5BD7-90F1-0A49-E4AE045D49AF}"/>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5" name="Zástupný symbol pro číslo snímku 4">
            <a:extLst>
              <a:ext uri="{FF2B5EF4-FFF2-40B4-BE49-F238E27FC236}">
                <a16:creationId xmlns:a16="http://schemas.microsoft.com/office/drawing/2014/main" id="{8451B2FB-67F9-ACD0-772A-81A8EA3C72F8}"/>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6D67AC72-4478-4D7A-BC80-C9A6B86758DB}" type="slidenum">
              <a:rPr lang="cs-CZ" smtClean="0"/>
              <a:t>‹#›</a:t>
            </a:fld>
            <a:endParaRPr lang="cs-CZ"/>
          </a:p>
        </p:txBody>
      </p:sp>
    </p:spTree>
    <p:extLst>
      <p:ext uri="{BB962C8B-B14F-4D97-AF65-F5344CB8AC3E}">
        <p14:creationId xmlns:p14="http://schemas.microsoft.com/office/powerpoint/2010/main" val="1512088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cs-CZ"/>
          </a:p>
        </p:txBody>
      </p:sp>
      <p:sp>
        <p:nvSpPr>
          <p:cNvPr id="3" name="Zástupný symbol pro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8767F06-6495-4671-ADB9-06F27E57F1A1}" type="datetimeFigureOut">
              <a:rPr lang="cs-CZ" smtClean="0"/>
              <a:t>03.01.2026</a:t>
            </a:fld>
            <a:endParaRPr lang="cs-CZ"/>
          </a:p>
        </p:txBody>
      </p:sp>
      <p:sp>
        <p:nvSpPr>
          <p:cNvPr id="4" name="Zástupný symbol pro obrázek snímku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cs-CZ"/>
          </a:p>
        </p:txBody>
      </p:sp>
      <p:sp>
        <p:nvSpPr>
          <p:cNvPr id="7" name="Zástupný symbol pro číslo snímku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04BD3FC-29FB-435D-995C-AC2E92281474}" type="slidenum">
              <a:rPr lang="cs-CZ" smtClean="0"/>
              <a:t>‹#›</a:t>
            </a:fld>
            <a:endParaRPr lang="cs-CZ"/>
          </a:p>
        </p:txBody>
      </p:sp>
    </p:spTree>
    <p:extLst>
      <p:ext uri="{BB962C8B-B14F-4D97-AF65-F5344CB8AC3E}">
        <p14:creationId xmlns:p14="http://schemas.microsoft.com/office/powerpoint/2010/main" val="3910771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slide" Target="../slides/slide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jednoduchý s logy">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97ACEE47-C3F7-23FC-F32B-A9841C1ED981}"/>
              </a:ext>
            </a:extLst>
          </p:cNvPr>
          <p:cNvSpPr/>
          <p:nvPr userDrawn="1"/>
        </p:nvSpPr>
        <p:spPr>
          <a:xfrm>
            <a:off x="1" y="0"/>
            <a:ext cx="12192000" cy="49392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2"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19" name="Obrázek 18" descr="Obsah obrázku snímek obrazovky, Elektricky modrá, Písmo, Výrazná modrá&#10;&#10;Popis byl vytvořen automaticky">
            <a:extLst>
              <a:ext uri="{FF2B5EF4-FFF2-40B4-BE49-F238E27FC236}">
                <a16:creationId xmlns:a16="http://schemas.microsoft.com/office/drawing/2014/main" id="{6686C00E-79F9-9547-F94E-511BFA70F9E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22" name="Obrázek 21" descr="Obsah obrázku Písmo, text, logo, Grafika&#10;&#10;Popis byl vytvořen automaticky">
            <a:extLst>
              <a:ext uri="{FF2B5EF4-FFF2-40B4-BE49-F238E27FC236}">
                <a16:creationId xmlns:a16="http://schemas.microsoft.com/office/drawing/2014/main" id="{A25CE7A4-409D-51DA-679F-CE77E1C8997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27" name="Obrázek 26" descr="Obsah obrázku text, Písmo, logo, Grafika&#10;&#10;Popis byl vytvořen automaticky">
            <a:extLst>
              <a:ext uri="{FF2B5EF4-FFF2-40B4-BE49-F238E27FC236}">
                <a16:creationId xmlns:a16="http://schemas.microsoft.com/office/drawing/2014/main" id="{6F2A3BD5-5FD7-50B2-49FF-D0380302DB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3310596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Výrazný s pozadím">
    <p:bg>
      <p:bgRef idx="1001">
        <a:schemeClr val="bg1"/>
      </p:bgRef>
    </p:bg>
    <p:spTree>
      <p:nvGrpSpPr>
        <p:cNvPr id="1" name=""/>
        <p:cNvGrpSpPr/>
        <p:nvPr/>
      </p:nvGrpSpPr>
      <p:grpSpPr>
        <a:xfrm>
          <a:off x="0" y="0"/>
          <a:ext cx="0" cy="0"/>
          <a:chOff x="0" y="0"/>
          <a:chExt cx="0" cy="0"/>
        </a:xfrm>
      </p:grpSpPr>
      <p:pic>
        <p:nvPicPr>
          <p:cNvPr id="2" name="Obrázek 1" descr="Obsah obrázku budova, venku, okno, kov&#10;&#10;Popis byl vytvořen automaticky">
            <a:extLst>
              <a:ext uri="{FF2B5EF4-FFF2-40B4-BE49-F238E27FC236}">
                <a16:creationId xmlns:a16="http://schemas.microsoft.com/office/drawing/2014/main" id="{79BEA5BF-AC6B-8B3A-7B31-AA8F8AF0F2FC}"/>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10954115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11" name="Zástupný symbol pro datum 10">
            <a:extLst>
              <a:ext uri="{FF2B5EF4-FFF2-40B4-BE49-F238E27FC236}">
                <a16:creationId xmlns:a16="http://schemas.microsoft.com/office/drawing/2014/main" id="{697CC953-0C05-B7CE-7011-5B0D5C7A8550}"/>
              </a:ext>
            </a:extLst>
          </p:cNvPr>
          <p:cNvSpPr>
            <a:spLocks noGrp="1"/>
          </p:cNvSpPr>
          <p:nvPr>
            <p:ph type="dt" sz="half" idx="10"/>
          </p:nvPr>
        </p:nvSpPr>
        <p:spPr/>
        <p:txBody>
          <a:bodyPr/>
          <a:lstStyle/>
          <a:p>
            <a:r>
              <a:rPr lang="cs-CZ"/>
              <a:t>06.10.2024</a:t>
            </a:r>
            <a:endParaRPr lang="cs-CZ" dirty="0"/>
          </a:p>
        </p:txBody>
      </p:sp>
      <p:sp>
        <p:nvSpPr>
          <p:cNvPr id="12" name="Zástupný symbol pro zápatí 11">
            <a:extLst>
              <a:ext uri="{FF2B5EF4-FFF2-40B4-BE49-F238E27FC236}">
                <a16:creationId xmlns:a16="http://schemas.microsoft.com/office/drawing/2014/main" id="{7A81C3BF-D414-5FC0-1F27-97597B026B4D}"/>
              </a:ext>
            </a:extLst>
          </p:cNvPr>
          <p:cNvSpPr>
            <a:spLocks noGrp="1"/>
          </p:cNvSpPr>
          <p:nvPr>
            <p:ph type="ftr" sz="quarter" idx="11"/>
          </p:nvPr>
        </p:nvSpPr>
        <p:spPr/>
        <p:txBody>
          <a:bodyPr/>
          <a:lstStyle/>
          <a:p>
            <a:endParaRPr lang="cs-CZ" dirty="0"/>
          </a:p>
        </p:txBody>
      </p:sp>
      <p:sp>
        <p:nvSpPr>
          <p:cNvPr id="13" name="Zástupný symbol pro číslo snímku 12">
            <a:extLst>
              <a:ext uri="{FF2B5EF4-FFF2-40B4-BE49-F238E27FC236}">
                <a16:creationId xmlns:a16="http://schemas.microsoft.com/office/drawing/2014/main" id="{7DFD97F8-F81C-AF42-656A-019ED6C5746E}"/>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5" name="Nadpis 4">
            <a:extLst>
              <a:ext uri="{FF2B5EF4-FFF2-40B4-BE49-F238E27FC236}">
                <a16:creationId xmlns:a16="http://schemas.microsoft.com/office/drawing/2014/main" id="{91F539E0-C7A4-0AE7-6F63-C867D500C3E5}"/>
              </a:ext>
            </a:extLst>
          </p:cNvPr>
          <p:cNvSpPr>
            <a:spLocks noGrp="1"/>
          </p:cNvSpPr>
          <p:nvPr>
            <p:ph type="title"/>
          </p:nvPr>
        </p:nvSpPr>
        <p:spPr/>
        <p:txBody>
          <a:bodyPr/>
          <a:lstStyle/>
          <a:p>
            <a:r>
              <a:rPr lang="cs-CZ"/>
              <a:t>Kliknutím lze upravit styl.</a:t>
            </a:r>
            <a:endParaRPr lang="cs-CZ" dirty="0"/>
          </a:p>
        </p:txBody>
      </p:sp>
      <p:sp>
        <p:nvSpPr>
          <p:cNvPr id="7" name="Zástupný obsah 2">
            <a:extLst>
              <a:ext uri="{FF2B5EF4-FFF2-40B4-BE49-F238E27FC236}">
                <a16:creationId xmlns:a16="http://schemas.microsoft.com/office/drawing/2014/main" id="{0896FEE9-8A2B-90C3-3BF1-5A89795213F1}"/>
              </a:ext>
            </a:extLst>
          </p:cNvPr>
          <p:cNvSpPr>
            <a:spLocks noGrp="1"/>
          </p:cNvSpPr>
          <p:nvPr>
            <p:ph sz="half" idx="1"/>
          </p:nvPr>
        </p:nvSpPr>
        <p:spPr>
          <a:xfrm>
            <a:off x="838200" y="2212428"/>
            <a:ext cx="5181600" cy="3964535"/>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8" name="Zástupný obsah 3">
            <a:extLst>
              <a:ext uri="{FF2B5EF4-FFF2-40B4-BE49-F238E27FC236}">
                <a16:creationId xmlns:a16="http://schemas.microsoft.com/office/drawing/2014/main" id="{05A476DD-BCA1-A85E-B008-A160ED4C7DE3}"/>
              </a:ext>
            </a:extLst>
          </p:cNvPr>
          <p:cNvSpPr>
            <a:spLocks noGrp="1"/>
          </p:cNvSpPr>
          <p:nvPr>
            <p:ph sz="half" idx="2"/>
          </p:nvPr>
        </p:nvSpPr>
        <p:spPr>
          <a:xfrm>
            <a:off x="6172200" y="2212428"/>
            <a:ext cx="5181600" cy="396453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116773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1177801B-4378-A2FB-7970-2A041DA767FD}"/>
              </a:ext>
            </a:extLst>
          </p:cNvPr>
          <p:cNvSpPr>
            <a:spLocks noGrp="1"/>
          </p:cNvSpPr>
          <p:nvPr>
            <p:ph type="body" idx="1"/>
          </p:nvPr>
        </p:nvSpPr>
        <p:spPr>
          <a:xfrm>
            <a:off x="838200" y="2221282"/>
            <a:ext cx="5157787"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C67337E8-05A2-49DC-B2EB-AB77FDDAAC5E}"/>
              </a:ext>
            </a:extLst>
          </p:cNvPr>
          <p:cNvSpPr>
            <a:spLocks noGrp="1"/>
          </p:cNvSpPr>
          <p:nvPr>
            <p:ph sz="half" idx="2"/>
          </p:nvPr>
        </p:nvSpPr>
        <p:spPr>
          <a:xfrm>
            <a:off x="839788" y="2744487"/>
            <a:ext cx="5157787"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5" name="Zástupný text 4">
            <a:extLst>
              <a:ext uri="{FF2B5EF4-FFF2-40B4-BE49-F238E27FC236}">
                <a16:creationId xmlns:a16="http://schemas.microsoft.com/office/drawing/2014/main" id="{00A721B7-8779-B62C-9FD8-0ADA23713551}"/>
              </a:ext>
            </a:extLst>
          </p:cNvPr>
          <p:cNvSpPr>
            <a:spLocks noGrp="1"/>
          </p:cNvSpPr>
          <p:nvPr>
            <p:ph type="body" sz="quarter" idx="3"/>
          </p:nvPr>
        </p:nvSpPr>
        <p:spPr>
          <a:xfrm>
            <a:off x="6170612" y="2221282"/>
            <a:ext cx="5183188" cy="365125"/>
          </a:xfrm>
          <a:prstGeom prst="rect">
            <a:avLst/>
          </a:prstGeom>
        </p:spPr>
        <p:txBody>
          <a:bodyPr anchor="b">
            <a:noAutofit/>
          </a:bodyPr>
          <a:lstStyle>
            <a:lvl1pPr marL="0" indent="0">
              <a:lnSpc>
                <a:spcPct val="100000"/>
              </a:lnSpc>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C071DEB-88CA-8F0F-5AC9-4809DB8FEBBB}"/>
              </a:ext>
            </a:extLst>
          </p:cNvPr>
          <p:cNvSpPr>
            <a:spLocks noGrp="1"/>
          </p:cNvSpPr>
          <p:nvPr>
            <p:ph sz="quarter" idx="4"/>
          </p:nvPr>
        </p:nvSpPr>
        <p:spPr>
          <a:xfrm>
            <a:off x="6172200" y="2744487"/>
            <a:ext cx="5183188" cy="3445176"/>
          </a:xfrm>
          <a:prstGeom prst="rect">
            <a:avLst/>
          </a:prstGeom>
        </p:spPr>
        <p:txBody>
          <a:bodyPr>
            <a:noAutofit/>
          </a:bodyPr>
          <a:lstStyle>
            <a:lvl1pPr>
              <a:defRPr lang="cs-CZ" dirty="0"/>
            </a:lvl1pPr>
            <a:lvl2pPr>
              <a:defRPr lang="cs-CZ" dirty="0"/>
            </a:lvl2pPr>
            <a:lvl3pPr>
              <a:defRPr lang="cs-CZ" dirty="0"/>
            </a:lvl3pPr>
            <a:lvl4pPr>
              <a:defRPr lang="cs-CZ" dirty="0"/>
            </a:lvl4pPr>
            <a:lvl5pPr>
              <a:defRPr lang="cs-CZ" dirty="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3" name="Zástupný symbol pro datum 12">
            <a:extLst>
              <a:ext uri="{FF2B5EF4-FFF2-40B4-BE49-F238E27FC236}">
                <a16:creationId xmlns:a16="http://schemas.microsoft.com/office/drawing/2014/main" id="{7825EE7C-7BE2-D0DB-EA79-ABF44AF06078}"/>
              </a:ext>
            </a:extLst>
          </p:cNvPr>
          <p:cNvSpPr>
            <a:spLocks noGrp="1"/>
          </p:cNvSpPr>
          <p:nvPr>
            <p:ph type="dt" sz="half" idx="10"/>
          </p:nvPr>
        </p:nvSpPr>
        <p:spPr/>
        <p:txBody>
          <a:bodyPr/>
          <a:lstStyle/>
          <a:p>
            <a:r>
              <a:rPr lang="cs-CZ"/>
              <a:t>06.10.2024</a:t>
            </a:r>
            <a:endParaRPr lang="cs-CZ" dirty="0"/>
          </a:p>
        </p:txBody>
      </p:sp>
      <p:sp>
        <p:nvSpPr>
          <p:cNvPr id="14" name="Zástupný symbol pro zápatí 13">
            <a:extLst>
              <a:ext uri="{FF2B5EF4-FFF2-40B4-BE49-F238E27FC236}">
                <a16:creationId xmlns:a16="http://schemas.microsoft.com/office/drawing/2014/main" id="{368B85BF-50C1-7968-58A7-B93500B50D82}"/>
              </a:ext>
            </a:extLst>
          </p:cNvPr>
          <p:cNvSpPr>
            <a:spLocks noGrp="1"/>
          </p:cNvSpPr>
          <p:nvPr>
            <p:ph type="ftr" sz="quarter" idx="11"/>
          </p:nvPr>
        </p:nvSpPr>
        <p:spPr/>
        <p:txBody>
          <a:bodyPr/>
          <a:lstStyle/>
          <a:p>
            <a:endParaRPr lang="cs-CZ" dirty="0"/>
          </a:p>
        </p:txBody>
      </p:sp>
      <p:sp>
        <p:nvSpPr>
          <p:cNvPr id="15" name="Zástupný symbol pro číslo snímku 14">
            <a:extLst>
              <a:ext uri="{FF2B5EF4-FFF2-40B4-BE49-F238E27FC236}">
                <a16:creationId xmlns:a16="http://schemas.microsoft.com/office/drawing/2014/main" id="{669CA748-6A96-8A2E-080B-54E4FE427DF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11" name="Nadpis 10">
            <a:extLst>
              <a:ext uri="{FF2B5EF4-FFF2-40B4-BE49-F238E27FC236}">
                <a16:creationId xmlns:a16="http://schemas.microsoft.com/office/drawing/2014/main" id="{594EE5F4-36CC-24F5-1AFB-5E4122BEF145}"/>
              </a:ext>
            </a:extLst>
          </p:cNvPr>
          <p:cNvSpPr>
            <a:spLocks noGrp="1"/>
          </p:cNvSpPr>
          <p:nvPr>
            <p:ph type="title"/>
          </p:nvPr>
        </p:nvSpPr>
        <p:spPr/>
        <p:txBody>
          <a:bodyPr/>
          <a:lstStyle/>
          <a:p>
            <a:r>
              <a:rPr lang="cs-CZ"/>
              <a:t>Kliknutím lze upravit styl.</a:t>
            </a:r>
            <a:endParaRPr lang="cs-CZ" dirty="0"/>
          </a:p>
        </p:txBody>
      </p:sp>
    </p:spTree>
    <p:extLst>
      <p:ext uri="{BB962C8B-B14F-4D97-AF65-F5344CB8AC3E}">
        <p14:creationId xmlns:p14="http://schemas.microsoft.com/office/powerpoint/2010/main" val="3452715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sah dokumentu">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numCol="2" spcCol="180000">
            <a:noAutofit/>
          </a:bodyPr>
          <a:lstStyle>
            <a:lvl1pPr marL="457200" indent="-457200">
              <a:spcBef>
                <a:spcPts val="1000"/>
              </a:spcBef>
              <a:buFont typeface="+mj-lt"/>
              <a:buAutoNum type="arabicPeriod"/>
              <a:defRPr sz="2000"/>
            </a:lvl1pPr>
            <a:lvl2pPr marL="914400" indent="-457200">
              <a:spcBef>
                <a:spcPts val="1000"/>
              </a:spcBef>
              <a:buFont typeface="+mj-lt"/>
              <a:buAutoNum type="arabicPeriod"/>
              <a:defRPr sz="2000"/>
            </a:lvl2pPr>
            <a:lvl3pPr marL="579438" indent="0">
              <a:buNone/>
              <a:defRPr/>
            </a:lvl3pPr>
          </a:lstStyle>
          <a:p>
            <a:pPr lvl="0"/>
            <a:r>
              <a:rPr lang="cs-CZ"/>
              <a:t>Po kliknutí můžete upravovat styly textu v předloze.</a:t>
            </a:r>
          </a:p>
          <a:p>
            <a:pPr lvl="1"/>
            <a:r>
              <a:rPr lang="cs-CZ"/>
              <a:t>Druhá úroveň</a:t>
            </a:r>
          </a:p>
        </p:txBody>
      </p:sp>
      <p:sp>
        <p:nvSpPr>
          <p:cNvPr id="10" name="Zástupný symbol pro datum 9">
            <a:extLst>
              <a:ext uri="{FF2B5EF4-FFF2-40B4-BE49-F238E27FC236}">
                <a16:creationId xmlns:a16="http://schemas.microsoft.com/office/drawing/2014/main" id="{F7414C12-E88B-86D4-1E04-E2602722F204}"/>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1843905-A76A-229E-18CE-68C69B96CD43}"/>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F73C651-2D79-5C40-42B6-F1E1FA63EE90}"/>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618CF19B-B0B5-0B38-A6B3-942D696EC714}"/>
              </a:ext>
            </a:extLst>
          </p:cNvPr>
          <p:cNvSpPr>
            <a:spLocks noGrp="1"/>
          </p:cNvSpPr>
          <p:nvPr>
            <p:ph type="title"/>
          </p:nvPr>
        </p:nvSpPr>
        <p:spPr/>
        <p:txBody>
          <a:bodyPr/>
          <a:lstStyle/>
          <a:p>
            <a:r>
              <a:rPr lang="cs-CZ"/>
              <a:t>Kliknutím lze upravit styl.</a:t>
            </a:r>
          </a:p>
        </p:txBody>
      </p:sp>
    </p:spTree>
    <p:extLst>
      <p:ext uri="{BB962C8B-B14F-4D97-AF65-F5344CB8AC3E}">
        <p14:creationId xmlns:p14="http://schemas.microsoft.com/office/powerpoint/2010/main" val="4260941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Závěrečný slide">
    <p:spTree>
      <p:nvGrpSpPr>
        <p:cNvPr id="1" name=""/>
        <p:cNvGrpSpPr/>
        <p:nvPr/>
      </p:nvGrpSpPr>
      <p:grpSpPr>
        <a:xfrm>
          <a:off x="0" y="0"/>
          <a:ext cx="0" cy="0"/>
          <a:chOff x="0" y="0"/>
          <a:chExt cx="0" cy="0"/>
        </a:xfrm>
      </p:grpSpPr>
      <p:pic>
        <p:nvPicPr>
          <p:cNvPr id="5" name="Picture 12" descr="A circular red and black logo&#10;&#10;Description automatically generated">
            <a:extLst>
              <a:ext uri="{FF2B5EF4-FFF2-40B4-BE49-F238E27FC236}">
                <a16:creationId xmlns:a16="http://schemas.microsoft.com/office/drawing/2014/main" id="{83DDAF44-481B-B754-F2A1-0307CC3915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08728" y="807015"/>
            <a:ext cx="2174543" cy="2174543"/>
          </a:xfrm>
          <a:prstGeom prst="rect">
            <a:avLst/>
          </a:prstGeom>
        </p:spPr>
      </p:pic>
      <p:sp>
        <p:nvSpPr>
          <p:cNvPr id="7" name="Zástupný text 6">
            <a:extLst>
              <a:ext uri="{FF2B5EF4-FFF2-40B4-BE49-F238E27FC236}">
                <a16:creationId xmlns:a16="http://schemas.microsoft.com/office/drawing/2014/main" id="{91C59178-D929-BC6D-5554-AD2F448649B3}"/>
              </a:ext>
            </a:extLst>
          </p:cNvPr>
          <p:cNvSpPr>
            <a:spLocks noGrp="1"/>
          </p:cNvSpPr>
          <p:nvPr>
            <p:ph type="body" sz="quarter" idx="13"/>
          </p:nvPr>
        </p:nvSpPr>
        <p:spPr>
          <a:xfrm>
            <a:off x="3008194" y="3284226"/>
            <a:ext cx="6175612" cy="2002149"/>
          </a:xfrm>
          <a:prstGeom prst="rect">
            <a:avLst/>
          </a:prstGeom>
        </p:spPr>
        <p:txBody>
          <a:bodyPr>
            <a:noAutofit/>
          </a:bodyPr>
          <a:lstStyle>
            <a:lvl1pPr marL="0" indent="0" algn="ctr">
              <a:lnSpc>
                <a:spcPct val="100000"/>
              </a:lnSpc>
              <a:buNone/>
              <a:defRPr sz="5400" b="1">
                <a:solidFill>
                  <a:schemeClr val="tx2"/>
                </a:solidFill>
                <a:latin typeface="+mj-lt"/>
              </a:defRPr>
            </a:lvl1pPr>
          </a:lstStyle>
          <a:p>
            <a:pPr lvl="0"/>
            <a:r>
              <a:rPr lang="cs-CZ"/>
              <a:t>Po kliknutí můžete upravovat styly textu v předloze.</a:t>
            </a:r>
          </a:p>
        </p:txBody>
      </p:sp>
      <p:pic>
        <p:nvPicPr>
          <p:cNvPr id="8" name="Picture 8" descr="A black and red pattern with squares and circles&#10;&#10;Description automatically generated">
            <a:extLst>
              <a:ext uri="{FF2B5EF4-FFF2-40B4-BE49-F238E27FC236}">
                <a16:creationId xmlns:a16="http://schemas.microsoft.com/office/drawing/2014/main" id="{3DCFAC5B-3301-6D0C-644B-CE444DF2C1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57048" y="5973166"/>
            <a:ext cx="1996751" cy="884834"/>
          </a:xfrm>
          <a:prstGeom prst="rect">
            <a:avLst/>
          </a:prstGeom>
        </p:spPr>
      </p:pic>
      <p:sp>
        <p:nvSpPr>
          <p:cNvPr id="12" name="Zástupný text 11">
            <a:extLst>
              <a:ext uri="{FF2B5EF4-FFF2-40B4-BE49-F238E27FC236}">
                <a16:creationId xmlns:a16="http://schemas.microsoft.com/office/drawing/2014/main" id="{B2DED986-CB74-E37C-7EFE-811753E89C1A}"/>
              </a:ext>
            </a:extLst>
          </p:cNvPr>
          <p:cNvSpPr>
            <a:spLocks noGrp="1"/>
          </p:cNvSpPr>
          <p:nvPr>
            <p:ph type="body" sz="quarter" idx="14" hasCustomPrompt="1"/>
          </p:nvPr>
        </p:nvSpPr>
        <p:spPr>
          <a:xfrm>
            <a:off x="9356723" y="4734734"/>
            <a:ext cx="1997075" cy="621774"/>
          </a:xfrm>
          <a:prstGeom prst="rect">
            <a:avLst/>
          </a:prstGeom>
        </p:spPr>
        <p:txBody>
          <a:bodyPr lIns="90000" tIns="46800" rIns="90000" bIns="46800" anchor="b" anchorCtr="0">
            <a:spAutoFit/>
          </a:bodyPr>
          <a:lstStyle>
            <a:lvl1pPr marL="0" indent="0">
              <a:lnSpc>
                <a:spcPct val="100000"/>
              </a:lnSpc>
              <a:spcBef>
                <a:spcPts val="0"/>
              </a:spcBef>
              <a:buNone/>
              <a:defRPr sz="1100" b="1">
                <a:solidFill>
                  <a:schemeClr val="tx2"/>
                </a:solidFill>
              </a:defRPr>
            </a:lvl1pPr>
            <a:lvl2pPr marL="0" indent="0">
              <a:lnSpc>
                <a:spcPct val="100000"/>
              </a:lnSpc>
              <a:spcBef>
                <a:spcPts val="0"/>
              </a:spcBef>
              <a:buNone/>
              <a:defRPr sz="1100">
                <a:solidFill>
                  <a:schemeClr val="tx1"/>
                </a:solidFill>
              </a:defRPr>
            </a:lvl2pPr>
          </a:lstStyle>
          <a:p>
            <a:pPr lvl="0"/>
            <a:r>
              <a:rPr lang="cs-CZ" dirty="0"/>
              <a:t>Name</a:t>
            </a:r>
          </a:p>
          <a:p>
            <a:pPr lvl="1"/>
            <a:endParaRPr lang="cs-CZ" dirty="0"/>
          </a:p>
          <a:p>
            <a:pPr lvl="1"/>
            <a:r>
              <a:rPr lang="cs-CZ" dirty="0"/>
              <a:t>Job </a:t>
            </a:r>
            <a:r>
              <a:rPr lang="cs-CZ" dirty="0" err="1"/>
              <a:t>Title</a:t>
            </a:r>
            <a:endParaRPr lang="cs-CZ" dirty="0"/>
          </a:p>
        </p:txBody>
      </p:sp>
      <p:pic>
        <p:nvPicPr>
          <p:cNvPr id="6" name="Graphic 6">
            <a:hlinkClick r:id="rId4" action="ppaction://hlinksldjump"/>
            <a:extLst>
              <a:ext uri="{FF2B5EF4-FFF2-40B4-BE49-F238E27FC236}">
                <a16:creationId xmlns:a16="http://schemas.microsoft.com/office/drawing/2014/main" id="{0E64EF1F-E793-9457-C8A4-495F0C6928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9371073" y="5468768"/>
            <a:ext cx="1968377" cy="392138"/>
          </a:xfrm>
          <a:prstGeom prst="rect">
            <a:avLst/>
          </a:prstGeom>
        </p:spPr>
      </p:pic>
    </p:spTree>
    <p:extLst>
      <p:ext uri="{BB962C8B-B14F-4D97-AF65-F5344CB8AC3E}">
        <p14:creationId xmlns:p14="http://schemas.microsoft.com/office/powerpoint/2010/main" val="3782927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9" name="Zástupný symbol pro datum 8">
            <a:extLst>
              <a:ext uri="{FF2B5EF4-FFF2-40B4-BE49-F238E27FC236}">
                <a16:creationId xmlns:a16="http://schemas.microsoft.com/office/drawing/2014/main" id="{6AD1BD68-71DB-87B2-E75A-12878FB42C7E}"/>
              </a:ext>
            </a:extLst>
          </p:cNvPr>
          <p:cNvSpPr>
            <a:spLocks noGrp="1"/>
          </p:cNvSpPr>
          <p:nvPr>
            <p:ph type="dt" sz="half" idx="10"/>
          </p:nvPr>
        </p:nvSpPr>
        <p:spPr/>
        <p:txBody>
          <a:bodyPr/>
          <a:lstStyle/>
          <a:p>
            <a:r>
              <a:rPr lang="cs-CZ"/>
              <a:t>06.10.2024</a:t>
            </a:r>
            <a:endParaRPr lang="cs-CZ" dirty="0"/>
          </a:p>
        </p:txBody>
      </p:sp>
      <p:sp>
        <p:nvSpPr>
          <p:cNvPr id="10" name="Zástupný symbol pro zápatí 9">
            <a:extLst>
              <a:ext uri="{FF2B5EF4-FFF2-40B4-BE49-F238E27FC236}">
                <a16:creationId xmlns:a16="http://schemas.microsoft.com/office/drawing/2014/main" id="{A8A5B0FF-B787-2AEE-7C85-57CADFAAB1EC}"/>
              </a:ext>
            </a:extLst>
          </p:cNvPr>
          <p:cNvSpPr>
            <a:spLocks noGrp="1"/>
          </p:cNvSpPr>
          <p:nvPr>
            <p:ph type="ftr" sz="quarter" idx="11"/>
          </p:nvPr>
        </p:nvSpPr>
        <p:spPr/>
        <p:txBody>
          <a:bodyPr/>
          <a:lstStyle/>
          <a:p>
            <a:endParaRPr lang="cs-CZ" dirty="0"/>
          </a:p>
        </p:txBody>
      </p:sp>
      <p:sp>
        <p:nvSpPr>
          <p:cNvPr id="11" name="Zástupný symbol pro číslo snímku 10">
            <a:extLst>
              <a:ext uri="{FF2B5EF4-FFF2-40B4-BE49-F238E27FC236}">
                <a16:creationId xmlns:a16="http://schemas.microsoft.com/office/drawing/2014/main" id="{9E4DBE5C-B917-8448-3981-B8805D735FB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C3D61656-EB1C-A690-B13A-B59195CB6BE2}"/>
              </a:ext>
            </a:extLst>
          </p:cNvPr>
          <p:cNvSpPr>
            <a:spLocks noGrp="1"/>
          </p:cNvSpPr>
          <p:nvPr>
            <p:ph type="title" hasCustomPrompt="1"/>
          </p:nvPr>
        </p:nvSpPr>
        <p:spPr/>
        <p:txBody>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Tree>
    <p:extLst>
      <p:ext uri="{BB962C8B-B14F-4D97-AF65-F5344CB8AC3E}">
        <p14:creationId xmlns:p14="http://schemas.microsoft.com/office/powerpoint/2010/main" val="2987431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8" name="Zástupný symbol pro datum 7">
            <a:extLst>
              <a:ext uri="{FF2B5EF4-FFF2-40B4-BE49-F238E27FC236}">
                <a16:creationId xmlns:a16="http://schemas.microsoft.com/office/drawing/2014/main" id="{AB5A5222-D23D-5C8C-8D7E-0905036AC1CB}"/>
              </a:ext>
            </a:extLst>
          </p:cNvPr>
          <p:cNvSpPr>
            <a:spLocks noGrp="1"/>
          </p:cNvSpPr>
          <p:nvPr>
            <p:ph type="dt" sz="half" idx="10"/>
          </p:nvPr>
        </p:nvSpPr>
        <p:spPr/>
        <p:txBody>
          <a:bodyPr/>
          <a:lstStyle/>
          <a:p>
            <a:r>
              <a:rPr lang="cs-CZ"/>
              <a:t>06.10.2024</a:t>
            </a:r>
            <a:endParaRPr lang="cs-CZ" dirty="0"/>
          </a:p>
        </p:txBody>
      </p:sp>
      <p:sp>
        <p:nvSpPr>
          <p:cNvPr id="9" name="Zástupný symbol pro zápatí 8">
            <a:extLst>
              <a:ext uri="{FF2B5EF4-FFF2-40B4-BE49-F238E27FC236}">
                <a16:creationId xmlns:a16="http://schemas.microsoft.com/office/drawing/2014/main" id="{F172D70B-9C2B-78BF-DC47-D8EC4D00CD98}"/>
              </a:ext>
            </a:extLst>
          </p:cNvPr>
          <p:cNvSpPr>
            <a:spLocks noGrp="1"/>
          </p:cNvSpPr>
          <p:nvPr>
            <p:ph type="ftr" sz="quarter" idx="11"/>
          </p:nvPr>
        </p:nvSpPr>
        <p:spPr/>
        <p:txBody>
          <a:bodyPr/>
          <a:lstStyle/>
          <a:p>
            <a:endParaRPr lang="cs-CZ" dirty="0"/>
          </a:p>
        </p:txBody>
      </p:sp>
      <p:sp>
        <p:nvSpPr>
          <p:cNvPr id="10" name="Zástupný symbol pro číslo snímku 9">
            <a:extLst>
              <a:ext uri="{FF2B5EF4-FFF2-40B4-BE49-F238E27FC236}">
                <a16:creationId xmlns:a16="http://schemas.microsoft.com/office/drawing/2014/main" id="{C675E202-95C3-3DB9-CDCD-5CAC3BEA5FD4}"/>
              </a:ext>
            </a:extLst>
          </p:cNvPr>
          <p:cNvSpPr>
            <a:spLocks noGrp="1"/>
          </p:cNvSpPr>
          <p:nvPr>
            <p:ph type="sldNum" sz="quarter" idx="12"/>
          </p:nvPr>
        </p:nvSpPr>
        <p:spPr/>
        <p:txBody>
          <a:bodyPr/>
          <a:lstStyle/>
          <a:p>
            <a:fld id="{DD144762-C3B5-42E9-94DB-4A2AA3CF9556}" type="slidenum">
              <a:rPr lang="cs-CZ" smtClean="0"/>
              <a:pPr/>
              <a:t>‹#›</a:t>
            </a:fld>
            <a:endParaRPr lang="cs-CZ" dirty="0"/>
          </a:p>
        </p:txBody>
      </p:sp>
    </p:spTree>
    <p:extLst>
      <p:ext uri="{BB962C8B-B14F-4D97-AF65-F5344CB8AC3E}">
        <p14:creationId xmlns:p14="http://schemas.microsoft.com/office/powerpoint/2010/main" val="3076149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s pozadím">
    <p:spTree>
      <p:nvGrpSpPr>
        <p:cNvPr id="1" name=""/>
        <p:cNvGrpSpPr/>
        <p:nvPr/>
      </p:nvGrpSpPr>
      <p:grpSpPr>
        <a:xfrm>
          <a:off x="0" y="0"/>
          <a:ext cx="0" cy="0"/>
          <a:chOff x="0" y="0"/>
          <a:chExt cx="0" cy="0"/>
        </a:xfrm>
      </p:grpSpPr>
      <p:pic>
        <p:nvPicPr>
          <p:cNvPr id="14" name="Obrázek 13">
            <a:extLst>
              <a:ext uri="{FF2B5EF4-FFF2-40B4-BE49-F238E27FC236}">
                <a16:creationId xmlns:a16="http://schemas.microsoft.com/office/drawing/2014/main" id="{D907C3C0-6472-E03D-9591-8BF56D3E23C3}"/>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rcRect b="41124"/>
          <a:stretch/>
        </p:blipFill>
        <p:spPr>
          <a:xfrm>
            <a:off x="1284" y="0"/>
            <a:ext cx="12190716" cy="4939200"/>
          </a:xfrm>
          <a:prstGeom prst="rect">
            <a:avLst/>
          </a:prstGeom>
          <a:solidFill>
            <a:schemeClr val="tx2"/>
          </a:solidFill>
        </p:spPr>
      </p:pic>
      <p:pic>
        <p:nvPicPr>
          <p:cNvPr id="15" name="object 5">
            <a:extLst>
              <a:ext uri="{FF2B5EF4-FFF2-40B4-BE49-F238E27FC236}">
                <a16:creationId xmlns:a16="http://schemas.microsoft.com/office/drawing/2014/main" id="{50FF414F-5A20-59D9-D225-5FB9C627C292}"/>
              </a:ext>
            </a:extLst>
          </p:cNvPr>
          <p:cNvPicPr>
            <a:picLocks noChangeAspect="1"/>
          </p:cNvPicPr>
          <p:nvPr userDrawn="1"/>
        </p:nvPicPr>
        <p:blipFill>
          <a:blip r:embed="rId3" cstate="print"/>
          <a:stretch>
            <a:fillRect/>
          </a:stretch>
        </p:blipFill>
        <p:spPr>
          <a:xfrm>
            <a:off x="0" y="1980991"/>
            <a:ext cx="851909" cy="2271505"/>
          </a:xfrm>
          <a:prstGeom prst="rect">
            <a:avLst/>
          </a:prstGeom>
        </p:spPr>
      </p:pic>
      <p:sp>
        <p:nvSpPr>
          <p:cNvPr id="6" name="Zástupný text 4">
            <a:extLst>
              <a:ext uri="{FF2B5EF4-FFF2-40B4-BE49-F238E27FC236}">
                <a16:creationId xmlns:a16="http://schemas.microsoft.com/office/drawing/2014/main" id="{DE1F7771-8998-0FAD-243D-5EBE54BA7C1B}"/>
              </a:ext>
            </a:extLst>
          </p:cNvPr>
          <p:cNvSpPr>
            <a:spLocks noGrp="1"/>
          </p:cNvSpPr>
          <p:nvPr>
            <p:ph type="body" sz="quarter" idx="10" hasCustomPrompt="1"/>
          </p:nvPr>
        </p:nvSpPr>
        <p:spPr>
          <a:xfrm>
            <a:off x="1028700" y="1842655"/>
            <a:ext cx="8856517" cy="2604653"/>
          </a:xfrm>
          <a:prstGeom prst="rect">
            <a:avLst/>
          </a:prstGeom>
        </p:spPr>
        <p:txBody>
          <a:bodyPr tIns="0" rIns="0" bIns="0" anchor="ctr">
            <a:noAutofit/>
          </a:bodyPr>
          <a:lstStyle>
            <a:lvl1pPr marL="0" indent="0">
              <a:lnSpc>
                <a:spcPct val="90000"/>
              </a:lnSpc>
              <a:spcBef>
                <a:spcPts val="0"/>
              </a:spcBef>
              <a:buNone/>
              <a:defRPr sz="6000" b="1">
                <a:solidFill>
                  <a:schemeClr val="bg1"/>
                </a:solidFill>
              </a:defRPr>
            </a:lvl1pPr>
            <a:lvl2pPr marL="0" indent="6350">
              <a:spcBef>
                <a:spcPts val="0"/>
              </a:spcBef>
              <a:spcAft>
                <a:spcPts val="1200"/>
              </a:spcAft>
              <a:buNone/>
              <a:defRPr sz="3000" b="1">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Title</a:t>
            </a:r>
            <a:endParaRPr lang="en-US" noProof="0" dirty="0"/>
          </a:p>
          <a:p>
            <a:pPr marL="0" marR="0" lvl="1" indent="635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r>
              <a:rPr lang="cs-CZ" noProof="0" dirty="0" err="1"/>
              <a:t>Subtitle</a:t>
            </a:r>
            <a:endParaRPr lang="en-US" noProof="0" dirty="0"/>
          </a:p>
        </p:txBody>
      </p:sp>
      <p:pic>
        <p:nvPicPr>
          <p:cNvPr id="2" name="Obrázek 1" descr="Obsah obrázku snímek obrazovky, Elektricky modrá, Písmo, Výrazná modrá&#10;&#10;Popis byl vytvořen automaticky">
            <a:extLst>
              <a:ext uri="{FF2B5EF4-FFF2-40B4-BE49-F238E27FC236}">
                <a16:creationId xmlns:a16="http://schemas.microsoft.com/office/drawing/2014/main" id="{FAD4AC86-F71E-9A8F-9E11-E2057F05AC2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2056" y="5552904"/>
            <a:ext cx="3832673" cy="853429"/>
          </a:xfrm>
          <a:prstGeom prst="rect">
            <a:avLst/>
          </a:prstGeom>
        </p:spPr>
      </p:pic>
      <p:pic>
        <p:nvPicPr>
          <p:cNvPr id="4" name="Obrázek 3" descr="Obsah obrázku Písmo, text, logo, Grafika&#10;&#10;Popis byl vytvořen automaticky">
            <a:extLst>
              <a:ext uri="{FF2B5EF4-FFF2-40B4-BE49-F238E27FC236}">
                <a16:creationId xmlns:a16="http://schemas.microsoft.com/office/drawing/2014/main" id="{3972A5C3-0D31-D33E-D302-3816FF50B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093123" y="5456351"/>
            <a:ext cx="2006008" cy="1003004"/>
          </a:xfrm>
          <a:prstGeom prst="rect">
            <a:avLst/>
          </a:prstGeom>
        </p:spPr>
      </p:pic>
      <p:pic>
        <p:nvPicPr>
          <p:cNvPr id="5" name="Obrázek 4" descr="Obsah obrázku text, Písmo, logo, Grafika&#10;&#10;Popis byl vytvořen automaticky">
            <a:extLst>
              <a:ext uri="{FF2B5EF4-FFF2-40B4-BE49-F238E27FC236}">
                <a16:creationId xmlns:a16="http://schemas.microsoft.com/office/drawing/2014/main" id="{631DBE74-2E66-5CAA-408F-B2865124BE4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97525" y="5179772"/>
            <a:ext cx="1865775" cy="1424580"/>
          </a:xfrm>
          <a:prstGeom prst="rect">
            <a:avLst/>
          </a:prstGeom>
        </p:spPr>
      </p:pic>
    </p:spTree>
    <p:extLst>
      <p:ext uri="{BB962C8B-B14F-4D97-AF65-F5344CB8AC3E}">
        <p14:creationId xmlns:p14="http://schemas.microsoft.com/office/powerpoint/2010/main" val="25608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Úvodní snímek detailní">
    <p:spTree>
      <p:nvGrpSpPr>
        <p:cNvPr id="1" name=""/>
        <p:cNvGrpSpPr/>
        <p:nvPr/>
      </p:nvGrpSpPr>
      <p:grpSpPr>
        <a:xfrm>
          <a:off x="0" y="0"/>
          <a:ext cx="0" cy="0"/>
          <a:chOff x="0" y="0"/>
          <a:chExt cx="0" cy="0"/>
        </a:xfrm>
      </p:grpSpPr>
      <p:sp>
        <p:nvSpPr>
          <p:cNvPr id="12" name="Zástupný symbol obrázku 10">
            <a:extLst>
              <a:ext uri="{FF2B5EF4-FFF2-40B4-BE49-F238E27FC236}">
                <a16:creationId xmlns:a16="http://schemas.microsoft.com/office/drawing/2014/main" id="{E679D543-9435-D1EB-C7A4-B81173A28C9B}"/>
              </a:ext>
            </a:extLst>
          </p:cNvPr>
          <p:cNvSpPr>
            <a:spLocks noGrp="1"/>
          </p:cNvSpPr>
          <p:nvPr>
            <p:ph type="pic" sz="quarter" idx="16"/>
          </p:nvPr>
        </p:nvSpPr>
        <p:spPr>
          <a:xfrm>
            <a:off x="6983153" y="0"/>
            <a:ext cx="5208847"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pic>
        <p:nvPicPr>
          <p:cNvPr id="34" name="object 5">
            <a:extLst>
              <a:ext uri="{FF2B5EF4-FFF2-40B4-BE49-F238E27FC236}">
                <a16:creationId xmlns:a16="http://schemas.microsoft.com/office/drawing/2014/main" id="{E2A84DE8-2E9A-AA09-CD09-69FE963B78BF}"/>
              </a:ext>
            </a:extLst>
          </p:cNvPr>
          <p:cNvPicPr>
            <a:picLocks noChangeAspect="1"/>
          </p:cNvPicPr>
          <p:nvPr userDrawn="1"/>
        </p:nvPicPr>
        <p:blipFill>
          <a:blip r:embed="rId2" cstate="print"/>
          <a:stretch>
            <a:fillRect/>
          </a:stretch>
        </p:blipFill>
        <p:spPr>
          <a:xfrm>
            <a:off x="0" y="2489769"/>
            <a:ext cx="851909" cy="2271505"/>
          </a:xfrm>
          <a:prstGeom prst="rect">
            <a:avLst/>
          </a:prstGeom>
        </p:spPr>
      </p:pic>
      <p:pic>
        <p:nvPicPr>
          <p:cNvPr id="35" name="object 5">
            <a:extLst>
              <a:ext uri="{FF2B5EF4-FFF2-40B4-BE49-F238E27FC236}">
                <a16:creationId xmlns:a16="http://schemas.microsoft.com/office/drawing/2014/main" id="{C389887F-833B-0C0C-3DB7-0987241132A7}"/>
              </a:ext>
            </a:extLst>
          </p:cNvPr>
          <p:cNvPicPr>
            <a:picLocks noChangeAspect="1"/>
          </p:cNvPicPr>
          <p:nvPr userDrawn="1"/>
        </p:nvPicPr>
        <p:blipFill>
          <a:blip r:embed="rId2" cstate="print"/>
          <a:stretch>
            <a:fillRect/>
          </a:stretch>
        </p:blipFill>
        <p:spPr>
          <a:xfrm>
            <a:off x="0" y="2489770"/>
            <a:ext cx="851909" cy="2271505"/>
          </a:xfrm>
          <a:prstGeom prst="rect">
            <a:avLst/>
          </a:prstGeom>
        </p:spPr>
      </p:pic>
      <p:sp>
        <p:nvSpPr>
          <p:cNvPr id="7" name="Zástupný text 2">
            <a:extLst>
              <a:ext uri="{FF2B5EF4-FFF2-40B4-BE49-F238E27FC236}">
                <a16:creationId xmlns:a16="http://schemas.microsoft.com/office/drawing/2014/main" id="{BA00DAD5-C5EC-EE9E-7DD7-587D3F17E03A}"/>
              </a:ext>
            </a:extLst>
          </p:cNvPr>
          <p:cNvSpPr>
            <a:spLocks noGrp="1"/>
          </p:cNvSpPr>
          <p:nvPr>
            <p:ph type="body" sz="quarter" idx="18" hasCustomPrompt="1"/>
          </p:nvPr>
        </p:nvSpPr>
        <p:spPr>
          <a:xfrm>
            <a:off x="1023663" y="2403764"/>
            <a:ext cx="5237437" cy="2452254"/>
          </a:xfrm>
          <a:prstGeom prst="rect">
            <a:avLst/>
          </a:prstGeom>
        </p:spPr>
        <p:txBody>
          <a:bodyPr lIns="90000" tIns="0" rIns="0" bIns="0" anchor="ctr">
            <a:noAutofit/>
          </a:bodyPr>
          <a:lstStyle>
            <a:lvl1pPr marL="0" indent="0">
              <a:lnSpc>
                <a:spcPct val="100000"/>
              </a:lnSpc>
              <a:spcBef>
                <a:spcPts val="0"/>
              </a:spcBef>
              <a:spcAft>
                <a:spcPts val="0"/>
              </a:spcAft>
              <a:buNone/>
              <a:defRPr sz="3600" b="1">
                <a:solidFill>
                  <a:schemeClr val="tx2"/>
                </a:solidFill>
              </a:defRPr>
            </a:lvl1pPr>
            <a:lvl2pPr marL="0" indent="0">
              <a:lnSpc>
                <a:spcPct val="100000"/>
              </a:lnSpc>
              <a:spcBef>
                <a:spcPts val="1200"/>
              </a:spcBef>
              <a:spcAft>
                <a:spcPts val="1800"/>
              </a:spcAft>
              <a:buNone/>
              <a:defRPr sz="1800" b="1">
                <a:solidFill>
                  <a:schemeClr val="accent1"/>
                </a:solidFill>
              </a:defRPr>
            </a:lvl2pPr>
            <a:lvl3pPr marL="0" indent="0">
              <a:lnSpc>
                <a:spcPct val="114000"/>
              </a:lnSpc>
              <a:spcBef>
                <a:spcPts val="0"/>
              </a:spcBef>
              <a:spcAft>
                <a:spcPts val="0"/>
              </a:spcAft>
              <a:buNone/>
              <a:defRPr sz="1600"/>
            </a:lvl3pPr>
          </a:lstStyle>
          <a:p>
            <a:pPr lvl="0"/>
            <a:r>
              <a:rPr lang="cs-CZ" dirty="0" err="1"/>
              <a:t>Title</a:t>
            </a:r>
            <a:endParaRPr lang="cs-CZ" dirty="0"/>
          </a:p>
          <a:p>
            <a:pPr lvl="1"/>
            <a:r>
              <a:rPr lang="cs-CZ" dirty="0"/>
              <a:t>Level 2 (</a:t>
            </a:r>
            <a:r>
              <a:rPr lang="cs-CZ" dirty="0" err="1"/>
              <a:t>subtitle</a:t>
            </a:r>
            <a:r>
              <a:rPr lang="cs-CZ" dirty="0"/>
              <a:t>)</a:t>
            </a:r>
          </a:p>
          <a:p>
            <a:pPr lvl="2"/>
            <a:r>
              <a:rPr lang="cs-CZ" dirty="0"/>
              <a:t>Level 3 (</a:t>
            </a:r>
            <a:r>
              <a:rPr lang="cs-CZ" dirty="0" err="1"/>
              <a:t>name</a:t>
            </a:r>
            <a:r>
              <a:rPr lang="cs-CZ" dirty="0"/>
              <a:t>/</a:t>
            </a:r>
            <a:r>
              <a:rPr lang="cs-CZ" dirty="0" err="1"/>
              <a:t>date</a:t>
            </a:r>
            <a:r>
              <a:rPr lang="cs-CZ" dirty="0"/>
              <a:t>)</a:t>
            </a:r>
          </a:p>
        </p:txBody>
      </p:sp>
      <p:pic>
        <p:nvPicPr>
          <p:cNvPr id="2" name="Grafický objekt 1">
            <a:extLst>
              <a:ext uri="{FF2B5EF4-FFF2-40B4-BE49-F238E27FC236}">
                <a16:creationId xmlns:a16="http://schemas.microsoft.com/office/drawing/2014/main" id="{EC76DD39-699B-695A-4B5D-7E0AAEDDC75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40432" y="282845"/>
            <a:ext cx="3404735" cy="1435102"/>
          </a:xfrm>
          <a:prstGeom prst="rect">
            <a:avLst/>
          </a:prstGeom>
        </p:spPr>
      </p:pic>
    </p:spTree>
    <p:extLst>
      <p:ext uri="{BB962C8B-B14F-4D97-AF65-F5344CB8AC3E}">
        <p14:creationId xmlns:p14="http://schemas.microsoft.com/office/powerpoint/2010/main" val="2763115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10" name="Zástupný symbol pro datum 9">
            <a:extLst>
              <a:ext uri="{FF2B5EF4-FFF2-40B4-BE49-F238E27FC236}">
                <a16:creationId xmlns:a16="http://schemas.microsoft.com/office/drawing/2014/main" id="{CE508660-CE8B-661A-E165-C4FD3F9908EE}"/>
              </a:ext>
            </a:extLst>
          </p:cNvPr>
          <p:cNvSpPr>
            <a:spLocks noGrp="1"/>
          </p:cNvSpPr>
          <p:nvPr>
            <p:ph type="dt" sz="half" idx="10"/>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6DC03DFB-550E-9950-D2A6-53E409BCF7B6}"/>
              </a:ext>
            </a:extLst>
          </p:cNvPr>
          <p:cNvSpPr>
            <a:spLocks noGrp="1"/>
          </p:cNvSpPr>
          <p:nvPr>
            <p:ph type="ftr" sz="quarter" idx="11"/>
          </p:nvPr>
        </p:nvSpPr>
        <p:spPr/>
        <p:txBody>
          <a:bodyPr/>
          <a:lstStyle/>
          <a:p>
            <a:endParaRPr lang="cs-CZ" dirty="0"/>
          </a:p>
        </p:txBody>
      </p:sp>
      <p:sp>
        <p:nvSpPr>
          <p:cNvPr id="12" name="Zástupný symbol pro číslo snímku 11">
            <a:extLst>
              <a:ext uri="{FF2B5EF4-FFF2-40B4-BE49-F238E27FC236}">
                <a16:creationId xmlns:a16="http://schemas.microsoft.com/office/drawing/2014/main" id="{50C21FC6-5D7A-7AC6-CA4E-DED8018BD8BF}"/>
              </a:ext>
            </a:extLst>
          </p:cNvPr>
          <p:cNvSpPr>
            <a:spLocks noGrp="1"/>
          </p:cNvSpPr>
          <p:nvPr>
            <p:ph type="sldNum" sz="quarter" idx="12"/>
          </p:nvPr>
        </p:nvSpPr>
        <p:spPr/>
        <p:txBody>
          <a:bodyPr/>
          <a:lstStyle/>
          <a:p>
            <a:fld id="{DD144762-C3B5-42E9-94DB-4A2AA3CF9556}" type="slidenum">
              <a:rPr lang="cs-CZ" smtClean="0"/>
              <a:pPr/>
              <a:t>‹#›</a:t>
            </a:fld>
            <a:endParaRPr lang="cs-CZ" dirty="0"/>
          </a:p>
        </p:txBody>
      </p:sp>
      <p:sp>
        <p:nvSpPr>
          <p:cNvPr id="4" name="Nadpis 3">
            <a:extLst>
              <a:ext uri="{FF2B5EF4-FFF2-40B4-BE49-F238E27FC236}">
                <a16:creationId xmlns:a16="http://schemas.microsoft.com/office/drawing/2014/main" id="{4A95A25F-F02F-8269-8142-EA5F6126AC35}"/>
              </a:ext>
            </a:extLst>
          </p:cNvPr>
          <p:cNvSpPr>
            <a:spLocks noGrp="1"/>
          </p:cNvSpPr>
          <p:nvPr>
            <p:ph type="title"/>
          </p:nvPr>
        </p:nvSpPr>
        <p:spPr/>
        <p:txBody>
          <a:bodyPr/>
          <a:lstStyle/>
          <a:p>
            <a:r>
              <a:rPr lang="cs-CZ"/>
              <a:t>Kliknutím lze upravit styl.</a:t>
            </a:r>
          </a:p>
        </p:txBody>
      </p:sp>
      <p:sp>
        <p:nvSpPr>
          <p:cNvPr id="14" name="Zástupný obsah 12">
            <a:extLst>
              <a:ext uri="{FF2B5EF4-FFF2-40B4-BE49-F238E27FC236}">
                <a16:creationId xmlns:a16="http://schemas.microsoft.com/office/drawing/2014/main" id="{D7161A02-876A-9505-3BBC-7C16D7C1AA5F}"/>
              </a:ext>
            </a:extLst>
          </p:cNvPr>
          <p:cNvSpPr>
            <a:spLocks noGrp="1"/>
          </p:cNvSpPr>
          <p:nvPr>
            <p:ph sz="quarter" idx="13"/>
          </p:nvPr>
        </p:nvSpPr>
        <p:spPr>
          <a:xfrm>
            <a:off x="838200" y="2212429"/>
            <a:ext cx="10515600"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26389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a obrázek">
    <p:spTree>
      <p:nvGrpSpPr>
        <p:cNvPr id="1" name=""/>
        <p:cNvGrpSpPr/>
        <p:nvPr/>
      </p:nvGrpSpPr>
      <p:grpSpPr>
        <a:xfrm>
          <a:off x="0" y="0"/>
          <a:ext cx="0" cy="0"/>
          <a:chOff x="0" y="0"/>
          <a:chExt cx="0" cy="0"/>
        </a:xfrm>
      </p:grpSpPr>
      <p:sp>
        <p:nvSpPr>
          <p:cNvPr id="7" name="Zástupný symbol obrázku 10">
            <a:extLst>
              <a:ext uri="{FF2B5EF4-FFF2-40B4-BE49-F238E27FC236}">
                <a16:creationId xmlns:a16="http://schemas.microsoft.com/office/drawing/2014/main" id="{52DD3B65-2E98-979E-257A-930671D9F466}"/>
              </a:ext>
            </a:extLst>
          </p:cNvPr>
          <p:cNvSpPr>
            <a:spLocks noGrp="1"/>
          </p:cNvSpPr>
          <p:nvPr>
            <p:ph type="pic" sz="quarter" idx="16"/>
          </p:nvPr>
        </p:nvSpPr>
        <p:spPr>
          <a:xfrm>
            <a:off x="-1" y="-1"/>
            <a:ext cx="4844955" cy="6858000"/>
          </a:xfrm>
          <a:prstGeom prst="rect">
            <a:avLst/>
          </a:prstGeom>
        </p:spPr>
        <p:txBody>
          <a:bodyPr lIns="0" tIns="900000" rIns="0" bIns="0" anchor="ctr">
            <a:normAutofit/>
          </a:bodyPr>
          <a:lstStyle>
            <a:lvl1pPr marL="0" indent="0" algn="ctr">
              <a:buNone/>
              <a:defRPr sz="1800">
                <a:solidFill>
                  <a:schemeClr val="accent1"/>
                </a:solidFill>
              </a:defRPr>
            </a:lvl1pPr>
          </a:lstStyle>
          <a:p>
            <a:r>
              <a:rPr lang="cs-CZ"/>
              <a:t>Kliknutím na ikonu přidáte obrázek.</a:t>
            </a:r>
            <a:endParaRPr lang="cs-CZ" dirty="0"/>
          </a:p>
        </p:txBody>
      </p:sp>
      <p:sp>
        <p:nvSpPr>
          <p:cNvPr id="10" name="Zástupný symbol pro datum 9">
            <a:extLst>
              <a:ext uri="{FF2B5EF4-FFF2-40B4-BE49-F238E27FC236}">
                <a16:creationId xmlns:a16="http://schemas.microsoft.com/office/drawing/2014/main" id="{9F0C2ABC-CC43-17AB-0104-6954B7A40C81}"/>
              </a:ext>
            </a:extLst>
          </p:cNvPr>
          <p:cNvSpPr>
            <a:spLocks noGrp="1"/>
          </p:cNvSpPr>
          <p:nvPr>
            <p:ph type="dt" sz="half" idx="17"/>
          </p:nvPr>
        </p:nvSpPr>
        <p:spPr/>
        <p:txBody>
          <a:bodyPr/>
          <a:lstStyle/>
          <a:p>
            <a:r>
              <a:rPr lang="cs-CZ"/>
              <a:t>06.10.2024</a:t>
            </a:r>
            <a:endParaRPr lang="cs-CZ" dirty="0"/>
          </a:p>
        </p:txBody>
      </p:sp>
      <p:sp>
        <p:nvSpPr>
          <p:cNvPr id="11" name="Zástupný symbol pro zápatí 10">
            <a:extLst>
              <a:ext uri="{FF2B5EF4-FFF2-40B4-BE49-F238E27FC236}">
                <a16:creationId xmlns:a16="http://schemas.microsoft.com/office/drawing/2014/main" id="{877017D7-CDF5-A943-CE98-B294DE548732}"/>
              </a:ext>
            </a:extLst>
          </p:cNvPr>
          <p:cNvSpPr>
            <a:spLocks noGrp="1"/>
          </p:cNvSpPr>
          <p:nvPr>
            <p:ph type="ftr" sz="quarter" idx="18"/>
          </p:nvPr>
        </p:nvSpPr>
        <p:spPr>
          <a:xfrm>
            <a:off x="5213446" y="6459484"/>
            <a:ext cx="4114800" cy="174660"/>
          </a:xfrm>
        </p:spPr>
        <p:txBody>
          <a:bodyPr/>
          <a:lstStyle/>
          <a:p>
            <a:endParaRPr lang="cs-CZ" dirty="0"/>
          </a:p>
        </p:txBody>
      </p:sp>
      <p:sp>
        <p:nvSpPr>
          <p:cNvPr id="13" name="Zástupný symbol pro číslo snímku 12">
            <a:extLst>
              <a:ext uri="{FF2B5EF4-FFF2-40B4-BE49-F238E27FC236}">
                <a16:creationId xmlns:a16="http://schemas.microsoft.com/office/drawing/2014/main" id="{EB20A5CB-336C-6312-4E22-E267FB9815E6}"/>
              </a:ext>
            </a:extLst>
          </p:cNvPr>
          <p:cNvSpPr>
            <a:spLocks noGrp="1"/>
          </p:cNvSpPr>
          <p:nvPr>
            <p:ph type="sldNum" sz="quarter" idx="19"/>
          </p:nvPr>
        </p:nvSpPr>
        <p:spPr/>
        <p:txBody>
          <a:bodyPr/>
          <a:lstStyle/>
          <a:p>
            <a:fld id="{DD144762-C3B5-42E9-94DB-4A2AA3CF9556}" type="slidenum">
              <a:rPr lang="cs-CZ" smtClean="0"/>
              <a:pPr/>
              <a:t>‹#›</a:t>
            </a:fld>
            <a:endParaRPr lang="cs-CZ" dirty="0"/>
          </a:p>
        </p:txBody>
      </p:sp>
      <p:sp>
        <p:nvSpPr>
          <p:cNvPr id="3" name="Nadpis 2">
            <a:extLst>
              <a:ext uri="{FF2B5EF4-FFF2-40B4-BE49-F238E27FC236}">
                <a16:creationId xmlns:a16="http://schemas.microsoft.com/office/drawing/2014/main" id="{4BD12223-C07C-4A7F-57C6-8457BC9074D0}"/>
              </a:ext>
            </a:extLst>
          </p:cNvPr>
          <p:cNvSpPr>
            <a:spLocks noGrp="1"/>
          </p:cNvSpPr>
          <p:nvPr>
            <p:ph type="title"/>
          </p:nvPr>
        </p:nvSpPr>
        <p:spPr>
          <a:xfrm>
            <a:off x="5213444" y="1036717"/>
            <a:ext cx="6140355" cy="992057"/>
          </a:xfrm>
        </p:spPr>
        <p:txBody>
          <a:bodyPr/>
          <a:lstStyle/>
          <a:p>
            <a:r>
              <a:rPr lang="cs-CZ"/>
              <a:t>Kliknutím lze upravit styl.</a:t>
            </a:r>
            <a:endParaRPr lang="cs-CZ" dirty="0"/>
          </a:p>
        </p:txBody>
      </p:sp>
      <p:sp>
        <p:nvSpPr>
          <p:cNvPr id="6" name="Zástupný obsah 12">
            <a:extLst>
              <a:ext uri="{FF2B5EF4-FFF2-40B4-BE49-F238E27FC236}">
                <a16:creationId xmlns:a16="http://schemas.microsoft.com/office/drawing/2014/main" id="{B88CBFF7-77B9-8938-C427-DAFF49AFE8EF}"/>
              </a:ext>
            </a:extLst>
          </p:cNvPr>
          <p:cNvSpPr>
            <a:spLocks noGrp="1"/>
          </p:cNvSpPr>
          <p:nvPr>
            <p:ph sz="quarter" idx="13"/>
          </p:nvPr>
        </p:nvSpPr>
        <p:spPr>
          <a:xfrm>
            <a:off x="5213442" y="2212429"/>
            <a:ext cx="6140357" cy="3964534"/>
          </a:xfrm>
          <a:prstGeom prst="rect">
            <a:avLst/>
          </a:prstGeo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41920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a obsah s pozadím">
    <p:spTree>
      <p:nvGrpSpPr>
        <p:cNvPr id="1" name=""/>
        <p:cNvGrpSpPr/>
        <p:nvPr/>
      </p:nvGrpSpPr>
      <p:grpSpPr>
        <a:xfrm>
          <a:off x="0" y="0"/>
          <a:ext cx="0" cy="0"/>
          <a:chOff x="0" y="0"/>
          <a:chExt cx="0" cy="0"/>
        </a:xfrm>
      </p:grpSpPr>
      <p:pic>
        <p:nvPicPr>
          <p:cNvPr id="7" name="Obrázek 6" descr="Obsah obrázku budova, venku, okno, kov&#10;&#10;Popis byl vytvořen automaticky">
            <a:extLst>
              <a:ext uri="{FF2B5EF4-FFF2-40B4-BE49-F238E27FC236}">
                <a16:creationId xmlns:a16="http://schemas.microsoft.com/office/drawing/2014/main" id="{6E7B9683-0DD8-D2D5-4CA2-33498A112F58}"/>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artisticBlur/>
                    </a14:imgEffect>
                    <a14:imgEffect>
                      <a14:brightnessContrast bright="-40000" contrast="20000"/>
                    </a14:imgEffect>
                  </a14:imgLayer>
                </a14:imgProps>
              </a:ext>
              <a:ext uri="{28A0092B-C50C-407E-A947-70E740481C1C}">
                <a14:useLocalDpi xmlns:a14="http://schemas.microsoft.com/office/drawing/2010/main" val="0"/>
              </a:ext>
            </a:extLst>
          </a:blip>
          <a:srcRect b="17894"/>
          <a:stretch/>
        </p:blipFill>
        <p:spPr>
          <a:xfrm>
            <a:off x="0" y="-481"/>
            <a:ext cx="12192000" cy="6858481"/>
          </a:xfrm>
          <a:prstGeom prst="rect">
            <a:avLst/>
          </a:prstGeom>
        </p:spPr>
      </p:pic>
      <p:sp>
        <p:nvSpPr>
          <p:cNvPr id="3" name="Zástupný obsah 2">
            <a:extLst>
              <a:ext uri="{FF2B5EF4-FFF2-40B4-BE49-F238E27FC236}">
                <a16:creationId xmlns:a16="http://schemas.microsoft.com/office/drawing/2014/main" id="{51646216-40A2-31AD-2AC3-8093C9D3D6C1}"/>
              </a:ext>
            </a:extLst>
          </p:cNvPr>
          <p:cNvSpPr>
            <a:spLocks noGrp="1"/>
          </p:cNvSpPr>
          <p:nvPr>
            <p:ph idx="1"/>
          </p:nvPr>
        </p:nvSpPr>
        <p:spPr>
          <a:xfrm>
            <a:off x="838199" y="2212428"/>
            <a:ext cx="10515600" cy="3964534"/>
          </a:xfrm>
          <a:prstGeom prst="rect">
            <a:avLst/>
          </a:prstGeom>
        </p:spPr>
        <p:txBody>
          <a:bodyPr/>
          <a:lstStyle>
            <a:lvl1pPr>
              <a:buClr>
                <a:schemeClr val="bg1"/>
              </a:buClr>
              <a:defRPr lang="cs-CZ" dirty="0">
                <a:solidFill>
                  <a:schemeClr val="bg1"/>
                </a:solidFill>
              </a:defRPr>
            </a:lvl1pPr>
            <a:lvl2pPr>
              <a:buClr>
                <a:schemeClr val="bg1"/>
              </a:buClr>
              <a:defRPr lang="cs-CZ" dirty="0">
                <a:solidFill>
                  <a:schemeClr val="bg1"/>
                </a:solidFill>
              </a:defRPr>
            </a:lvl2pPr>
            <a:lvl3pPr>
              <a:defRPr lang="cs-CZ" dirty="0">
                <a:solidFill>
                  <a:schemeClr val="bg1"/>
                </a:solidFill>
              </a:defRPr>
            </a:lvl3pPr>
            <a:lvl4pPr>
              <a:defRPr lang="cs-CZ" dirty="0">
                <a:solidFill>
                  <a:schemeClr val="bg1"/>
                </a:solidFill>
              </a:defRPr>
            </a:lvl4pPr>
            <a:lvl5pPr>
              <a:defRPr lang="cs-CZ" dirty="0">
                <a:solidFill>
                  <a:schemeClr val="bg1"/>
                </a:solidFill>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12" name="Zástupný symbol pro datum 11">
            <a:extLst>
              <a:ext uri="{FF2B5EF4-FFF2-40B4-BE49-F238E27FC236}">
                <a16:creationId xmlns:a16="http://schemas.microsoft.com/office/drawing/2014/main" id="{DF13B1EA-6A1B-A69F-C5AD-FE5E74B30A7E}"/>
              </a:ext>
            </a:extLst>
          </p:cNvPr>
          <p:cNvSpPr>
            <a:spLocks noGrp="1"/>
          </p:cNvSpPr>
          <p:nvPr>
            <p:ph type="dt" sz="half" idx="10"/>
          </p:nvPr>
        </p:nvSpPr>
        <p:spPr/>
        <p:txBody>
          <a:bodyPr/>
          <a:lstStyle>
            <a:lvl1pPr>
              <a:defRPr>
                <a:solidFill>
                  <a:schemeClr val="bg1"/>
                </a:solidFill>
              </a:defRPr>
            </a:lvl1pPr>
          </a:lstStyle>
          <a:p>
            <a:r>
              <a:rPr lang="cs-CZ"/>
              <a:t>06.10.2024</a:t>
            </a:r>
            <a:endParaRPr lang="cs-CZ" dirty="0"/>
          </a:p>
        </p:txBody>
      </p:sp>
      <p:sp>
        <p:nvSpPr>
          <p:cNvPr id="13" name="Zástupný symbol pro zápatí 12">
            <a:extLst>
              <a:ext uri="{FF2B5EF4-FFF2-40B4-BE49-F238E27FC236}">
                <a16:creationId xmlns:a16="http://schemas.microsoft.com/office/drawing/2014/main" id="{9DBC1571-6985-29E1-22BA-D5FDCF54C027}"/>
              </a:ext>
            </a:extLst>
          </p:cNvPr>
          <p:cNvSpPr>
            <a:spLocks noGrp="1"/>
          </p:cNvSpPr>
          <p:nvPr>
            <p:ph type="ftr" sz="quarter" idx="11"/>
          </p:nvPr>
        </p:nvSpPr>
        <p:spPr/>
        <p:txBody>
          <a:bodyPr/>
          <a:lstStyle>
            <a:lvl1pPr>
              <a:defRPr>
                <a:solidFill>
                  <a:schemeClr val="bg1"/>
                </a:solidFill>
              </a:defRPr>
            </a:lvl1pPr>
          </a:lstStyle>
          <a:p>
            <a:endParaRPr lang="cs-CZ" dirty="0"/>
          </a:p>
        </p:txBody>
      </p:sp>
      <p:sp>
        <p:nvSpPr>
          <p:cNvPr id="14" name="Zástupný symbol pro číslo snímku 13">
            <a:extLst>
              <a:ext uri="{FF2B5EF4-FFF2-40B4-BE49-F238E27FC236}">
                <a16:creationId xmlns:a16="http://schemas.microsoft.com/office/drawing/2014/main" id="{62B0242F-09AF-4920-3955-22A7629F85B6}"/>
              </a:ext>
            </a:extLst>
          </p:cNvPr>
          <p:cNvSpPr>
            <a:spLocks noGrp="1"/>
          </p:cNvSpPr>
          <p:nvPr>
            <p:ph type="sldNum" sz="quarter" idx="12"/>
          </p:nvPr>
        </p:nvSpPr>
        <p:spPr/>
        <p:txBody>
          <a:bodyPr/>
          <a:lstStyle>
            <a:lvl1pPr>
              <a:defRPr>
                <a:solidFill>
                  <a:schemeClr val="bg1"/>
                </a:solidFill>
              </a:defRPr>
            </a:lvl1pPr>
          </a:lstStyle>
          <a:p>
            <a:fld id="{DD144762-C3B5-42E9-94DB-4A2AA3CF9556}" type="slidenum">
              <a:rPr lang="cs-CZ" smtClean="0"/>
              <a:pPr/>
              <a:t>‹#›</a:t>
            </a:fld>
            <a:endParaRPr lang="cs-CZ" dirty="0"/>
          </a:p>
        </p:txBody>
      </p:sp>
      <p:pic>
        <p:nvPicPr>
          <p:cNvPr id="4" name="Grafický objekt 3">
            <a:extLst>
              <a:ext uri="{FF2B5EF4-FFF2-40B4-BE49-F238E27FC236}">
                <a16:creationId xmlns:a16="http://schemas.microsoft.com/office/drawing/2014/main" id="{02791DE2-B3A3-499D-D0A3-89AF106B7CF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332209" y="142690"/>
            <a:ext cx="2182415" cy="919892"/>
          </a:xfrm>
          <a:prstGeom prst="rect">
            <a:avLst/>
          </a:prstGeom>
        </p:spPr>
      </p:pic>
      <p:sp>
        <p:nvSpPr>
          <p:cNvPr id="5" name="Nadpis 4">
            <a:extLst>
              <a:ext uri="{FF2B5EF4-FFF2-40B4-BE49-F238E27FC236}">
                <a16:creationId xmlns:a16="http://schemas.microsoft.com/office/drawing/2014/main" id="{34BFB616-19B4-4478-57BE-92FA61377057}"/>
              </a:ext>
            </a:extLst>
          </p:cNvPr>
          <p:cNvSpPr>
            <a:spLocks noGrp="1"/>
          </p:cNvSpPr>
          <p:nvPr>
            <p:ph type="title"/>
          </p:nvPr>
        </p:nvSpPr>
        <p:spPr/>
        <p:txBody>
          <a:bodyPr/>
          <a:lstStyle>
            <a:lvl1pPr>
              <a:defRPr>
                <a:solidFill>
                  <a:schemeClr val="bg1"/>
                </a:solidFill>
              </a:defRPr>
            </a:lvl1pPr>
          </a:lstStyle>
          <a:p>
            <a:r>
              <a:rPr lang="cs-CZ"/>
              <a:t>Kliknutím lze upravit styl.</a:t>
            </a:r>
            <a:endParaRPr lang="cs-CZ" dirty="0"/>
          </a:p>
        </p:txBody>
      </p:sp>
    </p:spTree>
    <p:extLst>
      <p:ext uri="{BB962C8B-B14F-4D97-AF65-F5344CB8AC3E}">
        <p14:creationId xmlns:p14="http://schemas.microsoft.com/office/powerpoint/2010/main" val="17854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Záhlaví oddílu">
    <p:bg>
      <p:bgRef idx="1001">
        <a:schemeClr val="bg2"/>
      </p:bgRef>
    </p:bg>
    <p:spTree>
      <p:nvGrpSpPr>
        <p:cNvPr id="1" name=""/>
        <p:cNvGrpSpPr/>
        <p:nvPr/>
      </p:nvGrpSpPr>
      <p:grpSpPr>
        <a:xfrm>
          <a:off x="0" y="0"/>
          <a:ext cx="0" cy="0"/>
          <a:chOff x="0" y="0"/>
          <a:chExt cx="0" cy="0"/>
        </a:xfrm>
      </p:grpSpPr>
      <p:pic>
        <p:nvPicPr>
          <p:cNvPr id="11" name="object 5">
            <a:extLst>
              <a:ext uri="{FF2B5EF4-FFF2-40B4-BE49-F238E27FC236}">
                <a16:creationId xmlns:a16="http://schemas.microsoft.com/office/drawing/2014/main" id="{777E83E9-FBC3-41DB-D073-90CC8D29D110}"/>
              </a:ext>
            </a:extLst>
          </p:cNvPr>
          <p:cNvPicPr>
            <a:picLocks noChangeAspect="1"/>
          </p:cNvPicPr>
          <p:nvPr userDrawn="1"/>
        </p:nvPicPr>
        <p:blipFill>
          <a:blip r:embed="rId2" cstate="print"/>
          <a:stretch>
            <a:fillRect/>
          </a:stretch>
        </p:blipFill>
        <p:spPr>
          <a:xfrm>
            <a:off x="800710" y="2293248"/>
            <a:ext cx="851909" cy="2271505"/>
          </a:xfrm>
          <a:prstGeom prst="rect">
            <a:avLst/>
          </a:prstGeom>
        </p:spPr>
      </p:pic>
      <p:sp>
        <p:nvSpPr>
          <p:cNvPr id="14" name="Zástupný text 12">
            <a:extLst>
              <a:ext uri="{FF2B5EF4-FFF2-40B4-BE49-F238E27FC236}">
                <a16:creationId xmlns:a16="http://schemas.microsoft.com/office/drawing/2014/main" id="{1D52F6CD-9450-995B-7DC8-AC2D9DC47C98}"/>
              </a:ext>
            </a:extLst>
          </p:cNvPr>
          <p:cNvSpPr>
            <a:spLocks noGrp="1"/>
          </p:cNvSpPr>
          <p:nvPr>
            <p:ph type="body" sz="quarter" idx="13" hasCustomPrompt="1"/>
          </p:nvPr>
        </p:nvSpPr>
        <p:spPr>
          <a:xfrm>
            <a:off x="1866899" y="2293938"/>
            <a:ext cx="8856519" cy="2270125"/>
          </a:xfrm>
          <a:prstGeom prst="rect">
            <a:avLst/>
          </a:prstGeom>
        </p:spPr>
        <p:txBody>
          <a:bodyPr anchor="ctr"/>
          <a:lstStyle>
            <a:lvl1pPr marL="0" indent="0">
              <a:lnSpc>
                <a:spcPct val="100000"/>
              </a:lnSpc>
              <a:spcBef>
                <a:spcPts val="0"/>
              </a:spcBef>
              <a:buNone/>
              <a:defRPr sz="3600" b="1">
                <a:solidFill>
                  <a:schemeClr val="tx1"/>
                </a:solidFill>
                <a:latin typeface="+mj-lt"/>
              </a:defRPr>
            </a:lvl1pPr>
            <a:lvl2pPr marL="0" indent="0">
              <a:lnSpc>
                <a:spcPct val="100000"/>
              </a:lnSpc>
              <a:spcBef>
                <a:spcPts val="0"/>
              </a:spcBef>
              <a:spcAft>
                <a:spcPts val="1200"/>
              </a:spcAft>
              <a:buNone/>
              <a:defRPr sz="3200" b="1">
                <a:solidFill>
                  <a:schemeClr val="accent1"/>
                </a:solidFill>
              </a:defRPr>
            </a:lvl2pPr>
          </a:lstStyle>
          <a:p>
            <a:pPr lvl="0"/>
            <a:r>
              <a:rPr lang="cs-CZ" dirty="0" err="1"/>
              <a:t>Title</a:t>
            </a:r>
            <a:r>
              <a:rPr lang="cs-CZ" dirty="0"/>
              <a:t> </a:t>
            </a:r>
            <a:r>
              <a:rPr lang="cs-CZ" dirty="0" err="1"/>
              <a:t>of</a:t>
            </a:r>
            <a:r>
              <a:rPr lang="cs-CZ" dirty="0"/>
              <a:t> </a:t>
            </a:r>
            <a:r>
              <a:rPr lang="cs-CZ" dirty="0" err="1"/>
              <a:t>chapter</a:t>
            </a:r>
            <a:endParaRPr lang="cs-CZ" dirty="0"/>
          </a:p>
          <a:p>
            <a:pPr marL="0" marR="0" lvl="1" indent="0" algn="l" defTabSz="914400" rtl="0" eaLnBrk="1" fontAlgn="auto" latinLnBrk="0" hangingPunct="1">
              <a:lnSpc>
                <a:spcPct val="100000"/>
              </a:lnSpc>
              <a:spcBef>
                <a:spcPts val="0"/>
              </a:spcBef>
              <a:spcAft>
                <a:spcPts val="0"/>
              </a:spcAft>
              <a:buClr>
                <a:schemeClr val="accent1"/>
              </a:buClr>
              <a:buSzPct val="100000"/>
              <a:buFont typeface="Arial" panose="020B0604020202020204" pitchFamily="34" charset="0"/>
              <a:buNone/>
              <a:tabLst/>
              <a:defRPr/>
            </a:pPr>
            <a:r>
              <a:rPr lang="cs-CZ" dirty="0"/>
              <a:t>#</a:t>
            </a:r>
          </a:p>
        </p:txBody>
      </p:sp>
    </p:spTree>
    <p:extLst>
      <p:ext uri="{BB962C8B-B14F-4D97-AF65-F5344CB8AC3E}">
        <p14:creationId xmlns:p14="http://schemas.microsoft.com/office/powerpoint/2010/main" val="3247286874"/>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Výrazný modrá">
    <p:bg>
      <p:bgRef idx="1001">
        <a:schemeClr val="bg2"/>
      </p:bgRef>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tx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105733431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Výrazný červená">
    <p:bg>
      <p:bgPr>
        <a:solidFill>
          <a:schemeClr val="accent1"/>
        </a:solidFill>
        <a:effectLst/>
      </p:bgPr>
    </p:bg>
    <p:spTree>
      <p:nvGrpSpPr>
        <p:cNvPr id="1" name=""/>
        <p:cNvGrpSpPr/>
        <p:nvPr/>
      </p:nvGrpSpPr>
      <p:grpSpPr>
        <a:xfrm>
          <a:off x="0" y="0"/>
          <a:ext cx="0" cy="0"/>
          <a:chOff x="0" y="0"/>
          <a:chExt cx="0" cy="0"/>
        </a:xfrm>
      </p:grpSpPr>
      <p:sp>
        <p:nvSpPr>
          <p:cNvPr id="7" name="Zástupný text 6">
            <a:extLst>
              <a:ext uri="{FF2B5EF4-FFF2-40B4-BE49-F238E27FC236}">
                <a16:creationId xmlns:a16="http://schemas.microsoft.com/office/drawing/2014/main" id="{2BA31D70-7FFF-04F2-E2D0-3D60D8EAC4E8}"/>
              </a:ext>
            </a:extLst>
          </p:cNvPr>
          <p:cNvSpPr>
            <a:spLocks noGrp="1"/>
          </p:cNvSpPr>
          <p:nvPr>
            <p:ph type="body" sz="quarter" idx="13"/>
          </p:nvPr>
        </p:nvSpPr>
        <p:spPr>
          <a:xfrm>
            <a:off x="838200" y="774511"/>
            <a:ext cx="10515599" cy="5308979"/>
          </a:xfrm>
          <a:prstGeom prst="rect">
            <a:avLst/>
          </a:prstGeom>
        </p:spPr>
        <p:txBody>
          <a:bodyPr anchor="ctr" anchorCtr="0">
            <a:normAutofit/>
          </a:bodyPr>
          <a:lstStyle>
            <a:lvl1pPr marL="0" indent="0" algn="ctr">
              <a:lnSpc>
                <a:spcPct val="100000"/>
              </a:lnSpc>
              <a:buNone/>
              <a:defRPr sz="6000" b="1">
                <a:solidFill>
                  <a:schemeClr val="bg1"/>
                </a:solidFill>
                <a:latin typeface="+mj-lt"/>
              </a:defRPr>
            </a:lvl1pPr>
          </a:lstStyle>
          <a:p>
            <a:pPr lvl="0"/>
            <a:r>
              <a:rPr lang="cs-CZ"/>
              <a:t>Po kliknutí můžete upravovat styly textu v předloze.</a:t>
            </a:r>
          </a:p>
        </p:txBody>
      </p:sp>
    </p:spTree>
    <p:extLst>
      <p:ext uri="{BB962C8B-B14F-4D97-AF65-F5344CB8AC3E}">
        <p14:creationId xmlns:p14="http://schemas.microsoft.com/office/powerpoint/2010/main" val="42101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Zástupný text 13">
            <a:extLst>
              <a:ext uri="{FF2B5EF4-FFF2-40B4-BE49-F238E27FC236}">
                <a16:creationId xmlns:a16="http://schemas.microsoft.com/office/drawing/2014/main" id="{E7560C25-FF16-EA57-268C-2E6EC3A5E91A}"/>
              </a:ext>
            </a:extLst>
          </p:cNvPr>
          <p:cNvSpPr>
            <a:spLocks noGrp="1"/>
          </p:cNvSpPr>
          <p:nvPr>
            <p:ph type="body" idx="1"/>
          </p:nvPr>
        </p:nvSpPr>
        <p:spPr>
          <a:xfrm>
            <a:off x="838200" y="2212429"/>
            <a:ext cx="10515600" cy="3964534"/>
          </a:xfrm>
          <a:prstGeom prst="rect">
            <a:avLst/>
          </a:prstGeom>
        </p:spPr>
        <p:txBody>
          <a:bodyPr vert="horz" lIns="91440" tIns="45720" rIns="91440" bIns="45720" rtlCol="0">
            <a:normAutofit/>
          </a:bodyPr>
          <a:lstStyle/>
          <a:p>
            <a:pPr lvl="0"/>
            <a:r>
              <a:rPr lang="en-US" noProof="0"/>
              <a:t>Po </a:t>
            </a:r>
            <a:r>
              <a:rPr lang="en-US" noProof="0" dirty="0" err="1"/>
              <a:t>kliknutí</a:t>
            </a:r>
            <a:r>
              <a:rPr lang="en-US" noProof="0" dirty="0"/>
              <a:t> </a:t>
            </a:r>
            <a:r>
              <a:rPr lang="en-US" noProof="0" dirty="0" err="1"/>
              <a:t>můžete</a:t>
            </a:r>
            <a:r>
              <a:rPr lang="en-US" noProof="0" dirty="0"/>
              <a:t> </a:t>
            </a:r>
            <a:r>
              <a:rPr lang="en-US" noProof="0" dirty="0" err="1"/>
              <a:t>upravovat</a:t>
            </a:r>
            <a:r>
              <a:rPr lang="en-US" noProof="0" dirty="0"/>
              <a:t> </a:t>
            </a:r>
            <a:r>
              <a:rPr lang="en-US" noProof="0" dirty="0" err="1"/>
              <a:t>styly</a:t>
            </a:r>
            <a:r>
              <a:rPr lang="en-US" noProof="0" dirty="0"/>
              <a:t> </a:t>
            </a:r>
            <a:r>
              <a:rPr lang="en-US" noProof="0" dirty="0" err="1"/>
              <a:t>textu</a:t>
            </a:r>
            <a:r>
              <a:rPr lang="en-US" noProof="0" dirty="0"/>
              <a:t> v </a:t>
            </a:r>
            <a:r>
              <a:rPr lang="en-US" noProof="0" dirty="0" err="1"/>
              <a:t>předloze</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2" name="Zástupný nadpis 1">
            <a:extLst>
              <a:ext uri="{FF2B5EF4-FFF2-40B4-BE49-F238E27FC236}">
                <a16:creationId xmlns:a16="http://schemas.microsoft.com/office/drawing/2014/main" id="{FAA467EB-2D4A-28A5-CE3D-D26EBAD237BA}"/>
              </a:ext>
            </a:extLst>
          </p:cNvPr>
          <p:cNvSpPr>
            <a:spLocks noGrp="1"/>
          </p:cNvSpPr>
          <p:nvPr>
            <p:ph type="title"/>
          </p:nvPr>
        </p:nvSpPr>
        <p:spPr>
          <a:xfrm>
            <a:off x="838200" y="1036717"/>
            <a:ext cx="10515600" cy="992057"/>
          </a:xfrm>
          <a:prstGeom prst="rect">
            <a:avLst/>
          </a:prstGeom>
        </p:spPr>
        <p:txBody>
          <a:bodyPr vert="horz" lIns="91440" tIns="45720" rIns="91440" bIns="45720" rtlCol="0" anchor="b">
            <a:noAutofit/>
          </a:bodyPr>
          <a:lstStyle/>
          <a:p>
            <a:r>
              <a:rPr lang="en-US" noProof="0"/>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4" name="Zástupný symbol pro datum 3">
            <a:extLst>
              <a:ext uri="{FF2B5EF4-FFF2-40B4-BE49-F238E27FC236}">
                <a16:creationId xmlns:a16="http://schemas.microsoft.com/office/drawing/2014/main" id="{8BC2B9F5-70D3-A86C-2F85-E1E7ACBCD509}"/>
              </a:ext>
            </a:extLst>
          </p:cNvPr>
          <p:cNvSpPr>
            <a:spLocks noGrp="1"/>
          </p:cNvSpPr>
          <p:nvPr>
            <p:ph type="dt" sz="half" idx="2"/>
          </p:nvPr>
        </p:nvSpPr>
        <p:spPr>
          <a:xfrm>
            <a:off x="9499193" y="6459484"/>
            <a:ext cx="1558756" cy="174659"/>
          </a:xfrm>
          <a:custGeom>
            <a:avLst/>
            <a:gdLst>
              <a:gd name="csX0" fmla="*/ 0 w 1558756"/>
              <a:gd name="csY0" fmla="*/ 0 h 174659"/>
              <a:gd name="csX1" fmla="*/ 550760 w 1558756"/>
              <a:gd name="csY1" fmla="*/ 0 h 174659"/>
              <a:gd name="csX2" fmla="*/ 1085933 w 1558756"/>
              <a:gd name="csY2" fmla="*/ 0 h 174659"/>
              <a:gd name="csX3" fmla="*/ 1558756 w 1558756"/>
              <a:gd name="csY3" fmla="*/ 0 h 174659"/>
              <a:gd name="csX4" fmla="*/ 1558756 w 1558756"/>
              <a:gd name="csY4" fmla="*/ 174659 h 174659"/>
              <a:gd name="csX5" fmla="*/ 1070346 w 1558756"/>
              <a:gd name="csY5" fmla="*/ 174659 h 174659"/>
              <a:gd name="csX6" fmla="*/ 550760 w 1558756"/>
              <a:gd name="csY6" fmla="*/ 174659 h 174659"/>
              <a:gd name="csX7" fmla="*/ 0 w 1558756"/>
              <a:gd name="csY7" fmla="*/ 174659 h 174659"/>
              <a:gd name="csX8" fmla="*/ 0 w 1558756"/>
              <a:gd name="csY8" fmla="*/ 0 h 17465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8756" h="174659" fill="none" extrusionOk="0">
                <a:moveTo>
                  <a:pt x="0" y="0"/>
                </a:moveTo>
                <a:cubicBezTo>
                  <a:pt x="158379" y="-7461"/>
                  <a:pt x="307057" y="-39"/>
                  <a:pt x="550760" y="0"/>
                </a:cubicBezTo>
                <a:cubicBezTo>
                  <a:pt x="794463" y="39"/>
                  <a:pt x="908066" y="-23326"/>
                  <a:pt x="1085933" y="0"/>
                </a:cubicBezTo>
                <a:cubicBezTo>
                  <a:pt x="1263800" y="23326"/>
                  <a:pt x="1383637" y="20227"/>
                  <a:pt x="1558756" y="0"/>
                </a:cubicBezTo>
                <a:cubicBezTo>
                  <a:pt x="1562474" y="55725"/>
                  <a:pt x="1563918" y="91932"/>
                  <a:pt x="1558756" y="174659"/>
                </a:cubicBezTo>
                <a:cubicBezTo>
                  <a:pt x="1447545" y="187935"/>
                  <a:pt x="1213304" y="179498"/>
                  <a:pt x="1070346" y="174659"/>
                </a:cubicBezTo>
                <a:cubicBezTo>
                  <a:pt x="927388" y="169821"/>
                  <a:pt x="718659" y="179245"/>
                  <a:pt x="550760" y="174659"/>
                </a:cubicBezTo>
                <a:cubicBezTo>
                  <a:pt x="382861" y="170073"/>
                  <a:pt x="249841" y="201689"/>
                  <a:pt x="0" y="174659"/>
                </a:cubicBezTo>
                <a:cubicBezTo>
                  <a:pt x="-2573" y="109470"/>
                  <a:pt x="6316" y="64439"/>
                  <a:pt x="0" y="0"/>
                </a:cubicBezTo>
                <a:close/>
              </a:path>
              <a:path w="1558756" h="174659" stroke="0" extrusionOk="0">
                <a:moveTo>
                  <a:pt x="0" y="0"/>
                </a:moveTo>
                <a:cubicBezTo>
                  <a:pt x="143744" y="13055"/>
                  <a:pt x="300130" y="-6710"/>
                  <a:pt x="503998" y="0"/>
                </a:cubicBezTo>
                <a:cubicBezTo>
                  <a:pt x="707866" y="6710"/>
                  <a:pt x="812858" y="-17169"/>
                  <a:pt x="976820" y="0"/>
                </a:cubicBezTo>
                <a:cubicBezTo>
                  <a:pt x="1140782" y="17169"/>
                  <a:pt x="1424547" y="-25106"/>
                  <a:pt x="1558756" y="0"/>
                </a:cubicBezTo>
                <a:cubicBezTo>
                  <a:pt x="1566807" y="45952"/>
                  <a:pt x="1560869" y="93970"/>
                  <a:pt x="1558756" y="174659"/>
                </a:cubicBezTo>
                <a:cubicBezTo>
                  <a:pt x="1426223" y="192700"/>
                  <a:pt x="1308880" y="182251"/>
                  <a:pt x="1070346" y="174659"/>
                </a:cubicBezTo>
                <a:cubicBezTo>
                  <a:pt x="831812" y="167068"/>
                  <a:pt x="757869" y="165837"/>
                  <a:pt x="519585" y="174659"/>
                </a:cubicBezTo>
                <a:cubicBezTo>
                  <a:pt x="281301" y="183481"/>
                  <a:pt x="236045" y="193304"/>
                  <a:pt x="0" y="174659"/>
                </a:cubicBezTo>
                <a:cubicBezTo>
                  <a:pt x="198" y="109889"/>
                  <a:pt x="-2999" y="68040"/>
                  <a:pt x="0" y="0"/>
                </a:cubicBezTo>
                <a:close/>
              </a:path>
            </a:pathLst>
          </a:custGeom>
          <a:ln>
            <a:noFil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vert="horz" lIns="0" tIns="0" rIns="0" bIns="0" rtlCol="0" anchor="ctr"/>
          <a:lstStyle>
            <a:lvl1pPr algn="r">
              <a:defRPr sz="1000">
                <a:solidFill>
                  <a:schemeClr val="tx2"/>
                </a:solidFill>
              </a:defRPr>
            </a:lvl1pPr>
          </a:lstStyle>
          <a:p>
            <a:r>
              <a:rPr lang="cs-CZ"/>
              <a:t>06.10.2024</a:t>
            </a:r>
            <a:endParaRPr lang="cs-CZ" dirty="0"/>
          </a:p>
        </p:txBody>
      </p:sp>
      <p:sp>
        <p:nvSpPr>
          <p:cNvPr id="5" name="Zástupný symbol pro zápatí 4">
            <a:extLst>
              <a:ext uri="{FF2B5EF4-FFF2-40B4-BE49-F238E27FC236}">
                <a16:creationId xmlns:a16="http://schemas.microsoft.com/office/drawing/2014/main" id="{916EC462-7E06-BE92-1FE5-AD9E9845E5D3}"/>
              </a:ext>
            </a:extLst>
          </p:cNvPr>
          <p:cNvSpPr>
            <a:spLocks noGrp="1"/>
          </p:cNvSpPr>
          <p:nvPr>
            <p:ph type="ftr" sz="quarter" idx="3"/>
          </p:nvPr>
        </p:nvSpPr>
        <p:spPr>
          <a:xfrm>
            <a:off x="838201" y="6459484"/>
            <a:ext cx="4114800" cy="174660"/>
          </a:xfrm>
          <a:prstGeom prst="rect">
            <a:avLst/>
          </a:prstGeom>
        </p:spPr>
        <p:txBody>
          <a:bodyPr vert="horz" lIns="0" tIns="0" rIns="0" bIns="0" rtlCol="0" anchor="ctr"/>
          <a:lstStyle>
            <a:lvl1pPr algn="l">
              <a:defRPr sz="1000">
                <a:solidFill>
                  <a:schemeClr val="tx2"/>
                </a:solidFill>
              </a:defRPr>
            </a:lvl1pPr>
          </a:lstStyle>
          <a:p>
            <a:endParaRPr lang="cs-CZ" dirty="0"/>
          </a:p>
        </p:txBody>
      </p:sp>
      <p:sp>
        <p:nvSpPr>
          <p:cNvPr id="6" name="Zástupný symbol pro číslo snímku 5">
            <a:extLst>
              <a:ext uri="{FF2B5EF4-FFF2-40B4-BE49-F238E27FC236}">
                <a16:creationId xmlns:a16="http://schemas.microsoft.com/office/drawing/2014/main" id="{7EC55B67-6AD2-82CA-4FD3-0D727D58B384}"/>
              </a:ext>
            </a:extLst>
          </p:cNvPr>
          <p:cNvSpPr>
            <a:spLocks noGrp="1"/>
          </p:cNvSpPr>
          <p:nvPr>
            <p:ph type="sldNum" sz="quarter" idx="4"/>
          </p:nvPr>
        </p:nvSpPr>
        <p:spPr>
          <a:xfrm>
            <a:off x="11177517" y="6459484"/>
            <a:ext cx="176283" cy="174659"/>
          </a:xfrm>
          <a:prstGeom prst="rect">
            <a:avLst/>
          </a:prstGeom>
        </p:spPr>
        <p:txBody>
          <a:bodyPr vert="horz" lIns="0" tIns="0" rIns="0" bIns="0" rtlCol="0" anchor="ctr"/>
          <a:lstStyle>
            <a:lvl1pPr algn="r">
              <a:defRPr sz="1000" b="1">
                <a:solidFill>
                  <a:schemeClr val="tx2"/>
                </a:solidFill>
              </a:defRPr>
            </a:lvl1pPr>
          </a:lstStyle>
          <a:p>
            <a:fld id="{DD144762-C3B5-42E9-94DB-4A2AA3CF9556}" type="slidenum">
              <a:rPr lang="cs-CZ" smtClean="0"/>
              <a:pPr/>
              <a:t>‹#›</a:t>
            </a:fld>
            <a:endParaRPr lang="cs-CZ" dirty="0"/>
          </a:p>
        </p:txBody>
      </p:sp>
      <p:pic>
        <p:nvPicPr>
          <p:cNvPr id="8" name="Grafický objekt 7">
            <a:extLst>
              <a:ext uri="{FF2B5EF4-FFF2-40B4-BE49-F238E27FC236}">
                <a16:creationId xmlns:a16="http://schemas.microsoft.com/office/drawing/2014/main" id="{8092BF7A-74B4-53CA-FBBF-7C92D5168956}"/>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9332209" y="142690"/>
            <a:ext cx="2182415" cy="919892"/>
          </a:xfrm>
          <a:prstGeom prst="rect">
            <a:avLst/>
          </a:prstGeom>
        </p:spPr>
      </p:pic>
    </p:spTree>
    <p:extLst>
      <p:ext uri="{BB962C8B-B14F-4D97-AF65-F5344CB8AC3E}">
        <p14:creationId xmlns:p14="http://schemas.microsoft.com/office/powerpoint/2010/main" val="898421058"/>
      </p:ext>
    </p:extLst>
  </p:cSld>
  <p:clrMap bg1="lt1" tx1="dk1" bg2="lt2" tx2="dk2" accent1="accent1" accent2="accent2" accent3="accent3" accent4="accent4" accent5="accent5" accent6="accent6" hlink="hlink" folHlink="folHlink"/>
  <p:sldLayoutIdLst>
    <p:sldLayoutId id="2147483684" r:id="rId1"/>
    <p:sldLayoutId id="2147483678" r:id="rId2"/>
    <p:sldLayoutId id="2147483677" r:id="rId3"/>
    <p:sldLayoutId id="2147483662" r:id="rId4"/>
    <p:sldLayoutId id="2147483675" r:id="rId5"/>
    <p:sldLayoutId id="2147483680" r:id="rId6"/>
    <p:sldLayoutId id="2147483663" r:id="rId7"/>
    <p:sldLayoutId id="2147483682" r:id="rId8"/>
    <p:sldLayoutId id="2147483674" r:id="rId9"/>
    <p:sldLayoutId id="2147483681" r:id="rId10"/>
    <p:sldLayoutId id="2147483664" r:id="rId11"/>
    <p:sldLayoutId id="2147483665" r:id="rId12"/>
    <p:sldLayoutId id="2147483679" r:id="rId13"/>
    <p:sldLayoutId id="2147483676" r:id="rId14"/>
    <p:sldLayoutId id="2147483666" r:id="rId15"/>
    <p:sldLayoutId id="2147483667" r:id="rId16"/>
  </p:sldLayoutIdLst>
  <p:hf sldNum="0" hdr="0" ftr="0" dt="0"/>
  <p:txStyles>
    <p:titleStyle>
      <a:lvl1pPr algn="l" defTabSz="914400" rtl="0" eaLnBrk="1" latinLnBrk="0" hangingPunct="1">
        <a:lnSpc>
          <a:spcPct val="100000"/>
        </a:lnSpc>
        <a:spcBef>
          <a:spcPct val="0"/>
        </a:spcBef>
        <a:buNone/>
        <a:defRPr sz="3600" b="1"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hyperlink" Target="http://www.prf.cuni.cz/" TargetMode="External"/><Relationship Id="rId1" Type="http://schemas.openxmlformats.org/officeDocument/2006/relationships/slideLayout" Target="../slideLayouts/slideLayout14.xml"/><Relationship Id="rId5" Type="http://schemas.openxmlformats.org/officeDocument/2006/relationships/hyperlink" Target="https://opjak.cz/en"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1E2F728E-ABB4-769B-E4B6-F4C848FD3599}"/>
              </a:ext>
            </a:extLst>
          </p:cNvPr>
          <p:cNvSpPr>
            <a:spLocks noGrp="1"/>
          </p:cNvSpPr>
          <p:nvPr>
            <p:ph type="body" sz="quarter" idx="10"/>
          </p:nvPr>
        </p:nvSpPr>
        <p:spPr>
          <a:xfrm>
            <a:off x="1028700" y="1842655"/>
            <a:ext cx="8856517" cy="2604653"/>
          </a:xfrm>
        </p:spPr>
        <p:txBody>
          <a:bodyPr/>
          <a:lstStyle/>
          <a:p>
            <a:pPr lvl="1"/>
            <a:r>
              <a:rPr lang="cs-CZ" dirty="0"/>
              <a:t>Ondřej Frinta</a:t>
            </a:r>
            <a:endParaRPr lang="en-US" dirty="0"/>
          </a:p>
          <a:p>
            <a:r>
              <a:rPr lang="cs-CZ" dirty="0" err="1"/>
              <a:t>Law</a:t>
            </a:r>
            <a:r>
              <a:rPr lang="cs-CZ" dirty="0"/>
              <a:t> </a:t>
            </a:r>
            <a:r>
              <a:rPr lang="cs-CZ" dirty="0" err="1"/>
              <a:t>of</a:t>
            </a:r>
            <a:r>
              <a:rPr lang="cs-CZ" dirty="0"/>
              <a:t> </a:t>
            </a:r>
            <a:r>
              <a:rPr lang="cs-CZ" dirty="0" err="1"/>
              <a:t>Succession</a:t>
            </a:r>
            <a:endParaRPr lang="en-US" dirty="0"/>
          </a:p>
          <a:p>
            <a:r>
              <a:rPr lang="en-US" dirty="0"/>
              <a:t>Presentation</a:t>
            </a:r>
          </a:p>
        </p:txBody>
      </p:sp>
    </p:spTree>
    <p:extLst>
      <p:ext uri="{BB962C8B-B14F-4D97-AF65-F5344CB8AC3E}">
        <p14:creationId xmlns:p14="http://schemas.microsoft.com/office/powerpoint/2010/main" val="402303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5A3D0-D6CB-C27D-B67A-C221B6F5479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0461222-247D-E039-4272-53FB3D1F8AC1}"/>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3</a:t>
            </a:r>
            <a:endParaRPr lang="en-US" dirty="0"/>
          </a:p>
          <a:p>
            <a:r>
              <a:rPr lang="cs-CZ" dirty="0"/>
              <a:t>Universal </a:t>
            </a:r>
            <a:r>
              <a:rPr lang="cs-CZ" dirty="0" err="1"/>
              <a:t>Succession</a:t>
            </a:r>
            <a:r>
              <a:rPr lang="cs-CZ" dirty="0"/>
              <a:t> VS. </a:t>
            </a:r>
            <a:r>
              <a:rPr lang="cs-CZ" dirty="0" err="1"/>
              <a:t>Singular</a:t>
            </a:r>
            <a:r>
              <a:rPr lang="cs-CZ" dirty="0"/>
              <a:t> </a:t>
            </a:r>
            <a:r>
              <a:rPr lang="cs-CZ" dirty="0" err="1"/>
              <a:t>Succession</a:t>
            </a:r>
            <a:endParaRPr lang="cs-CZ" dirty="0"/>
          </a:p>
        </p:txBody>
      </p:sp>
    </p:spTree>
    <p:extLst>
      <p:ext uri="{BB962C8B-B14F-4D97-AF65-F5344CB8AC3E}">
        <p14:creationId xmlns:p14="http://schemas.microsoft.com/office/powerpoint/2010/main" val="1868674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3B7F3-3C1D-2544-A077-7E74D1CF4A3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A835FF-D5A3-3DF9-3F06-99E7D7521F62}"/>
              </a:ext>
            </a:extLst>
          </p:cNvPr>
          <p:cNvSpPr>
            <a:spLocks noGrp="1"/>
          </p:cNvSpPr>
          <p:nvPr>
            <p:ph type="title"/>
          </p:nvPr>
        </p:nvSpPr>
        <p:spPr>
          <a:xfrm>
            <a:off x="838200" y="1036717"/>
            <a:ext cx="10515600" cy="992057"/>
          </a:xfrm>
        </p:spPr>
        <p:txBody>
          <a:bodyPr/>
          <a:lstStyle/>
          <a:p>
            <a:r>
              <a:rPr lang="cs-CZ" dirty="0"/>
              <a:t>Universal </a:t>
            </a:r>
            <a:r>
              <a:rPr lang="cs-CZ" dirty="0" err="1"/>
              <a:t>Succession</a:t>
            </a:r>
            <a:endParaRPr lang="en-US" dirty="0"/>
          </a:p>
        </p:txBody>
      </p:sp>
      <p:sp>
        <p:nvSpPr>
          <p:cNvPr id="4" name="Zástupný text 3">
            <a:extLst>
              <a:ext uri="{FF2B5EF4-FFF2-40B4-BE49-F238E27FC236}">
                <a16:creationId xmlns:a16="http://schemas.microsoft.com/office/drawing/2014/main" id="{6857C607-231B-5307-C776-9E0993C40468}"/>
              </a:ext>
            </a:extLst>
          </p:cNvPr>
          <p:cNvSpPr>
            <a:spLocks noGrp="1"/>
          </p:cNvSpPr>
          <p:nvPr>
            <p:ph sz="quarter" idx="13"/>
          </p:nvPr>
        </p:nvSpPr>
        <p:spPr>
          <a:xfrm>
            <a:off x="838200" y="2212429"/>
            <a:ext cx="10515600" cy="3964534"/>
          </a:xfrm>
        </p:spPr>
        <p:txBody>
          <a:bodyPr>
            <a:normAutofit/>
          </a:bodyPr>
          <a:lstStyle/>
          <a:p>
            <a:pPr algn="just"/>
            <a:r>
              <a:rPr lang="en-GB" i="1" dirty="0" err="1"/>
              <a:t>Heres</a:t>
            </a:r>
            <a:r>
              <a:rPr lang="en-GB" i="1" dirty="0"/>
              <a:t> in </a:t>
            </a:r>
            <a:r>
              <a:rPr lang="en-GB" i="1" dirty="0" err="1"/>
              <a:t>omne</a:t>
            </a:r>
            <a:r>
              <a:rPr lang="en-GB" i="1" dirty="0"/>
              <a:t> ius </a:t>
            </a:r>
            <a:r>
              <a:rPr lang="en-GB" i="1" dirty="0" err="1"/>
              <a:t>mortui</a:t>
            </a:r>
            <a:r>
              <a:rPr lang="en-GB" i="1" dirty="0"/>
              <a:t>, non tantum </a:t>
            </a:r>
            <a:r>
              <a:rPr lang="en-GB" i="1" dirty="0" err="1"/>
              <a:t>singularum</a:t>
            </a:r>
            <a:r>
              <a:rPr lang="en-GB" i="1" dirty="0"/>
              <a:t> rerum dominium </a:t>
            </a:r>
            <a:r>
              <a:rPr lang="en-GB" i="1" dirty="0" err="1"/>
              <a:t>succedit</a:t>
            </a:r>
            <a:r>
              <a:rPr lang="en-GB" i="1" dirty="0"/>
              <a:t>.“</a:t>
            </a:r>
            <a:endParaRPr lang="en-GB" dirty="0"/>
          </a:p>
          <a:p>
            <a:pPr algn="r"/>
            <a:r>
              <a:rPr lang="en-GB" dirty="0"/>
              <a:t>D 29, 2, 37 – Pomponius</a:t>
            </a:r>
          </a:p>
          <a:p>
            <a:pPr algn="just"/>
            <a:endParaRPr lang="en-GB" dirty="0"/>
          </a:p>
          <a:p>
            <a:pPr algn="just"/>
            <a:r>
              <a:rPr lang="en-GB" dirty="0"/>
              <a:t>The heir enters in all rights (</a:t>
            </a:r>
            <a:r>
              <a:rPr lang="cs-CZ" i="1" dirty="0"/>
              <a:t>nota bene</a:t>
            </a:r>
            <a:r>
              <a:rPr lang="cs-CZ" dirty="0"/>
              <a:t>: </a:t>
            </a:r>
            <a:r>
              <a:rPr lang="en-GB" dirty="0"/>
              <a:t>and duties</a:t>
            </a:r>
            <a:r>
              <a:rPr lang="cs-CZ" dirty="0"/>
              <a:t>!</a:t>
            </a:r>
            <a:r>
              <a:rPr lang="en-GB" dirty="0"/>
              <a:t>) of a deceased, not only in ownership of single things.</a:t>
            </a:r>
          </a:p>
          <a:p>
            <a:pPr algn="just"/>
            <a:endParaRPr lang="en-GB" dirty="0"/>
          </a:p>
          <a:p>
            <a:pPr algn="just"/>
            <a:r>
              <a:rPr lang="en-GB" b="1" dirty="0"/>
              <a:t>Note: he enters also the debts!</a:t>
            </a:r>
            <a:endParaRPr lang="cs-CZ" b="1" dirty="0"/>
          </a:p>
          <a:p>
            <a:pPr algn="just"/>
            <a:endParaRPr lang="cs-CZ" b="1" dirty="0"/>
          </a:p>
          <a:p>
            <a:pPr algn="just"/>
            <a:r>
              <a:rPr lang="cs-CZ" b="1" dirty="0">
                <a:solidFill>
                  <a:schemeClr val="accent1"/>
                </a:solidFill>
              </a:rPr>
              <a:t>X</a:t>
            </a:r>
          </a:p>
          <a:p>
            <a:pPr algn="just"/>
            <a:endParaRPr lang="cs-CZ" b="1" dirty="0"/>
          </a:p>
          <a:p>
            <a:pPr algn="just"/>
            <a:r>
              <a:rPr lang="cs-CZ" dirty="0" err="1"/>
              <a:t>exceptions</a:t>
            </a:r>
            <a:r>
              <a:rPr lang="cs-CZ" dirty="0"/>
              <a:t>: </a:t>
            </a:r>
            <a:r>
              <a:rPr lang="cs-CZ" dirty="0" err="1"/>
              <a:t>rights</a:t>
            </a:r>
            <a:r>
              <a:rPr lang="cs-CZ" dirty="0"/>
              <a:t> and </a:t>
            </a:r>
            <a:r>
              <a:rPr lang="cs-CZ" dirty="0" err="1"/>
              <a:t>duties</a:t>
            </a:r>
            <a:r>
              <a:rPr lang="cs-CZ" dirty="0"/>
              <a:t> </a:t>
            </a:r>
            <a:r>
              <a:rPr lang="cs-CZ" dirty="0" err="1"/>
              <a:t>bound</a:t>
            </a:r>
            <a:r>
              <a:rPr lang="cs-CZ" dirty="0"/>
              <a:t> </a:t>
            </a:r>
            <a:r>
              <a:rPr lang="cs-CZ" dirty="0" err="1"/>
              <a:t>exclusively</a:t>
            </a:r>
            <a:r>
              <a:rPr lang="cs-CZ" dirty="0"/>
              <a:t> to a </a:t>
            </a:r>
            <a:r>
              <a:rPr lang="cs-CZ" dirty="0" err="1"/>
              <a:t>deceased</a:t>
            </a:r>
            <a:r>
              <a:rPr lang="cs-CZ" dirty="0"/>
              <a:t> person</a:t>
            </a:r>
            <a:endParaRPr lang="en-GB" dirty="0"/>
          </a:p>
        </p:txBody>
      </p:sp>
    </p:spTree>
    <p:extLst>
      <p:ext uri="{BB962C8B-B14F-4D97-AF65-F5344CB8AC3E}">
        <p14:creationId xmlns:p14="http://schemas.microsoft.com/office/powerpoint/2010/main" val="1790841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84775-7A2F-C812-6EF0-2AF3EBDC63D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DB4908-AC10-B9C6-891C-0D59CC5CF4C6}"/>
              </a:ext>
            </a:extLst>
          </p:cNvPr>
          <p:cNvSpPr>
            <a:spLocks noGrp="1"/>
          </p:cNvSpPr>
          <p:nvPr>
            <p:ph type="title"/>
          </p:nvPr>
        </p:nvSpPr>
        <p:spPr>
          <a:xfrm>
            <a:off x="838200" y="1036717"/>
            <a:ext cx="10515600" cy="992057"/>
          </a:xfrm>
        </p:spPr>
        <p:txBody>
          <a:bodyPr/>
          <a:lstStyle/>
          <a:p>
            <a:r>
              <a:rPr lang="cs-CZ" dirty="0" err="1"/>
              <a:t>Singular</a:t>
            </a:r>
            <a:r>
              <a:rPr lang="cs-CZ" dirty="0"/>
              <a:t> </a:t>
            </a:r>
            <a:r>
              <a:rPr lang="cs-CZ" dirty="0" err="1"/>
              <a:t>Succession</a:t>
            </a:r>
            <a:endParaRPr lang="en-US" dirty="0"/>
          </a:p>
        </p:txBody>
      </p:sp>
      <p:sp>
        <p:nvSpPr>
          <p:cNvPr id="4" name="Zástupný text 3">
            <a:extLst>
              <a:ext uri="{FF2B5EF4-FFF2-40B4-BE49-F238E27FC236}">
                <a16:creationId xmlns:a16="http://schemas.microsoft.com/office/drawing/2014/main" id="{B44D876F-3B1A-E469-E736-661A314261FC}"/>
              </a:ext>
            </a:extLst>
          </p:cNvPr>
          <p:cNvSpPr>
            <a:spLocks noGrp="1"/>
          </p:cNvSpPr>
          <p:nvPr>
            <p:ph sz="quarter" idx="13"/>
          </p:nvPr>
        </p:nvSpPr>
        <p:spPr>
          <a:xfrm>
            <a:off x="838200" y="2212429"/>
            <a:ext cx="10515600" cy="3964534"/>
          </a:xfrm>
        </p:spPr>
        <p:txBody>
          <a:bodyPr>
            <a:normAutofit lnSpcReduction="10000"/>
          </a:bodyPr>
          <a:lstStyle/>
          <a:p>
            <a:pPr algn="just"/>
            <a:r>
              <a:rPr lang="en-GB" dirty="0"/>
              <a:t>special (separate, exceptional) legal succession</a:t>
            </a:r>
          </a:p>
          <a:p>
            <a:pPr algn="just"/>
            <a:endParaRPr lang="en-GB" dirty="0"/>
          </a:p>
          <a:p>
            <a:pPr algn="just"/>
            <a:r>
              <a:rPr lang="en-GB" dirty="0"/>
              <a:t>the transition of rights and duties in relation with the death of a predecessor, but under </a:t>
            </a:r>
            <a:r>
              <a:rPr lang="en-US" b="1"/>
              <a:t>other</a:t>
            </a:r>
            <a:r>
              <a:rPr lang="cs-CZ" b="1"/>
              <a:t> </a:t>
            </a:r>
            <a:r>
              <a:rPr lang="en-GB" b="1" dirty="0"/>
              <a:t>provisions of law </a:t>
            </a:r>
            <a:r>
              <a:rPr lang="en-GB" dirty="0"/>
              <a:t>than provisions on </a:t>
            </a:r>
            <a:r>
              <a:rPr lang="cs-CZ" dirty="0" err="1"/>
              <a:t>succession</a:t>
            </a:r>
            <a:r>
              <a:rPr lang="cs-CZ" dirty="0"/>
              <a:t> </a:t>
            </a:r>
            <a:r>
              <a:rPr lang="en-GB" dirty="0"/>
              <a:t>law</a:t>
            </a:r>
          </a:p>
          <a:p>
            <a:pPr algn="just"/>
            <a:endParaRPr lang="cs-CZ" b="1" dirty="0"/>
          </a:p>
          <a:p>
            <a:pPr algn="just"/>
            <a:r>
              <a:rPr lang="en-GB" dirty="0"/>
              <a:t>= independently on being or not being an heir</a:t>
            </a:r>
            <a:endParaRPr lang="cs-CZ" dirty="0"/>
          </a:p>
          <a:p>
            <a:pPr algn="just"/>
            <a:r>
              <a:rPr lang="cs-CZ" dirty="0"/>
              <a:t>e. g.: </a:t>
            </a:r>
            <a:r>
              <a:rPr lang="cs-CZ" dirty="0" err="1"/>
              <a:t>Sect</a:t>
            </a:r>
            <a:r>
              <a:rPr lang="cs-CZ" dirty="0"/>
              <a:t>. </a:t>
            </a:r>
            <a:r>
              <a:rPr lang="en-GB" dirty="0"/>
              <a:t>2279 (lease of flat is passing on member of lessee‘s household)</a:t>
            </a:r>
            <a:endParaRPr lang="cs-CZ" dirty="0"/>
          </a:p>
          <a:p>
            <a:pPr algn="just"/>
            <a:endParaRPr lang="cs-CZ" dirty="0"/>
          </a:p>
          <a:p>
            <a:pPr algn="just"/>
            <a:r>
              <a:rPr lang="cs-CZ" b="1" dirty="0">
                <a:solidFill>
                  <a:schemeClr val="accent1"/>
                </a:solidFill>
              </a:rPr>
              <a:t>X</a:t>
            </a:r>
          </a:p>
          <a:p>
            <a:pPr algn="just"/>
            <a:r>
              <a:rPr lang="cs-CZ" b="1" dirty="0" err="1">
                <a:solidFill>
                  <a:schemeClr val="accent1"/>
                </a:solidFill>
              </a:rPr>
              <a:t>distinguish</a:t>
            </a:r>
            <a:r>
              <a:rPr lang="cs-CZ" b="1" dirty="0">
                <a:solidFill>
                  <a:schemeClr val="accent1"/>
                </a:solidFill>
              </a:rPr>
              <a:t>: </a:t>
            </a:r>
            <a:r>
              <a:rPr lang="cs-CZ" dirty="0" err="1"/>
              <a:t>new</a:t>
            </a:r>
            <a:r>
              <a:rPr lang="cs-CZ" dirty="0"/>
              <a:t> </a:t>
            </a:r>
            <a:r>
              <a:rPr lang="cs-CZ" dirty="0" err="1"/>
              <a:t>right</a:t>
            </a:r>
            <a:r>
              <a:rPr lang="cs-CZ" dirty="0"/>
              <a:t> </a:t>
            </a:r>
            <a:r>
              <a:rPr lang="cs-CZ" dirty="0" err="1"/>
              <a:t>is</a:t>
            </a:r>
            <a:r>
              <a:rPr lang="cs-CZ" dirty="0"/>
              <a:t> </a:t>
            </a:r>
            <a:r>
              <a:rPr lang="cs-CZ" dirty="0" err="1"/>
              <a:t>created</a:t>
            </a:r>
            <a:r>
              <a:rPr lang="cs-CZ" dirty="0"/>
              <a:t> to </a:t>
            </a:r>
            <a:r>
              <a:rPr lang="cs-CZ" dirty="0" err="1"/>
              <a:t>other</a:t>
            </a:r>
            <a:r>
              <a:rPr lang="cs-CZ" dirty="0"/>
              <a:t> person </a:t>
            </a:r>
            <a:r>
              <a:rPr lang="cs-CZ" dirty="0" err="1"/>
              <a:t>based</a:t>
            </a:r>
            <a:r>
              <a:rPr lang="cs-CZ" dirty="0"/>
              <a:t> on </a:t>
            </a:r>
            <a:r>
              <a:rPr lang="cs-CZ" dirty="0" err="1"/>
              <a:t>the</a:t>
            </a:r>
            <a:r>
              <a:rPr lang="cs-CZ" dirty="0"/>
              <a:t> </a:t>
            </a:r>
            <a:r>
              <a:rPr lang="cs-CZ" dirty="0" err="1"/>
              <a:t>death</a:t>
            </a:r>
            <a:r>
              <a:rPr lang="cs-CZ" dirty="0"/>
              <a:t> </a:t>
            </a:r>
            <a:r>
              <a:rPr lang="cs-CZ" dirty="0" err="1"/>
              <a:t>of</a:t>
            </a:r>
            <a:r>
              <a:rPr lang="cs-CZ" dirty="0"/>
              <a:t> </a:t>
            </a:r>
            <a:r>
              <a:rPr lang="cs-CZ" dirty="0" err="1"/>
              <a:t>another</a:t>
            </a:r>
            <a:r>
              <a:rPr lang="cs-CZ" dirty="0"/>
              <a:t> person</a:t>
            </a:r>
          </a:p>
          <a:p>
            <a:pPr algn="just"/>
            <a:r>
              <a:rPr lang="cs-CZ" dirty="0"/>
              <a:t>= no </a:t>
            </a:r>
            <a:r>
              <a:rPr lang="cs-CZ" dirty="0" err="1"/>
              <a:t>succession</a:t>
            </a:r>
            <a:r>
              <a:rPr lang="cs-CZ" dirty="0"/>
              <a:t>; e. g. </a:t>
            </a:r>
            <a:r>
              <a:rPr lang="cs-CZ" dirty="0" err="1"/>
              <a:t>Sect</a:t>
            </a:r>
            <a:r>
              <a:rPr lang="cs-CZ" dirty="0"/>
              <a:t>. 82 para 2: </a:t>
            </a:r>
            <a:r>
              <a:rPr lang="en-US" dirty="0"/>
              <a:t>After the death of an individual, the protection of his personality rights may be claimed by any of his close persons. </a:t>
            </a:r>
            <a:endParaRPr lang="cs-CZ" dirty="0"/>
          </a:p>
        </p:txBody>
      </p:sp>
    </p:spTree>
    <p:extLst>
      <p:ext uri="{BB962C8B-B14F-4D97-AF65-F5344CB8AC3E}">
        <p14:creationId xmlns:p14="http://schemas.microsoft.com/office/powerpoint/2010/main" val="4050717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92E0-5B2C-E4B4-FF96-BD33DA2E01F3}"/>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42E23325-920C-06E4-D7EB-F41A80C07F74}"/>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4</a:t>
            </a:r>
            <a:endParaRPr lang="en-US" dirty="0"/>
          </a:p>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cs-CZ" dirty="0"/>
          </a:p>
        </p:txBody>
      </p:sp>
    </p:spTree>
    <p:extLst>
      <p:ext uri="{BB962C8B-B14F-4D97-AF65-F5344CB8AC3E}">
        <p14:creationId xmlns:p14="http://schemas.microsoft.com/office/powerpoint/2010/main" val="230401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2D169-9D6B-F7FE-4F28-BF8CEE44F04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F2D254-198A-69C6-5886-23AA7C3BE79C}"/>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EF2B2413-B34C-D918-DB5A-E1D22143172C}"/>
              </a:ext>
            </a:extLst>
          </p:cNvPr>
          <p:cNvSpPr>
            <a:spLocks noGrp="1"/>
          </p:cNvSpPr>
          <p:nvPr>
            <p:ph sz="quarter" idx="13"/>
          </p:nvPr>
        </p:nvSpPr>
        <p:spPr>
          <a:xfrm>
            <a:off x="838200" y="2212429"/>
            <a:ext cx="10515600" cy="3964534"/>
          </a:xfrm>
        </p:spPr>
        <p:txBody>
          <a:bodyPr>
            <a:normAutofit/>
          </a:bodyPr>
          <a:lstStyle/>
          <a:p>
            <a:pPr algn="just"/>
            <a:r>
              <a:rPr lang="en-US" dirty="0"/>
              <a:t>Succession right is </a:t>
            </a:r>
            <a:r>
              <a:rPr lang="en-US" b="1" dirty="0"/>
              <a:t>created upon the decedent’s death</a:t>
            </a:r>
            <a:r>
              <a:rPr lang="en-US" dirty="0"/>
              <a:t>. </a:t>
            </a:r>
            <a:r>
              <a:rPr lang="cs-CZ" dirty="0"/>
              <a:t>…</a:t>
            </a:r>
          </a:p>
          <a:p>
            <a:pPr algn="just"/>
            <a:endParaRPr lang="cs-CZ" dirty="0"/>
          </a:p>
          <a:p>
            <a:pPr algn="just"/>
            <a:r>
              <a:rPr lang="cs-CZ" dirty="0"/>
              <a:t>(</a:t>
            </a:r>
            <a:r>
              <a:rPr lang="cs-CZ" dirty="0" err="1"/>
              <a:t>Sect</a:t>
            </a:r>
            <a:r>
              <a:rPr lang="cs-CZ" dirty="0"/>
              <a:t>. 1479)</a:t>
            </a:r>
          </a:p>
          <a:p>
            <a:pPr algn="just"/>
            <a:endParaRPr lang="cs-CZ" dirty="0"/>
          </a:p>
          <a:p>
            <a:pPr algn="just"/>
            <a:r>
              <a:rPr lang="en-GB" dirty="0"/>
              <a:t>= the moment of death = the moment of creation of succession right</a:t>
            </a:r>
            <a:endParaRPr lang="cs-CZ" dirty="0"/>
          </a:p>
          <a:p>
            <a:pPr algn="just"/>
            <a:endParaRPr lang="cs-CZ" dirty="0"/>
          </a:p>
          <a:p>
            <a:pPr algn="just"/>
            <a:r>
              <a:rPr lang="cs-CZ" dirty="0"/>
              <a:t>= </a:t>
            </a:r>
            <a:r>
              <a:rPr lang="en-GB" dirty="0"/>
              <a:t>rights and duties are passing </a:t>
            </a:r>
            <a:r>
              <a:rPr lang="en-GB" b="1" u="sng" dirty="0"/>
              <a:t>at the moment of and by the death of</a:t>
            </a:r>
            <a:r>
              <a:rPr lang="en-GB" dirty="0"/>
              <a:t> a person</a:t>
            </a:r>
            <a:r>
              <a:rPr lang="cs-CZ" dirty="0"/>
              <a:t> (</a:t>
            </a:r>
            <a:r>
              <a:rPr lang="en-GB" dirty="0"/>
              <a:t>or later</a:t>
            </a:r>
            <a:r>
              <a:rPr lang="cs-CZ" dirty="0"/>
              <a:t>)</a:t>
            </a:r>
          </a:p>
          <a:p>
            <a:pPr algn="just"/>
            <a:endParaRPr lang="cs-CZ" dirty="0"/>
          </a:p>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endParaRPr lang="en-GB" dirty="0"/>
          </a:p>
          <a:p>
            <a:pPr algn="just"/>
            <a:endParaRPr lang="en-GB" dirty="0"/>
          </a:p>
        </p:txBody>
      </p:sp>
    </p:spTree>
    <p:extLst>
      <p:ext uri="{BB962C8B-B14F-4D97-AF65-F5344CB8AC3E}">
        <p14:creationId xmlns:p14="http://schemas.microsoft.com/office/powerpoint/2010/main" val="378591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CB02F-1654-E29E-8178-DB788ACD414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E14327E-B6D8-7F3C-9D82-9B6DC119DEB1}"/>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943B1119-68E0-7A42-302A-C6554DB64444}"/>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endParaRPr lang="cs-CZ" dirty="0"/>
          </a:p>
          <a:p>
            <a:pPr algn="just"/>
            <a:r>
              <a:rPr lang="cs-CZ" dirty="0"/>
              <a:t>In </a:t>
            </a:r>
            <a:r>
              <a:rPr lang="cs-CZ" dirty="0" err="1"/>
              <a:t>general</a:t>
            </a:r>
            <a:r>
              <a:rPr lang="cs-CZ" dirty="0"/>
              <a:t>, </a:t>
            </a:r>
            <a:r>
              <a:rPr lang="cs-CZ" dirty="0" err="1"/>
              <a:t>two</a:t>
            </a:r>
            <a:r>
              <a:rPr lang="cs-CZ" dirty="0"/>
              <a:t> </a:t>
            </a:r>
            <a:r>
              <a:rPr lang="cs-CZ" dirty="0" err="1"/>
              <a:t>possible</a:t>
            </a:r>
            <a:r>
              <a:rPr lang="cs-CZ" dirty="0"/>
              <a:t> </a:t>
            </a:r>
            <a:r>
              <a:rPr lang="cs-CZ" dirty="0" err="1"/>
              <a:t>solutions</a:t>
            </a:r>
            <a:r>
              <a:rPr lang="cs-CZ" dirty="0"/>
              <a:t> </a:t>
            </a:r>
            <a:r>
              <a:rPr lang="cs-CZ" dirty="0" err="1"/>
              <a:t>can</a:t>
            </a:r>
            <a:r>
              <a:rPr lang="cs-CZ" dirty="0"/>
              <a:t> </a:t>
            </a:r>
            <a:r>
              <a:rPr lang="cs-CZ" dirty="0" err="1"/>
              <a:t>be</a:t>
            </a:r>
            <a:r>
              <a:rPr lang="cs-CZ" dirty="0"/>
              <a:t> </a:t>
            </a:r>
            <a:r>
              <a:rPr lang="cs-CZ" dirty="0" err="1"/>
              <a:t>offered</a:t>
            </a:r>
            <a:r>
              <a:rPr lang="cs-CZ" dirty="0"/>
              <a:t>:</a:t>
            </a:r>
          </a:p>
          <a:p>
            <a:pPr algn="just"/>
            <a:endParaRPr lang="cs-CZ" dirty="0"/>
          </a:p>
          <a:p>
            <a:pPr algn="just"/>
            <a:endParaRPr lang="cs-CZ" dirty="0"/>
          </a:p>
          <a:p>
            <a:pPr marL="457200" indent="-457200" algn="just">
              <a:buAutoNum type="arabicParenR"/>
            </a:pPr>
            <a:r>
              <a:rPr lang="cs-CZ" dirty="0"/>
              <a:t>They </a:t>
            </a:r>
            <a:r>
              <a:rPr lang="cs-CZ" dirty="0" err="1"/>
              <a:t>will</a:t>
            </a:r>
            <a:r>
              <a:rPr lang="cs-CZ" dirty="0"/>
              <a:t> </a:t>
            </a:r>
            <a:r>
              <a:rPr lang="cs-CZ" dirty="0" err="1"/>
              <a:t>be</a:t>
            </a:r>
            <a:r>
              <a:rPr lang="cs-CZ" dirty="0"/>
              <a:t> </a:t>
            </a:r>
            <a:r>
              <a:rPr lang="cs-CZ" dirty="0" err="1"/>
              <a:t>presumed</a:t>
            </a:r>
            <a:r>
              <a:rPr lang="cs-CZ" dirty="0"/>
              <a:t> to </a:t>
            </a:r>
            <a:r>
              <a:rPr lang="cs-CZ" dirty="0" err="1"/>
              <a:t>die</a:t>
            </a:r>
            <a:r>
              <a:rPr lang="cs-CZ" dirty="0"/>
              <a:t> </a:t>
            </a:r>
            <a:r>
              <a:rPr lang="cs-CZ" dirty="0" err="1"/>
              <a:t>at</a:t>
            </a:r>
            <a:r>
              <a:rPr lang="cs-CZ" dirty="0"/>
              <a:t> </a:t>
            </a:r>
            <a:r>
              <a:rPr lang="cs-CZ" dirty="0" err="1"/>
              <a:t>the</a:t>
            </a:r>
            <a:r>
              <a:rPr lang="cs-CZ" dirty="0"/>
              <a:t> </a:t>
            </a:r>
            <a:r>
              <a:rPr lang="cs-CZ" dirty="0" err="1"/>
              <a:t>same</a:t>
            </a:r>
            <a:r>
              <a:rPr lang="cs-CZ" dirty="0"/>
              <a:t> moment</a:t>
            </a:r>
          </a:p>
          <a:p>
            <a:pPr marL="457200" indent="-457200" algn="just">
              <a:buAutoNum type="arabicParenR"/>
            </a:pPr>
            <a:endParaRPr lang="cs-CZ" dirty="0"/>
          </a:p>
          <a:p>
            <a:pPr marL="457200" indent="-457200" algn="just">
              <a:buAutoNum type="arabicParenR"/>
            </a:pPr>
            <a:r>
              <a:rPr lang="cs-CZ" dirty="0"/>
              <a:t>They </a:t>
            </a:r>
            <a:r>
              <a:rPr lang="cs-CZ" dirty="0" err="1"/>
              <a:t>will</a:t>
            </a:r>
            <a:r>
              <a:rPr lang="cs-CZ" dirty="0"/>
              <a:t> </a:t>
            </a:r>
            <a:r>
              <a:rPr lang="cs-CZ" dirty="0" err="1"/>
              <a:t>be</a:t>
            </a:r>
            <a:r>
              <a:rPr lang="cs-CZ" dirty="0"/>
              <a:t> </a:t>
            </a:r>
            <a:r>
              <a:rPr lang="cs-CZ" dirty="0" err="1"/>
              <a:t>presumed</a:t>
            </a:r>
            <a:r>
              <a:rPr lang="cs-CZ" dirty="0"/>
              <a:t> to </a:t>
            </a:r>
            <a:r>
              <a:rPr lang="cs-CZ" dirty="0" err="1"/>
              <a:t>die</a:t>
            </a:r>
            <a:r>
              <a:rPr lang="cs-CZ" dirty="0"/>
              <a:t> in a </a:t>
            </a:r>
            <a:r>
              <a:rPr lang="cs-CZ" dirty="0" err="1"/>
              <a:t>sequence</a:t>
            </a:r>
            <a:r>
              <a:rPr lang="cs-CZ" dirty="0"/>
              <a:t> </a:t>
            </a:r>
            <a:r>
              <a:rPr lang="cs-CZ" dirty="0" err="1"/>
              <a:t>of</a:t>
            </a:r>
            <a:r>
              <a:rPr lang="cs-CZ" dirty="0"/>
              <a:t> </a:t>
            </a:r>
            <a:r>
              <a:rPr lang="cs-CZ" dirty="0" err="1"/>
              <a:t>intestate</a:t>
            </a:r>
            <a:r>
              <a:rPr lang="cs-CZ" dirty="0"/>
              <a:t> </a:t>
            </a:r>
            <a:r>
              <a:rPr lang="cs-CZ" dirty="0" err="1"/>
              <a:t>succession</a:t>
            </a:r>
            <a:r>
              <a:rPr lang="cs-CZ" dirty="0"/>
              <a:t> (NOT </a:t>
            </a:r>
            <a:r>
              <a:rPr lang="cs-CZ" dirty="0" err="1"/>
              <a:t>used</a:t>
            </a:r>
            <a:r>
              <a:rPr lang="cs-CZ" dirty="0"/>
              <a:t> in Czech Civil </a:t>
            </a:r>
            <a:r>
              <a:rPr lang="cs-CZ" dirty="0" err="1"/>
              <a:t>Code</a:t>
            </a:r>
            <a:r>
              <a:rPr lang="cs-CZ" dirty="0"/>
              <a:t>!)</a:t>
            </a:r>
            <a:endParaRPr lang="en-GB" dirty="0"/>
          </a:p>
        </p:txBody>
      </p:sp>
    </p:spTree>
    <p:extLst>
      <p:ext uri="{BB962C8B-B14F-4D97-AF65-F5344CB8AC3E}">
        <p14:creationId xmlns:p14="http://schemas.microsoft.com/office/powerpoint/2010/main" val="290039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2F77F-8B65-530F-7FAA-47FCE11A3E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063A829-6FF0-22C9-501A-8E447A5CE6FE}"/>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49508A9A-25E4-066D-2D75-75902670B449}"/>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r>
              <a:rPr lang="cs-CZ" dirty="0" err="1"/>
              <a:t>Sect</a:t>
            </a:r>
            <a:r>
              <a:rPr lang="cs-CZ" dirty="0"/>
              <a:t>. 27:</a:t>
            </a:r>
          </a:p>
          <a:p>
            <a:pPr algn="just"/>
            <a:endParaRPr lang="cs-CZ" dirty="0"/>
          </a:p>
          <a:p>
            <a:pPr algn="just"/>
            <a:r>
              <a:rPr lang="en-US" dirty="0"/>
              <a:t>If a legal consequence is dependent on an individual surviving another individual, and it is not certain which of them died first, </a:t>
            </a:r>
            <a:r>
              <a:rPr lang="en-US" b="1" dirty="0"/>
              <a:t>they are all presumed to have died at the same time</a:t>
            </a:r>
            <a:r>
              <a:rPr lang="en-US" dirty="0"/>
              <a:t>. </a:t>
            </a:r>
            <a:endParaRPr lang="cs-CZ" dirty="0"/>
          </a:p>
          <a:p>
            <a:pPr algn="just"/>
            <a:endParaRPr lang="cs-CZ" dirty="0"/>
          </a:p>
          <a:p>
            <a:pPr algn="just"/>
            <a:r>
              <a:rPr lang="cs-CZ" dirty="0"/>
              <a:t>a </a:t>
            </a:r>
            <a:r>
              <a:rPr lang="cs-CZ" dirty="0" err="1"/>
              <a:t>counter-proof</a:t>
            </a:r>
            <a:r>
              <a:rPr lang="cs-CZ" dirty="0"/>
              <a:t> </a:t>
            </a:r>
            <a:r>
              <a:rPr lang="cs-CZ" dirty="0" err="1"/>
              <a:t>is</a:t>
            </a:r>
            <a:r>
              <a:rPr lang="cs-CZ" dirty="0"/>
              <a:t> </a:t>
            </a:r>
            <a:r>
              <a:rPr lang="cs-CZ" dirty="0" err="1"/>
              <a:t>allowed</a:t>
            </a:r>
            <a:endParaRPr lang="cs-CZ" dirty="0"/>
          </a:p>
          <a:p>
            <a:pPr algn="just"/>
            <a:endParaRPr lang="cs-CZ" dirty="0"/>
          </a:p>
          <a:p>
            <a:pPr algn="just"/>
            <a:r>
              <a:rPr lang="cs-CZ" dirty="0"/>
              <a:t>= </a:t>
            </a:r>
            <a:r>
              <a:rPr lang="en-GB" dirty="0"/>
              <a:t>Important legal consequence for </a:t>
            </a:r>
            <a:r>
              <a:rPr lang="cs-CZ" dirty="0" err="1"/>
              <a:t>legal</a:t>
            </a:r>
            <a:r>
              <a:rPr lang="cs-CZ" dirty="0"/>
              <a:t> </a:t>
            </a:r>
            <a:r>
              <a:rPr lang="cs-CZ" dirty="0" err="1"/>
              <a:t>succession</a:t>
            </a:r>
            <a:r>
              <a:rPr lang="cs-CZ" dirty="0"/>
              <a:t>!</a:t>
            </a:r>
            <a:endParaRPr lang="en-GB" dirty="0"/>
          </a:p>
          <a:p>
            <a:pPr algn="just"/>
            <a:endParaRPr lang="cs-CZ" dirty="0"/>
          </a:p>
        </p:txBody>
      </p:sp>
    </p:spTree>
    <p:extLst>
      <p:ext uri="{BB962C8B-B14F-4D97-AF65-F5344CB8AC3E}">
        <p14:creationId xmlns:p14="http://schemas.microsoft.com/office/powerpoint/2010/main" val="980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51BD7-BE60-816D-EAD2-06BC3006ABC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4F7E380-7920-44C0-A818-15B49A5F738E}"/>
              </a:ext>
            </a:extLst>
          </p:cNvPr>
          <p:cNvSpPr>
            <a:spLocks noGrp="1"/>
          </p:cNvSpPr>
          <p:nvPr>
            <p:ph type="title"/>
          </p:nvPr>
        </p:nvSpPr>
        <p:spPr>
          <a:xfrm>
            <a:off x="838200" y="1036717"/>
            <a:ext cx="10515600" cy="992057"/>
          </a:xfrm>
        </p:spPr>
        <p:txBody>
          <a:bodyPr/>
          <a:lstStyle/>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9A54CA9F-2D0E-5289-4681-A74D32AE127A}"/>
              </a:ext>
            </a:extLst>
          </p:cNvPr>
          <p:cNvSpPr>
            <a:spLocks noGrp="1"/>
          </p:cNvSpPr>
          <p:nvPr>
            <p:ph sz="quarter" idx="13"/>
          </p:nvPr>
        </p:nvSpPr>
        <p:spPr>
          <a:xfrm>
            <a:off x="838200" y="2212429"/>
            <a:ext cx="10515600" cy="3964534"/>
          </a:xfrm>
        </p:spPr>
        <p:txBody>
          <a:bodyPr>
            <a:normAutofit/>
          </a:bodyPr>
          <a:lstStyle/>
          <a:p>
            <a:pPr algn="just"/>
            <a:r>
              <a:rPr lang="cs-CZ" dirty="0"/>
              <a:t>Q: </a:t>
            </a:r>
            <a:r>
              <a:rPr lang="en-US" dirty="0"/>
              <a:t>Two persons have died </a:t>
            </a:r>
            <a:r>
              <a:rPr lang="en-GB" dirty="0"/>
              <a:t>almost at the same time, but we don‘t exactly know, which one died as first</a:t>
            </a:r>
            <a:r>
              <a:rPr lang="cs-CZ" dirty="0"/>
              <a:t>. </a:t>
            </a:r>
            <a:r>
              <a:rPr lang="cs-CZ" dirty="0" err="1"/>
              <a:t>Give</a:t>
            </a:r>
            <a:r>
              <a:rPr lang="cs-CZ" dirty="0"/>
              <a:t> </a:t>
            </a:r>
            <a:r>
              <a:rPr lang="cs-CZ" dirty="0" err="1"/>
              <a:t>possible</a:t>
            </a:r>
            <a:r>
              <a:rPr lang="cs-CZ" dirty="0"/>
              <a:t> </a:t>
            </a:r>
            <a:r>
              <a:rPr lang="cs-CZ" dirty="0" err="1"/>
              <a:t>solution</a:t>
            </a:r>
            <a:r>
              <a:rPr lang="cs-CZ" dirty="0"/>
              <a:t>!</a:t>
            </a:r>
          </a:p>
          <a:p>
            <a:pPr algn="just"/>
            <a:endParaRPr lang="cs-CZ" dirty="0"/>
          </a:p>
          <a:p>
            <a:pPr algn="just"/>
            <a:r>
              <a:rPr lang="cs-CZ" dirty="0" err="1"/>
              <a:t>Sect</a:t>
            </a:r>
            <a:r>
              <a:rPr lang="cs-CZ" dirty="0"/>
              <a:t>. 1479:</a:t>
            </a:r>
          </a:p>
          <a:p>
            <a:pPr algn="just"/>
            <a:endParaRPr lang="cs-CZ" dirty="0"/>
          </a:p>
          <a:p>
            <a:pPr algn="just"/>
            <a:r>
              <a:rPr lang="en-GB" dirty="0"/>
              <a:t>If some people have died </a:t>
            </a:r>
            <a:r>
              <a:rPr lang="en-GB" b="1" dirty="0"/>
              <a:t>simultaneously</a:t>
            </a:r>
            <a:r>
              <a:rPr lang="en-GB" dirty="0"/>
              <a:t>, at the same moment of time, </a:t>
            </a:r>
            <a:r>
              <a:rPr lang="en-GB" b="1" dirty="0"/>
              <a:t>they are not able to inherit after each other</a:t>
            </a:r>
            <a:endParaRPr lang="cs-CZ" b="1" dirty="0"/>
          </a:p>
          <a:p>
            <a:pPr algn="just"/>
            <a:endParaRPr lang="cs-CZ" dirty="0"/>
          </a:p>
          <a:p>
            <a:pPr algn="just"/>
            <a:r>
              <a:rPr lang="cs-CZ" dirty="0"/>
              <a:t>= </a:t>
            </a:r>
            <a:r>
              <a:rPr lang="cs-CZ" dirty="0" err="1"/>
              <a:t>it</a:t>
            </a:r>
            <a:r>
              <a:rPr lang="cs-CZ" dirty="0"/>
              <a:t> </a:t>
            </a:r>
            <a:r>
              <a:rPr lang="cs-CZ" dirty="0" err="1"/>
              <a:t>applies</a:t>
            </a:r>
            <a:r>
              <a:rPr lang="cs-CZ" dirty="0"/>
              <a:t> to </a:t>
            </a:r>
            <a:r>
              <a:rPr lang="cs-CZ" dirty="0" err="1"/>
              <a:t>all</a:t>
            </a:r>
            <a:r>
              <a:rPr lang="cs-CZ" dirty="0"/>
              <a:t> </a:t>
            </a:r>
            <a:r>
              <a:rPr lang="cs-CZ" dirty="0" err="1"/>
              <a:t>legal</a:t>
            </a:r>
            <a:r>
              <a:rPr lang="cs-CZ" dirty="0"/>
              <a:t> </a:t>
            </a:r>
            <a:r>
              <a:rPr lang="cs-CZ" dirty="0" err="1"/>
              <a:t>titles</a:t>
            </a:r>
            <a:r>
              <a:rPr lang="cs-CZ" dirty="0"/>
              <a:t> </a:t>
            </a:r>
            <a:r>
              <a:rPr lang="cs-CZ" dirty="0" err="1"/>
              <a:t>of</a:t>
            </a:r>
            <a:r>
              <a:rPr lang="cs-CZ" dirty="0"/>
              <a:t> </a:t>
            </a:r>
            <a:r>
              <a:rPr lang="cs-CZ" dirty="0" err="1"/>
              <a:t>succession</a:t>
            </a:r>
            <a:r>
              <a:rPr lang="cs-CZ" dirty="0"/>
              <a:t>!</a:t>
            </a:r>
          </a:p>
        </p:txBody>
      </p:sp>
    </p:spTree>
    <p:extLst>
      <p:ext uri="{BB962C8B-B14F-4D97-AF65-F5344CB8AC3E}">
        <p14:creationId xmlns:p14="http://schemas.microsoft.com/office/powerpoint/2010/main" val="260517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D3246-12C3-8D26-D95D-78ED88815671}"/>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5F68B4B-E322-D094-35AC-039DE1D512F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5</a:t>
            </a:r>
            <a:endParaRPr lang="en-US" dirty="0"/>
          </a:p>
          <a:p>
            <a:r>
              <a:rPr lang="cs-CZ" dirty="0" err="1"/>
              <a:t>Prerequisites</a:t>
            </a:r>
            <a:r>
              <a:rPr lang="cs-CZ" dirty="0"/>
              <a:t> </a:t>
            </a:r>
            <a:r>
              <a:rPr lang="cs-CZ" dirty="0" err="1"/>
              <a:t>of</a:t>
            </a:r>
            <a:r>
              <a:rPr lang="cs-CZ" dirty="0"/>
              <a:t> Inheritance</a:t>
            </a:r>
          </a:p>
        </p:txBody>
      </p:sp>
    </p:spTree>
    <p:extLst>
      <p:ext uri="{BB962C8B-B14F-4D97-AF65-F5344CB8AC3E}">
        <p14:creationId xmlns:p14="http://schemas.microsoft.com/office/powerpoint/2010/main" val="76966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485FC-BEDB-23CE-25B8-7A66F56297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50327AF-102C-7E43-F317-F714C4E47264}"/>
              </a:ext>
            </a:extLst>
          </p:cNvPr>
          <p:cNvSpPr>
            <a:spLocks noGrp="1"/>
          </p:cNvSpPr>
          <p:nvPr>
            <p:ph type="title"/>
          </p:nvPr>
        </p:nvSpPr>
        <p:spPr>
          <a:xfrm>
            <a:off x="838200" y="1036717"/>
            <a:ext cx="10515600" cy="992057"/>
          </a:xfrm>
        </p:spPr>
        <p:txBody>
          <a:bodyPr/>
          <a:lstStyle/>
          <a:p>
            <a:r>
              <a:rPr lang="cs-CZ" dirty="0" err="1"/>
              <a:t>Prerequisites</a:t>
            </a:r>
            <a:r>
              <a:rPr lang="cs-CZ" dirty="0"/>
              <a:t> </a:t>
            </a:r>
            <a:r>
              <a:rPr lang="cs-CZ" dirty="0" err="1"/>
              <a:t>of</a:t>
            </a:r>
            <a:r>
              <a:rPr lang="cs-CZ" dirty="0"/>
              <a:t> Inheritance</a:t>
            </a:r>
          </a:p>
        </p:txBody>
      </p:sp>
      <p:sp>
        <p:nvSpPr>
          <p:cNvPr id="4" name="Zástupný text 3">
            <a:extLst>
              <a:ext uri="{FF2B5EF4-FFF2-40B4-BE49-F238E27FC236}">
                <a16:creationId xmlns:a16="http://schemas.microsoft.com/office/drawing/2014/main" id="{7C55A412-C19C-AF6E-3B05-CC47D04FD21E}"/>
              </a:ext>
            </a:extLst>
          </p:cNvPr>
          <p:cNvSpPr>
            <a:spLocks noGrp="1"/>
          </p:cNvSpPr>
          <p:nvPr>
            <p:ph sz="quarter" idx="13"/>
          </p:nvPr>
        </p:nvSpPr>
        <p:spPr>
          <a:xfrm>
            <a:off x="838200" y="2212429"/>
            <a:ext cx="10515600" cy="3964534"/>
          </a:xfrm>
        </p:spPr>
        <p:txBody>
          <a:bodyPr>
            <a:normAutofit lnSpcReduction="10000"/>
          </a:bodyPr>
          <a:lstStyle/>
          <a:p>
            <a:r>
              <a:rPr lang="cs-CZ" dirty="0"/>
              <a:t>1) </a:t>
            </a:r>
            <a:r>
              <a:rPr lang="cs-CZ" dirty="0" err="1"/>
              <a:t>The</a:t>
            </a:r>
            <a:r>
              <a:rPr lang="cs-CZ" dirty="0"/>
              <a:t> </a:t>
            </a:r>
            <a:r>
              <a:rPr lang="cs-CZ" dirty="0" err="1"/>
              <a:t>death</a:t>
            </a:r>
            <a:r>
              <a:rPr lang="cs-CZ" dirty="0"/>
              <a:t> </a:t>
            </a:r>
            <a:r>
              <a:rPr lang="cs-CZ" dirty="0" err="1"/>
              <a:t>of</a:t>
            </a:r>
            <a:r>
              <a:rPr lang="cs-CZ" dirty="0"/>
              <a:t> natural person</a:t>
            </a:r>
          </a:p>
          <a:p>
            <a:endParaRPr lang="cs-CZ" dirty="0"/>
          </a:p>
          <a:p>
            <a:r>
              <a:rPr lang="cs-CZ" dirty="0"/>
              <a:t>2) Existence </a:t>
            </a:r>
            <a:r>
              <a:rPr lang="cs-CZ" dirty="0" err="1"/>
              <a:t>of</a:t>
            </a:r>
            <a:r>
              <a:rPr lang="cs-CZ" dirty="0"/>
              <a:t> </a:t>
            </a:r>
            <a:r>
              <a:rPr lang="cs-CZ" dirty="0" err="1"/>
              <a:t>estate</a:t>
            </a:r>
            <a:r>
              <a:rPr lang="cs-CZ" dirty="0"/>
              <a:t> </a:t>
            </a:r>
            <a:r>
              <a:rPr lang="cs-CZ" dirty="0" err="1"/>
              <a:t>left</a:t>
            </a:r>
            <a:r>
              <a:rPr lang="cs-CZ" dirty="0"/>
              <a:t>, more </a:t>
            </a:r>
            <a:r>
              <a:rPr lang="cs-CZ" dirty="0" err="1"/>
              <a:t>precisely</a:t>
            </a:r>
            <a:r>
              <a:rPr lang="cs-CZ" dirty="0"/>
              <a:t> existence </a:t>
            </a:r>
            <a:r>
              <a:rPr lang="cs-CZ" dirty="0" err="1"/>
              <a:t>of</a:t>
            </a:r>
            <a:r>
              <a:rPr lang="cs-CZ" dirty="0"/>
              <a:t> </a:t>
            </a:r>
            <a:r>
              <a:rPr lang="cs-CZ" dirty="0" err="1"/>
              <a:t>rights</a:t>
            </a:r>
            <a:r>
              <a:rPr lang="cs-CZ" dirty="0"/>
              <a:t> and </a:t>
            </a:r>
            <a:r>
              <a:rPr lang="cs-CZ" dirty="0" err="1"/>
              <a:t>duties</a:t>
            </a:r>
            <a:endParaRPr lang="cs-CZ" dirty="0"/>
          </a:p>
          <a:p>
            <a:endParaRPr lang="cs-CZ" dirty="0"/>
          </a:p>
          <a:p>
            <a:r>
              <a:rPr lang="cs-CZ" dirty="0"/>
              <a:t>3) </a:t>
            </a:r>
            <a:r>
              <a:rPr lang="cs-CZ" dirty="0" err="1"/>
              <a:t>Legal</a:t>
            </a:r>
            <a:r>
              <a:rPr lang="cs-CZ" dirty="0"/>
              <a:t> </a:t>
            </a:r>
            <a:r>
              <a:rPr lang="cs-CZ" dirty="0" err="1"/>
              <a:t>title</a:t>
            </a:r>
            <a:r>
              <a:rPr lang="cs-CZ" dirty="0"/>
              <a:t>:</a:t>
            </a:r>
          </a:p>
          <a:p>
            <a:r>
              <a:rPr lang="cs-CZ" dirty="0"/>
              <a:t>	inheritance </a:t>
            </a:r>
            <a:r>
              <a:rPr lang="cs-CZ" dirty="0" err="1"/>
              <a:t>contract</a:t>
            </a:r>
            <a:endParaRPr lang="cs-CZ" dirty="0"/>
          </a:p>
          <a:p>
            <a:r>
              <a:rPr lang="cs-CZ" dirty="0"/>
              <a:t>	testament (</a:t>
            </a:r>
            <a:r>
              <a:rPr lang="cs-CZ" dirty="0" err="1"/>
              <a:t>testamentary</a:t>
            </a:r>
            <a:r>
              <a:rPr lang="cs-CZ" dirty="0"/>
              <a:t> </a:t>
            </a:r>
            <a:r>
              <a:rPr lang="cs-CZ" dirty="0" err="1"/>
              <a:t>succession</a:t>
            </a:r>
            <a:r>
              <a:rPr lang="cs-CZ" dirty="0"/>
              <a:t>)</a:t>
            </a:r>
          </a:p>
          <a:p>
            <a:r>
              <a:rPr lang="cs-CZ" dirty="0"/>
              <a:t>	</a:t>
            </a:r>
            <a:r>
              <a:rPr lang="cs-CZ" dirty="0" err="1"/>
              <a:t>operation</a:t>
            </a:r>
            <a:r>
              <a:rPr lang="cs-CZ" dirty="0"/>
              <a:t> </a:t>
            </a:r>
            <a:r>
              <a:rPr lang="cs-CZ" dirty="0" err="1"/>
              <a:t>of</a:t>
            </a:r>
            <a:r>
              <a:rPr lang="cs-CZ" dirty="0"/>
              <a:t> </a:t>
            </a:r>
            <a:r>
              <a:rPr lang="cs-CZ" dirty="0" err="1"/>
              <a:t>law</a:t>
            </a:r>
            <a:r>
              <a:rPr lang="cs-CZ" dirty="0"/>
              <a:t> (</a:t>
            </a:r>
            <a:r>
              <a:rPr lang="cs-CZ" dirty="0" err="1"/>
              <a:t>intestate</a:t>
            </a:r>
            <a:r>
              <a:rPr lang="cs-CZ" dirty="0"/>
              <a:t> </a:t>
            </a:r>
            <a:r>
              <a:rPr lang="cs-CZ" dirty="0" err="1"/>
              <a:t>succession</a:t>
            </a:r>
            <a:r>
              <a:rPr lang="cs-CZ" dirty="0"/>
              <a:t>)</a:t>
            </a:r>
          </a:p>
          <a:p>
            <a:endParaRPr lang="cs-CZ" dirty="0"/>
          </a:p>
          <a:p>
            <a:r>
              <a:rPr lang="cs-CZ" dirty="0"/>
              <a:t>4) </a:t>
            </a:r>
            <a:r>
              <a:rPr lang="cs-CZ" dirty="0" err="1"/>
              <a:t>Capacity</a:t>
            </a:r>
            <a:r>
              <a:rPr lang="cs-CZ" dirty="0"/>
              <a:t> to </a:t>
            </a:r>
            <a:r>
              <a:rPr lang="cs-CZ" dirty="0" err="1"/>
              <a:t>inherit</a:t>
            </a:r>
            <a:r>
              <a:rPr lang="cs-CZ" dirty="0"/>
              <a:t>:</a:t>
            </a:r>
          </a:p>
          <a:p>
            <a:r>
              <a:rPr lang="cs-CZ" dirty="0"/>
              <a:t>	</a:t>
            </a:r>
            <a:r>
              <a:rPr lang="cs-CZ" dirty="0" err="1"/>
              <a:t>absolute</a:t>
            </a:r>
            <a:endParaRPr lang="cs-CZ" dirty="0"/>
          </a:p>
          <a:p>
            <a:r>
              <a:rPr lang="cs-CZ" dirty="0"/>
              <a:t>	</a:t>
            </a:r>
            <a:r>
              <a:rPr lang="cs-CZ" dirty="0" err="1"/>
              <a:t>relative</a:t>
            </a:r>
            <a:endParaRPr lang="cs-CZ" dirty="0"/>
          </a:p>
        </p:txBody>
      </p:sp>
    </p:spTree>
    <p:extLst>
      <p:ext uri="{BB962C8B-B14F-4D97-AF65-F5344CB8AC3E}">
        <p14:creationId xmlns:p14="http://schemas.microsoft.com/office/powerpoint/2010/main" val="272349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62D5DBB5-23C2-0C34-5DBD-52D4CDAA1833}"/>
              </a:ext>
            </a:extLst>
          </p:cNvPr>
          <p:cNvSpPr>
            <a:spLocks noGrp="1"/>
          </p:cNvSpPr>
          <p:nvPr>
            <p:ph idx="1"/>
          </p:nvPr>
        </p:nvSpPr>
        <p:spPr/>
        <p:txBody>
          <a:bodyPr/>
          <a:lstStyle/>
          <a:p>
            <a:r>
              <a:rPr lang="cs-CZ" dirty="0" err="1"/>
              <a:t>Notion</a:t>
            </a:r>
            <a:r>
              <a:rPr lang="cs-CZ" dirty="0"/>
              <a:t>: </a:t>
            </a:r>
            <a:r>
              <a:rPr lang="cs-CZ" dirty="0" err="1"/>
              <a:t>Law</a:t>
            </a:r>
            <a:r>
              <a:rPr lang="cs-CZ" dirty="0"/>
              <a:t> </a:t>
            </a:r>
            <a:r>
              <a:rPr lang="cs-CZ" dirty="0" err="1"/>
              <a:t>of</a:t>
            </a:r>
            <a:r>
              <a:rPr lang="cs-CZ" dirty="0"/>
              <a:t> </a:t>
            </a:r>
            <a:r>
              <a:rPr lang="cs-CZ" dirty="0" err="1"/>
              <a:t>Succession</a:t>
            </a:r>
            <a:endParaRPr lang="en-US" dirty="0"/>
          </a:p>
          <a:p>
            <a:r>
              <a:rPr lang="cs-CZ" dirty="0" err="1"/>
              <a:t>Fundamental</a:t>
            </a:r>
            <a:r>
              <a:rPr lang="cs-CZ" dirty="0"/>
              <a:t> </a:t>
            </a:r>
            <a:r>
              <a:rPr lang="cs-CZ" dirty="0" err="1"/>
              <a:t>Principles</a:t>
            </a:r>
            <a:endParaRPr lang="en-US" dirty="0"/>
          </a:p>
          <a:p>
            <a:r>
              <a:rPr lang="cs-CZ" dirty="0"/>
              <a:t>Universal </a:t>
            </a:r>
            <a:r>
              <a:rPr lang="cs-CZ" dirty="0" err="1"/>
              <a:t>Succession</a:t>
            </a:r>
            <a:r>
              <a:rPr lang="cs-CZ" dirty="0"/>
              <a:t> VS. </a:t>
            </a:r>
            <a:r>
              <a:rPr lang="cs-CZ" dirty="0" err="1"/>
              <a:t>Singular</a:t>
            </a:r>
            <a:r>
              <a:rPr lang="cs-CZ" dirty="0"/>
              <a:t> </a:t>
            </a:r>
            <a:r>
              <a:rPr lang="cs-CZ" dirty="0" err="1"/>
              <a:t>Succession</a:t>
            </a:r>
            <a:endParaRPr lang="cs-CZ" dirty="0"/>
          </a:p>
          <a:p>
            <a:r>
              <a:rPr lang="cs-CZ" dirty="0" err="1"/>
              <a:t>The</a:t>
            </a:r>
            <a:r>
              <a:rPr lang="cs-CZ" dirty="0"/>
              <a:t> Moment </a:t>
            </a:r>
            <a:r>
              <a:rPr lang="cs-CZ" dirty="0" err="1"/>
              <a:t>of</a:t>
            </a:r>
            <a:r>
              <a:rPr lang="cs-CZ" dirty="0"/>
              <a:t> </a:t>
            </a:r>
            <a:r>
              <a:rPr lang="cs-CZ" dirty="0" err="1"/>
              <a:t>Transition</a:t>
            </a:r>
            <a:r>
              <a:rPr lang="cs-CZ" dirty="0"/>
              <a:t> </a:t>
            </a:r>
            <a:r>
              <a:rPr lang="cs-CZ" dirty="0" err="1"/>
              <a:t>of</a:t>
            </a:r>
            <a:r>
              <a:rPr lang="cs-CZ" dirty="0"/>
              <a:t> </a:t>
            </a:r>
            <a:r>
              <a:rPr lang="cs-CZ" dirty="0" err="1"/>
              <a:t>the</a:t>
            </a:r>
            <a:r>
              <a:rPr lang="cs-CZ" dirty="0"/>
              <a:t> </a:t>
            </a:r>
            <a:r>
              <a:rPr lang="cs-CZ" dirty="0" err="1"/>
              <a:t>Estate</a:t>
            </a:r>
            <a:endParaRPr lang="cs-CZ" dirty="0"/>
          </a:p>
          <a:p>
            <a:r>
              <a:rPr lang="cs-CZ" dirty="0" err="1"/>
              <a:t>Prerequisites</a:t>
            </a:r>
            <a:r>
              <a:rPr lang="cs-CZ" dirty="0"/>
              <a:t> </a:t>
            </a:r>
            <a:r>
              <a:rPr lang="cs-CZ" dirty="0" err="1"/>
              <a:t>of</a:t>
            </a:r>
            <a:r>
              <a:rPr lang="cs-CZ" dirty="0"/>
              <a:t> Inheritance</a:t>
            </a:r>
          </a:p>
          <a:p>
            <a:r>
              <a:rPr lang="cs-CZ" dirty="0" err="1"/>
              <a:t>Legal</a:t>
            </a:r>
            <a:r>
              <a:rPr lang="cs-CZ" dirty="0"/>
              <a:t> </a:t>
            </a:r>
            <a:r>
              <a:rPr lang="cs-CZ" dirty="0" err="1"/>
              <a:t>Titles</a:t>
            </a:r>
            <a:r>
              <a:rPr lang="cs-CZ" dirty="0"/>
              <a:t> (1): Inheritance </a:t>
            </a:r>
            <a:r>
              <a:rPr lang="cs-CZ" dirty="0" err="1"/>
              <a:t>contract</a:t>
            </a:r>
            <a:endParaRPr lang="cs-CZ" dirty="0"/>
          </a:p>
          <a:p>
            <a:r>
              <a:rPr lang="cs-CZ" dirty="0" err="1"/>
              <a:t>Legal</a:t>
            </a:r>
            <a:r>
              <a:rPr lang="cs-CZ" dirty="0"/>
              <a:t> </a:t>
            </a:r>
            <a:r>
              <a:rPr lang="cs-CZ" dirty="0" err="1"/>
              <a:t>Titles</a:t>
            </a:r>
            <a:r>
              <a:rPr lang="cs-CZ" dirty="0"/>
              <a:t> (2): Testament</a:t>
            </a:r>
          </a:p>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r>
              <a:rPr lang="cs-CZ" dirty="0"/>
              <a:t> (</a:t>
            </a:r>
            <a:r>
              <a:rPr lang="cs-CZ" dirty="0" err="1"/>
              <a:t>ECtHR</a:t>
            </a:r>
            <a:r>
              <a:rPr lang="cs-CZ" dirty="0"/>
              <a:t>: </a:t>
            </a:r>
            <a:r>
              <a:rPr lang="cs-CZ" dirty="0" err="1"/>
              <a:t>Jarre</a:t>
            </a:r>
            <a:r>
              <a:rPr lang="cs-CZ" dirty="0"/>
              <a:t> vs. France, No. 14157/18)</a:t>
            </a:r>
          </a:p>
          <a:p>
            <a:endParaRPr lang="en-US" dirty="0"/>
          </a:p>
        </p:txBody>
      </p:sp>
      <p:sp>
        <p:nvSpPr>
          <p:cNvPr id="3" name="Nadpis 2">
            <a:extLst>
              <a:ext uri="{FF2B5EF4-FFF2-40B4-BE49-F238E27FC236}">
                <a16:creationId xmlns:a16="http://schemas.microsoft.com/office/drawing/2014/main" id="{1C2B747D-2E77-F253-1A60-69C56A5A39B7}"/>
              </a:ext>
            </a:extLst>
          </p:cNvPr>
          <p:cNvSpPr>
            <a:spLocks noGrp="1"/>
          </p:cNvSpPr>
          <p:nvPr>
            <p:ph type="title"/>
          </p:nvPr>
        </p:nvSpPr>
        <p:spPr/>
        <p:txBody>
          <a:bodyPr/>
          <a:lstStyle/>
          <a:p>
            <a:r>
              <a:rPr lang="en-US"/>
              <a:t>Content</a:t>
            </a:r>
          </a:p>
        </p:txBody>
      </p:sp>
    </p:spTree>
    <p:extLst>
      <p:ext uri="{BB962C8B-B14F-4D97-AF65-F5344CB8AC3E}">
        <p14:creationId xmlns:p14="http://schemas.microsoft.com/office/powerpoint/2010/main" val="364005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09503-1BD2-2768-A06C-F758A4823726}"/>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1A736597-C346-5358-2EE3-9F8217EDD6D2}"/>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6</a:t>
            </a:r>
            <a:endParaRPr lang="en-US" dirty="0"/>
          </a:p>
          <a:p>
            <a:r>
              <a:rPr lang="cs-CZ" dirty="0" err="1"/>
              <a:t>Legal</a:t>
            </a:r>
            <a:r>
              <a:rPr lang="cs-CZ" dirty="0"/>
              <a:t> </a:t>
            </a:r>
            <a:r>
              <a:rPr lang="cs-CZ" dirty="0" err="1"/>
              <a:t>Titles</a:t>
            </a:r>
            <a:r>
              <a:rPr lang="cs-CZ" dirty="0"/>
              <a:t> (1): Inheritance </a:t>
            </a:r>
            <a:r>
              <a:rPr lang="cs-CZ" dirty="0" err="1"/>
              <a:t>contract</a:t>
            </a:r>
            <a:endParaRPr lang="cs-CZ" dirty="0"/>
          </a:p>
        </p:txBody>
      </p:sp>
    </p:spTree>
    <p:extLst>
      <p:ext uri="{BB962C8B-B14F-4D97-AF65-F5344CB8AC3E}">
        <p14:creationId xmlns:p14="http://schemas.microsoft.com/office/powerpoint/2010/main" val="263719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3336-E3D6-9598-992E-EC7B82F628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EA56F2-ED84-B30F-F456-129320AB48D3}"/>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(1): Inheritance </a:t>
            </a:r>
            <a:r>
              <a:rPr lang="cs-CZ" dirty="0" err="1"/>
              <a:t>contract</a:t>
            </a:r>
            <a:endParaRPr lang="cs-CZ" dirty="0"/>
          </a:p>
        </p:txBody>
      </p:sp>
      <p:sp>
        <p:nvSpPr>
          <p:cNvPr id="4" name="Zástupný text 3">
            <a:extLst>
              <a:ext uri="{FF2B5EF4-FFF2-40B4-BE49-F238E27FC236}">
                <a16:creationId xmlns:a16="http://schemas.microsoft.com/office/drawing/2014/main" id="{3D433031-547D-9418-F72B-64E31E7C1BB0}"/>
              </a:ext>
            </a:extLst>
          </p:cNvPr>
          <p:cNvSpPr>
            <a:spLocks noGrp="1"/>
          </p:cNvSpPr>
          <p:nvPr>
            <p:ph sz="quarter" idx="13"/>
          </p:nvPr>
        </p:nvSpPr>
        <p:spPr>
          <a:xfrm>
            <a:off x="838200" y="2212429"/>
            <a:ext cx="10515600" cy="3964534"/>
          </a:xfrm>
        </p:spPr>
        <p:txBody>
          <a:bodyPr>
            <a:normAutofit/>
          </a:bodyPr>
          <a:lstStyle/>
          <a:p>
            <a:pPr algn="just"/>
            <a:r>
              <a:rPr lang="en-GB" b="1" dirty="0"/>
              <a:t>By the inheritance contract the testator calls up the second party or a third person as an </a:t>
            </a:r>
            <a:r>
              <a:rPr lang="en-GB" b="1" u="sng" dirty="0"/>
              <a:t>heir</a:t>
            </a:r>
            <a:r>
              <a:rPr lang="en-GB" b="1" dirty="0"/>
              <a:t> or as a </a:t>
            </a:r>
            <a:r>
              <a:rPr lang="en-GB" b="1" u="sng" dirty="0"/>
              <a:t>legatee</a:t>
            </a:r>
            <a:r>
              <a:rPr lang="en-GB" b="1" dirty="0"/>
              <a:t> and the second party accepts it.</a:t>
            </a:r>
            <a:endParaRPr lang="cs-CZ" b="1" dirty="0"/>
          </a:p>
          <a:p>
            <a:pPr algn="just"/>
            <a:endParaRPr lang="cs-CZ" b="1" dirty="0"/>
          </a:p>
          <a:p>
            <a:pPr algn="just"/>
            <a:r>
              <a:rPr lang="cs-CZ" dirty="0"/>
              <a:t>(</a:t>
            </a:r>
            <a:r>
              <a:rPr lang="cs-CZ" dirty="0" err="1"/>
              <a:t>Sect</a:t>
            </a:r>
            <a:r>
              <a:rPr lang="cs-CZ" dirty="0"/>
              <a:t>. 1582)</a:t>
            </a:r>
          </a:p>
          <a:p>
            <a:pPr algn="just"/>
            <a:endParaRPr lang="cs-CZ" dirty="0"/>
          </a:p>
          <a:p>
            <a:pPr algn="just"/>
            <a:r>
              <a:rPr lang="cs-CZ" dirty="0"/>
              <a:t>Q1: </a:t>
            </a:r>
            <a:r>
              <a:rPr lang="cs-CZ" dirty="0" err="1"/>
              <a:t>when</a:t>
            </a:r>
            <a:r>
              <a:rPr lang="cs-CZ" dirty="0"/>
              <a:t> </a:t>
            </a:r>
            <a:r>
              <a:rPr lang="cs-CZ" dirty="0" err="1"/>
              <a:t>suitable</a:t>
            </a:r>
            <a:r>
              <a:rPr lang="cs-CZ" dirty="0"/>
              <a:t> to call up a </a:t>
            </a:r>
            <a:r>
              <a:rPr lang="cs-CZ" dirty="0" err="1"/>
              <a:t>third</a:t>
            </a:r>
            <a:r>
              <a:rPr lang="cs-CZ" dirty="0"/>
              <a:t> person as </a:t>
            </a:r>
            <a:r>
              <a:rPr lang="cs-CZ" dirty="0" err="1"/>
              <a:t>an</a:t>
            </a:r>
            <a:r>
              <a:rPr lang="cs-CZ" dirty="0"/>
              <a:t> </a:t>
            </a:r>
            <a:r>
              <a:rPr lang="cs-CZ" dirty="0" err="1"/>
              <a:t>heir</a:t>
            </a:r>
            <a:r>
              <a:rPr lang="cs-CZ" dirty="0"/>
              <a:t> </a:t>
            </a:r>
            <a:r>
              <a:rPr lang="cs-CZ" dirty="0" err="1"/>
              <a:t>or</a:t>
            </a:r>
            <a:r>
              <a:rPr lang="cs-CZ" dirty="0"/>
              <a:t> </a:t>
            </a:r>
            <a:r>
              <a:rPr lang="cs-CZ" dirty="0" err="1"/>
              <a:t>legatee</a:t>
            </a:r>
            <a:r>
              <a:rPr lang="cs-CZ" dirty="0"/>
              <a:t>?</a:t>
            </a:r>
          </a:p>
          <a:p>
            <a:pPr algn="just"/>
            <a:endParaRPr lang="cs-CZ" dirty="0"/>
          </a:p>
          <a:p>
            <a:pPr algn="just"/>
            <a:r>
              <a:rPr lang="cs-CZ" dirty="0"/>
              <a:t>Q2: </a:t>
            </a:r>
            <a:r>
              <a:rPr lang="cs-CZ" dirty="0" err="1"/>
              <a:t>Is</a:t>
            </a:r>
            <a:r>
              <a:rPr lang="cs-CZ" dirty="0"/>
              <a:t> </a:t>
            </a:r>
            <a:r>
              <a:rPr lang="cs-CZ" dirty="0" err="1"/>
              <a:t>there</a:t>
            </a:r>
            <a:r>
              <a:rPr lang="cs-CZ" dirty="0"/>
              <a:t> i </a:t>
            </a:r>
            <a:r>
              <a:rPr lang="cs-CZ" dirty="0" err="1"/>
              <a:t>difference</a:t>
            </a:r>
            <a:r>
              <a:rPr lang="cs-CZ" dirty="0"/>
              <a:t> </a:t>
            </a:r>
            <a:r>
              <a:rPr lang="cs-CZ" dirty="0" err="1"/>
              <a:t>between</a:t>
            </a:r>
            <a:r>
              <a:rPr lang="cs-CZ" dirty="0"/>
              <a:t> </a:t>
            </a:r>
            <a:r>
              <a:rPr lang="cs-CZ" dirty="0" err="1"/>
              <a:t>heir</a:t>
            </a:r>
            <a:r>
              <a:rPr lang="cs-CZ" dirty="0"/>
              <a:t> and </a:t>
            </a:r>
            <a:r>
              <a:rPr lang="cs-CZ" dirty="0" err="1"/>
              <a:t>legatee</a:t>
            </a:r>
            <a:r>
              <a:rPr lang="cs-CZ" dirty="0"/>
              <a:t>?</a:t>
            </a:r>
          </a:p>
        </p:txBody>
      </p:sp>
    </p:spTree>
    <p:extLst>
      <p:ext uri="{BB962C8B-B14F-4D97-AF65-F5344CB8AC3E}">
        <p14:creationId xmlns:p14="http://schemas.microsoft.com/office/powerpoint/2010/main" val="3006684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2B12-E9AF-8599-0116-A0A33F4167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4F7F92-9E4B-7A4E-C5C1-8C33FC222C1C}"/>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(1): Inheritance </a:t>
            </a:r>
            <a:r>
              <a:rPr lang="cs-CZ" dirty="0" err="1"/>
              <a:t>contract</a:t>
            </a:r>
            <a:endParaRPr lang="cs-CZ" dirty="0"/>
          </a:p>
        </p:txBody>
      </p:sp>
      <p:sp>
        <p:nvSpPr>
          <p:cNvPr id="4" name="Zástupný text 3">
            <a:extLst>
              <a:ext uri="{FF2B5EF4-FFF2-40B4-BE49-F238E27FC236}">
                <a16:creationId xmlns:a16="http://schemas.microsoft.com/office/drawing/2014/main" id="{166189EA-8B15-7268-2FE7-4E3701B92872}"/>
              </a:ext>
            </a:extLst>
          </p:cNvPr>
          <p:cNvSpPr>
            <a:spLocks noGrp="1"/>
          </p:cNvSpPr>
          <p:nvPr>
            <p:ph sz="quarter" idx="13"/>
          </p:nvPr>
        </p:nvSpPr>
        <p:spPr>
          <a:xfrm>
            <a:off x="838200" y="2212429"/>
            <a:ext cx="10515600" cy="3964534"/>
          </a:xfrm>
        </p:spPr>
        <p:txBody>
          <a:bodyPr>
            <a:normAutofit/>
          </a:bodyPr>
          <a:lstStyle/>
          <a:p>
            <a:pPr algn="just"/>
            <a:r>
              <a:rPr lang="cs-CZ" b="1" dirty="0"/>
              <a:t>Q1: </a:t>
            </a:r>
            <a:r>
              <a:rPr lang="cs-CZ" b="1" dirty="0" err="1"/>
              <a:t>When</a:t>
            </a:r>
            <a:r>
              <a:rPr lang="cs-CZ" b="1" dirty="0"/>
              <a:t> </a:t>
            </a:r>
            <a:r>
              <a:rPr lang="cs-CZ" b="1" dirty="0" err="1"/>
              <a:t>suitable</a:t>
            </a:r>
            <a:r>
              <a:rPr lang="cs-CZ" b="1" dirty="0"/>
              <a:t> to call up a </a:t>
            </a:r>
            <a:r>
              <a:rPr lang="cs-CZ" b="1" dirty="0" err="1"/>
              <a:t>third</a:t>
            </a:r>
            <a:r>
              <a:rPr lang="cs-CZ" b="1" dirty="0"/>
              <a:t> person as </a:t>
            </a:r>
            <a:r>
              <a:rPr lang="cs-CZ" b="1" dirty="0" err="1"/>
              <a:t>an</a:t>
            </a:r>
            <a:r>
              <a:rPr lang="cs-CZ" b="1" dirty="0"/>
              <a:t> </a:t>
            </a:r>
            <a:r>
              <a:rPr lang="cs-CZ" b="1" dirty="0" err="1"/>
              <a:t>heir</a:t>
            </a:r>
            <a:r>
              <a:rPr lang="cs-CZ" b="1" dirty="0"/>
              <a:t> </a:t>
            </a:r>
            <a:r>
              <a:rPr lang="cs-CZ" b="1" dirty="0" err="1"/>
              <a:t>or</a:t>
            </a:r>
            <a:r>
              <a:rPr lang="cs-CZ" b="1" dirty="0"/>
              <a:t> </a:t>
            </a:r>
            <a:r>
              <a:rPr lang="cs-CZ" b="1" dirty="0" err="1"/>
              <a:t>legatee</a:t>
            </a:r>
            <a:r>
              <a:rPr lang="cs-CZ" b="1" dirty="0"/>
              <a:t>?</a:t>
            </a:r>
          </a:p>
          <a:p>
            <a:pPr algn="just"/>
            <a:r>
              <a:rPr lang="cs-CZ" dirty="0"/>
              <a:t>= e. g. </a:t>
            </a:r>
            <a:r>
              <a:rPr lang="cs-CZ" dirty="0" err="1"/>
              <a:t>when</a:t>
            </a:r>
            <a:r>
              <a:rPr lang="cs-CZ" dirty="0"/>
              <a:t> </a:t>
            </a:r>
            <a:r>
              <a:rPr lang="cs-CZ" dirty="0" err="1"/>
              <a:t>third</a:t>
            </a:r>
            <a:r>
              <a:rPr lang="cs-CZ" dirty="0"/>
              <a:t> person has no </a:t>
            </a:r>
            <a:r>
              <a:rPr lang="cs-CZ" dirty="0" err="1"/>
              <a:t>capacity</a:t>
            </a:r>
            <a:r>
              <a:rPr lang="cs-CZ" dirty="0"/>
              <a:t> to </a:t>
            </a:r>
            <a:r>
              <a:rPr lang="cs-CZ" dirty="0" err="1"/>
              <a:t>perform</a:t>
            </a:r>
            <a:r>
              <a:rPr lang="cs-CZ" dirty="0"/>
              <a:t> </a:t>
            </a:r>
            <a:r>
              <a:rPr lang="cs-CZ" dirty="0" err="1"/>
              <a:t>legal</a:t>
            </a:r>
            <a:r>
              <a:rPr lang="cs-CZ" dirty="0"/>
              <a:t> </a:t>
            </a:r>
            <a:r>
              <a:rPr lang="cs-CZ" dirty="0" err="1"/>
              <a:t>act</a:t>
            </a:r>
            <a:r>
              <a:rPr lang="cs-CZ" dirty="0"/>
              <a:t> in such </a:t>
            </a:r>
            <a:r>
              <a:rPr lang="cs-CZ" dirty="0" err="1"/>
              <a:t>an</a:t>
            </a:r>
            <a:r>
              <a:rPr lang="cs-CZ" dirty="0"/>
              <a:t> </a:t>
            </a:r>
            <a:r>
              <a:rPr lang="cs-CZ" dirty="0" err="1"/>
              <a:t>extent</a:t>
            </a:r>
            <a:r>
              <a:rPr lang="cs-CZ" dirty="0"/>
              <a:t> to </a:t>
            </a:r>
            <a:r>
              <a:rPr lang="cs-CZ" dirty="0" err="1"/>
              <a:t>be</a:t>
            </a:r>
            <a:r>
              <a:rPr lang="cs-CZ" dirty="0"/>
              <a:t> </a:t>
            </a:r>
            <a:r>
              <a:rPr lang="cs-CZ" dirty="0" err="1"/>
              <a:t>able</a:t>
            </a:r>
            <a:r>
              <a:rPr lang="cs-CZ" dirty="0"/>
              <a:t> to enter </a:t>
            </a:r>
            <a:r>
              <a:rPr lang="cs-CZ" dirty="0" err="1"/>
              <a:t>into</a:t>
            </a:r>
            <a:r>
              <a:rPr lang="cs-CZ" dirty="0"/>
              <a:t> inheritance </a:t>
            </a:r>
            <a:r>
              <a:rPr lang="cs-CZ" dirty="0" err="1"/>
              <a:t>contract</a:t>
            </a:r>
            <a:r>
              <a:rPr lang="cs-CZ" dirty="0"/>
              <a:t> (e. g. </a:t>
            </a:r>
            <a:r>
              <a:rPr lang="cs-CZ" dirty="0" err="1"/>
              <a:t>child</a:t>
            </a:r>
            <a:r>
              <a:rPr lang="cs-CZ" dirty="0"/>
              <a:t>, a person </a:t>
            </a:r>
            <a:r>
              <a:rPr lang="cs-CZ" dirty="0" err="1"/>
              <a:t>with</a:t>
            </a:r>
            <a:r>
              <a:rPr lang="cs-CZ" dirty="0"/>
              <a:t> limited </a:t>
            </a:r>
            <a:r>
              <a:rPr lang="cs-CZ" dirty="0" err="1"/>
              <a:t>capacity</a:t>
            </a:r>
            <a:r>
              <a:rPr lang="cs-CZ" dirty="0"/>
              <a:t> to </a:t>
            </a:r>
            <a:r>
              <a:rPr lang="cs-CZ" dirty="0" err="1"/>
              <a:t>perform</a:t>
            </a:r>
            <a:r>
              <a:rPr lang="cs-CZ" dirty="0"/>
              <a:t> </a:t>
            </a:r>
            <a:r>
              <a:rPr lang="cs-CZ" dirty="0" err="1"/>
              <a:t>legal</a:t>
            </a:r>
            <a:r>
              <a:rPr lang="cs-CZ" dirty="0"/>
              <a:t> </a:t>
            </a:r>
            <a:r>
              <a:rPr lang="cs-CZ" dirty="0" err="1"/>
              <a:t>acts</a:t>
            </a:r>
            <a:r>
              <a:rPr lang="cs-CZ" dirty="0"/>
              <a:t>)</a:t>
            </a:r>
          </a:p>
          <a:p>
            <a:pPr algn="just"/>
            <a:endParaRPr lang="cs-CZ" dirty="0"/>
          </a:p>
          <a:p>
            <a:pPr algn="just"/>
            <a:r>
              <a:rPr lang="cs-CZ" b="1" dirty="0"/>
              <a:t>Q2: </a:t>
            </a:r>
            <a:r>
              <a:rPr lang="cs-CZ" b="1" dirty="0" err="1"/>
              <a:t>Is</a:t>
            </a:r>
            <a:r>
              <a:rPr lang="cs-CZ" b="1" dirty="0"/>
              <a:t> </a:t>
            </a:r>
            <a:r>
              <a:rPr lang="cs-CZ" b="1" dirty="0" err="1"/>
              <a:t>there</a:t>
            </a:r>
            <a:r>
              <a:rPr lang="cs-CZ" b="1" dirty="0"/>
              <a:t> i </a:t>
            </a:r>
            <a:r>
              <a:rPr lang="cs-CZ" b="1" dirty="0" err="1"/>
              <a:t>difference</a:t>
            </a:r>
            <a:r>
              <a:rPr lang="cs-CZ" b="1" dirty="0"/>
              <a:t> </a:t>
            </a:r>
            <a:r>
              <a:rPr lang="cs-CZ" b="1" dirty="0" err="1"/>
              <a:t>between</a:t>
            </a:r>
            <a:r>
              <a:rPr lang="cs-CZ" b="1" dirty="0"/>
              <a:t> </a:t>
            </a:r>
            <a:r>
              <a:rPr lang="cs-CZ" b="1" dirty="0" err="1"/>
              <a:t>heir</a:t>
            </a:r>
            <a:r>
              <a:rPr lang="cs-CZ" b="1" dirty="0"/>
              <a:t> and </a:t>
            </a:r>
            <a:r>
              <a:rPr lang="cs-CZ" b="1" dirty="0" err="1"/>
              <a:t>legatee</a:t>
            </a:r>
            <a:r>
              <a:rPr lang="cs-CZ" b="1" dirty="0"/>
              <a:t>?</a:t>
            </a:r>
          </a:p>
          <a:p>
            <a:pPr algn="just"/>
            <a:r>
              <a:rPr lang="en-GB" b="1" dirty="0">
                <a:solidFill>
                  <a:schemeClr val="accent1"/>
                </a:solidFill>
              </a:rPr>
              <a:t>Heir</a:t>
            </a:r>
            <a:r>
              <a:rPr lang="en-GB" dirty="0"/>
              <a:t> enters in all rights and duties (= incl. debts)</a:t>
            </a:r>
          </a:p>
          <a:p>
            <a:pPr algn="just"/>
            <a:r>
              <a:rPr lang="cs-CZ" b="1" dirty="0">
                <a:solidFill>
                  <a:schemeClr val="accent1"/>
                </a:solidFill>
              </a:rPr>
              <a:t>X</a:t>
            </a:r>
          </a:p>
          <a:p>
            <a:pPr algn="just"/>
            <a:r>
              <a:rPr lang="en-GB" b="1" dirty="0">
                <a:solidFill>
                  <a:schemeClr val="accent1"/>
                </a:solidFill>
              </a:rPr>
              <a:t>Legatee</a:t>
            </a:r>
            <a:r>
              <a:rPr lang="en-GB" dirty="0"/>
              <a:t> has (only) a right against an heir </a:t>
            </a:r>
            <a:r>
              <a:rPr lang="cs-CZ" dirty="0"/>
              <a:t>on</a:t>
            </a:r>
            <a:r>
              <a:rPr lang="en-GB" dirty="0"/>
              <a:t> handing over an object of legacy</a:t>
            </a:r>
            <a:endParaRPr lang="cs-CZ" dirty="0"/>
          </a:p>
          <a:p>
            <a:pPr algn="just"/>
            <a:r>
              <a:rPr lang="cs-CZ" dirty="0"/>
              <a:t>= </a:t>
            </a:r>
            <a:r>
              <a:rPr lang="en-GB" dirty="0"/>
              <a:t>He is </a:t>
            </a:r>
            <a:r>
              <a:rPr lang="en-GB" b="1" dirty="0"/>
              <a:t>not</a:t>
            </a:r>
            <a:r>
              <a:rPr lang="en-GB" dirty="0"/>
              <a:t> universal successor, no transition of debts </a:t>
            </a:r>
            <a:r>
              <a:rPr lang="cs-CZ" dirty="0" err="1"/>
              <a:t>under</a:t>
            </a:r>
            <a:r>
              <a:rPr lang="en-GB" dirty="0"/>
              <a:t> legacy</a:t>
            </a:r>
            <a:endParaRPr lang="cs-CZ" dirty="0"/>
          </a:p>
        </p:txBody>
      </p:sp>
    </p:spTree>
    <p:extLst>
      <p:ext uri="{BB962C8B-B14F-4D97-AF65-F5344CB8AC3E}">
        <p14:creationId xmlns:p14="http://schemas.microsoft.com/office/powerpoint/2010/main" val="2593450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B3E8C-AFF4-ECCE-4697-A490481064E5}"/>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6A5E81BB-9328-8DF3-2664-94E167BB7835}"/>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7</a:t>
            </a:r>
            <a:endParaRPr lang="en-US" dirty="0"/>
          </a:p>
          <a:p>
            <a:r>
              <a:rPr lang="cs-CZ" dirty="0" err="1"/>
              <a:t>Legal</a:t>
            </a:r>
            <a:r>
              <a:rPr lang="cs-CZ" dirty="0"/>
              <a:t> </a:t>
            </a:r>
            <a:r>
              <a:rPr lang="cs-CZ" dirty="0" err="1"/>
              <a:t>Titles</a:t>
            </a:r>
            <a:r>
              <a:rPr lang="cs-CZ" dirty="0"/>
              <a:t> (2): Testament</a:t>
            </a:r>
          </a:p>
        </p:txBody>
      </p:sp>
    </p:spTree>
    <p:extLst>
      <p:ext uri="{BB962C8B-B14F-4D97-AF65-F5344CB8AC3E}">
        <p14:creationId xmlns:p14="http://schemas.microsoft.com/office/powerpoint/2010/main" val="259291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1A336-A0F7-BE91-9B1A-2A9D4F593DB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2FF217-69C6-C262-F521-6186BB6BA92F}"/>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DB7BC026-052D-4FBB-E562-CD689EAF3724}"/>
              </a:ext>
            </a:extLst>
          </p:cNvPr>
          <p:cNvSpPr>
            <a:spLocks noGrp="1"/>
          </p:cNvSpPr>
          <p:nvPr>
            <p:ph sz="quarter" idx="13"/>
          </p:nvPr>
        </p:nvSpPr>
        <p:spPr>
          <a:xfrm>
            <a:off x="838200" y="2212429"/>
            <a:ext cx="10515600" cy="3964534"/>
          </a:xfrm>
        </p:spPr>
        <p:txBody>
          <a:bodyPr>
            <a:normAutofit/>
          </a:bodyPr>
          <a:lstStyle/>
          <a:p>
            <a:pPr algn="just"/>
            <a:r>
              <a:rPr lang="cs-CZ" dirty="0"/>
              <a:t>= </a:t>
            </a:r>
            <a:r>
              <a:rPr lang="cs-CZ" dirty="0" err="1"/>
              <a:t>act</a:t>
            </a:r>
            <a:r>
              <a:rPr lang="cs-CZ" dirty="0"/>
              <a:t> in </a:t>
            </a:r>
            <a:r>
              <a:rPr lang="cs-CZ" dirty="0" err="1"/>
              <a:t>law</a:t>
            </a:r>
            <a:r>
              <a:rPr lang="cs-CZ" dirty="0"/>
              <a:t> (</a:t>
            </a:r>
            <a:r>
              <a:rPr lang="cs-CZ" dirty="0" err="1"/>
              <a:t>juridical</a:t>
            </a:r>
            <a:r>
              <a:rPr lang="cs-CZ" dirty="0"/>
              <a:t> </a:t>
            </a:r>
            <a:r>
              <a:rPr lang="cs-CZ" dirty="0" err="1"/>
              <a:t>act</a:t>
            </a:r>
            <a:r>
              <a:rPr lang="cs-CZ" dirty="0"/>
              <a:t>), </a:t>
            </a:r>
            <a:r>
              <a:rPr lang="cs-CZ" dirty="0" err="1"/>
              <a:t>which</a:t>
            </a:r>
            <a:r>
              <a:rPr lang="cs-CZ" dirty="0"/>
              <a:t> </a:t>
            </a:r>
            <a:r>
              <a:rPr lang="cs-CZ" dirty="0" err="1"/>
              <a:t>is</a:t>
            </a:r>
            <a:r>
              <a:rPr lang="cs-CZ" dirty="0"/>
              <a:t>:</a:t>
            </a:r>
          </a:p>
          <a:p>
            <a:pPr algn="just"/>
            <a:endParaRPr lang="cs-CZ" dirty="0"/>
          </a:p>
          <a:p>
            <a:pPr algn="just"/>
            <a:r>
              <a:rPr lang="en-GB" dirty="0"/>
              <a:t>unilateral</a:t>
            </a:r>
            <a:r>
              <a:rPr lang="cs-CZ" dirty="0"/>
              <a:t> (! no </a:t>
            </a:r>
            <a:r>
              <a:rPr lang="cs-CZ" dirty="0" err="1"/>
              <a:t>consent</a:t>
            </a:r>
            <a:r>
              <a:rPr lang="cs-CZ" dirty="0"/>
              <a:t> </a:t>
            </a:r>
            <a:r>
              <a:rPr lang="cs-CZ" dirty="0" err="1"/>
              <a:t>of</a:t>
            </a:r>
            <a:r>
              <a:rPr lang="cs-CZ" dirty="0"/>
              <a:t> </a:t>
            </a:r>
            <a:r>
              <a:rPr lang="cs-CZ" dirty="0" err="1"/>
              <a:t>heir</a:t>
            </a:r>
            <a:r>
              <a:rPr lang="cs-CZ" dirty="0"/>
              <a:t> </a:t>
            </a:r>
            <a:r>
              <a:rPr lang="cs-CZ" dirty="0" err="1"/>
              <a:t>needed</a:t>
            </a:r>
            <a:r>
              <a:rPr lang="cs-CZ" dirty="0"/>
              <a:t> !)</a:t>
            </a:r>
            <a:endParaRPr lang="en-GB" dirty="0"/>
          </a:p>
          <a:p>
            <a:pPr algn="just"/>
            <a:endParaRPr lang="cs-CZ" dirty="0"/>
          </a:p>
          <a:p>
            <a:pPr algn="just"/>
            <a:r>
              <a:rPr lang="en-GB" dirty="0"/>
              <a:t>revocable</a:t>
            </a:r>
            <a:r>
              <a:rPr lang="cs-CZ" dirty="0"/>
              <a:t> (! </a:t>
            </a:r>
            <a:r>
              <a:rPr lang="cs-CZ" dirty="0" err="1"/>
              <a:t>can</a:t>
            </a:r>
            <a:r>
              <a:rPr lang="cs-CZ" dirty="0"/>
              <a:t> </a:t>
            </a:r>
            <a:r>
              <a:rPr lang="cs-CZ" dirty="0" err="1"/>
              <a:t>be</a:t>
            </a:r>
            <a:r>
              <a:rPr lang="cs-CZ" dirty="0"/>
              <a:t> </a:t>
            </a:r>
            <a:r>
              <a:rPr lang="cs-CZ" dirty="0" err="1"/>
              <a:t>freely</a:t>
            </a:r>
            <a:r>
              <a:rPr lang="cs-CZ" dirty="0"/>
              <a:t> </a:t>
            </a:r>
            <a:r>
              <a:rPr lang="cs-CZ" dirty="0" err="1"/>
              <a:t>changed</a:t>
            </a:r>
            <a:r>
              <a:rPr lang="cs-CZ" dirty="0"/>
              <a:t> by </a:t>
            </a:r>
            <a:r>
              <a:rPr lang="cs-CZ" dirty="0" err="1"/>
              <a:t>the</a:t>
            </a:r>
            <a:r>
              <a:rPr lang="cs-CZ" dirty="0"/>
              <a:t> </a:t>
            </a:r>
            <a:r>
              <a:rPr lang="cs-CZ" dirty="0" err="1"/>
              <a:t>testator</a:t>
            </a:r>
            <a:r>
              <a:rPr lang="cs-CZ" dirty="0"/>
              <a:t> !)</a:t>
            </a:r>
            <a:endParaRPr lang="en-GB" dirty="0"/>
          </a:p>
          <a:p>
            <a:pPr algn="just"/>
            <a:endParaRPr lang="cs-CZ" dirty="0"/>
          </a:p>
          <a:p>
            <a:pPr algn="just"/>
            <a:r>
              <a:rPr lang="en-GB" dirty="0"/>
              <a:t>non-addressed</a:t>
            </a:r>
            <a:r>
              <a:rPr lang="cs-CZ" dirty="0"/>
              <a:t> (! has not to </a:t>
            </a:r>
            <a:r>
              <a:rPr lang="cs-CZ" dirty="0" err="1"/>
              <a:t>be</a:t>
            </a:r>
            <a:r>
              <a:rPr lang="cs-CZ" dirty="0"/>
              <a:t> </a:t>
            </a:r>
            <a:r>
              <a:rPr lang="cs-CZ" dirty="0" err="1"/>
              <a:t>delivered</a:t>
            </a:r>
            <a:r>
              <a:rPr lang="cs-CZ" dirty="0"/>
              <a:t> to </a:t>
            </a:r>
            <a:r>
              <a:rPr lang="cs-CZ" dirty="0" err="1"/>
              <a:t>an</a:t>
            </a:r>
            <a:r>
              <a:rPr lang="cs-CZ" dirty="0"/>
              <a:t> </a:t>
            </a:r>
            <a:r>
              <a:rPr lang="cs-CZ" dirty="0" err="1"/>
              <a:t>heir</a:t>
            </a:r>
            <a:r>
              <a:rPr lang="cs-CZ" dirty="0"/>
              <a:t> to </a:t>
            </a:r>
            <a:r>
              <a:rPr lang="cs-CZ" dirty="0" err="1"/>
              <a:t>have</a:t>
            </a:r>
            <a:r>
              <a:rPr lang="cs-CZ" dirty="0"/>
              <a:t> </a:t>
            </a:r>
            <a:r>
              <a:rPr lang="cs-CZ" dirty="0" err="1"/>
              <a:t>legal</a:t>
            </a:r>
            <a:r>
              <a:rPr lang="cs-CZ" dirty="0"/>
              <a:t> </a:t>
            </a:r>
            <a:r>
              <a:rPr lang="cs-CZ" dirty="0" err="1"/>
              <a:t>effects</a:t>
            </a:r>
            <a:r>
              <a:rPr lang="cs-CZ" dirty="0"/>
              <a:t> !)</a:t>
            </a:r>
            <a:endParaRPr lang="en-GB" dirty="0"/>
          </a:p>
          <a:p>
            <a:pPr algn="just"/>
            <a:endParaRPr lang="cs-CZ" dirty="0"/>
          </a:p>
          <a:p>
            <a:pPr algn="just"/>
            <a:r>
              <a:rPr lang="en-GB" dirty="0"/>
              <a:t>by which the testator disposes of his assets </a:t>
            </a:r>
            <a:r>
              <a:rPr lang="cs-CZ" i="1" dirty="0" err="1"/>
              <a:t>mortis</a:t>
            </a:r>
            <a:r>
              <a:rPr lang="cs-CZ" i="1" dirty="0"/>
              <a:t> causa</a:t>
            </a:r>
            <a:r>
              <a:rPr lang="cs-CZ" dirty="0"/>
              <a:t> </a:t>
            </a:r>
            <a:r>
              <a:rPr lang="en-GB" dirty="0"/>
              <a:t>for the case of his death</a:t>
            </a:r>
          </a:p>
        </p:txBody>
      </p:sp>
    </p:spTree>
    <p:extLst>
      <p:ext uri="{BB962C8B-B14F-4D97-AF65-F5344CB8AC3E}">
        <p14:creationId xmlns:p14="http://schemas.microsoft.com/office/powerpoint/2010/main" val="281265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BCA0C-26A2-FDBB-C5A7-4B41D1A95C7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C5F5B32-B6C6-CAFC-B9FA-08EAA56C6FB7}"/>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1EE424D6-7B6C-51C7-C123-8FFFCC561F65}"/>
              </a:ext>
            </a:extLst>
          </p:cNvPr>
          <p:cNvSpPr>
            <a:spLocks noGrp="1"/>
          </p:cNvSpPr>
          <p:nvPr>
            <p:ph sz="quarter" idx="13"/>
          </p:nvPr>
        </p:nvSpPr>
        <p:spPr>
          <a:xfrm>
            <a:off x="838200" y="2212429"/>
            <a:ext cx="10515600" cy="3964534"/>
          </a:xfrm>
        </p:spPr>
        <p:txBody>
          <a:bodyPr>
            <a:normAutofit lnSpcReduction="10000"/>
          </a:bodyPr>
          <a:lstStyle/>
          <a:p>
            <a:pPr algn="just"/>
            <a:r>
              <a:rPr lang="en-GB" dirty="0"/>
              <a:t>different forms of testament:</a:t>
            </a:r>
          </a:p>
          <a:p>
            <a:pPr algn="just"/>
            <a:endParaRPr lang="cs-CZ" dirty="0"/>
          </a:p>
          <a:p>
            <a:pPr algn="just"/>
            <a:r>
              <a:rPr lang="cs-CZ" dirty="0"/>
              <a:t>1) </a:t>
            </a:r>
            <a:r>
              <a:rPr lang="en-GB" dirty="0"/>
              <a:t>holograph testament</a:t>
            </a:r>
          </a:p>
          <a:p>
            <a:pPr lvl="2" algn="just"/>
            <a:r>
              <a:rPr lang="cs-CZ" dirty="0"/>
              <a:t>(</a:t>
            </a:r>
            <a:r>
              <a:rPr lang="cs-CZ" dirty="0" err="1"/>
              <a:t>Greek</a:t>
            </a:r>
            <a:r>
              <a:rPr lang="cs-CZ" dirty="0"/>
              <a:t>: </a:t>
            </a:r>
            <a:r>
              <a:rPr lang="cs-CZ" dirty="0" err="1"/>
              <a:t>holós</a:t>
            </a:r>
            <a:r>
              <a:rPr lang="cs-CZ" dirty="0"/>
              <a:t> = by </a:t>
            </a:r>
            <a:r>
              <a:rPr lang="cs-CZ" dirty="0" err="1"/>
              <a:t>myself</a:t>
            </a:r>
            <a:r>
              <a:rPr lang="cs-CZ" dirty="0"/>
              <a:t>; + </a:t>
            </a:r>
            <a:r>
              <a:rPr lang="cs-CZ" dirty="0" err="1"/>
              <a:t>graphein</a:t>
            </a:r>
            <a:r>
              <a:rPr lang="cs-CZ" dirty="0"/>
              <a:t> = to </a:t>
            </a:r>
            <a:r>
              <a:rPr lang="cs-CZ" dirty="0" err="1"/>
              <a:t>write</a:t>
            </a:r>
            <a:r>
              <a:rPr lang="cs-CZ" dirty="0"/>
              <a:t>)</a:t>
            </a:r>
          </a:p>
          <a:p>
            <a:pPr algn="just"/>
            <a:endParaRPr lang="cs-CZ" dirty="0"/>
          </a:p>
          <a:p>
            <a:pPr algn="just"/>
            <a:r>
              <a:rPr lang="cs-CZ" dirty="0"/>
              <a:t>2) </a:t>
            </a:r>
            <a:r>
              <a:rPr lang="en-GB" dirty="0"/>
              <a:t>allograph testament</a:t>
            </a:r>
          </a:p>
          <a:p>
            <a:pPr marL="127000" lvl="1" indent="0" algn="just">
              <a:buNone/>
            </a:pPr>
            <a:r>
              <a:rPr lang="en-GB" dirty="0"/>
              <a:t>+ public (notarial) deed testament</a:t>
            </a:r>
            <a:r>
              <a:rPr lang="cs-CZ" dirty="0"/>
              <a:t> (in </a:t>
            </a:r>
            <a:r>
              <a:rPr lang="cs-CZ" dirty="0" err="1"/>
              <a:t>some</a:t>
            </a:r>
            <a:r>
              <a:rPr lang="cs-CZ" dirty="0"/>
              <a:t> </a:t>
            </a:r>
            <a:r>
              <a:rPr lang="cs-CZ" dirty="0" err="1"/>
              <a:t>cases</a:t>
            </a:r>
            <a:r>
              <a:rPr lang="cs-CZ" dirty="0"/>
              <a:t> </a:t>
            </a:r>
            <a:r>
              <a:rPr lang="cs-CZ" dirty="0" err="1"/>
              <a:t>required</a:t>
            </a:r>
            <a:r>
              <a:rPr lang="cs-CZ" dirty="0"/>
              <a:t> by Civil </a:t>
            </a:r>
            <a:r>
              <a:rPr lang="cs-CZ" dirty="0" err="1"/>
              <a:t>Code</a:t>
            </a:r>
            <a:r>
              <a:rPr lang="cs-CZ" dirty="0"/>
              <a:t>)</a:t>
            </a:r>
          </a:p>
          <a:p>
            <a:pPr marL="127000" lvl="1" indent="0" algn="just">
              <a:buNone/>
            </a:pPr>
            <a:endParaRPr lang="cs-CZ" dirty="0"/>
          </a:p>
          <a:p>
            <a:pPr marL="127000" lvl="1" indent="0" algn="just">
              <a:buNone/>
            </a:pPr>
            <a:r>
              <a:rPr lang="cs-CZ" dirty="0"/>
              <a:t>Q: </a:t>
            </a:r>
            <a:r>
              <a:rPr lang="cs-CZ" dirty="0" err="1"/>
              <a:t>Which</a:t>
            </a:r>
            <a:r>
              <a:rPr lang="cs-CZ" dirty="0"/>
              <a:t> </a:t>
            </a:r>
            <a:r>
              <a:rPr lang="cs-CZ" dirty="0" err="1"/>
              <a:t>form</a:t>
            </a:r>
            <a:r>
              <a:rPr lang="cs-CZ" dirty="0"/>
              <a:t> </a:t>
            </a:r>
            <a:r>
              <a:rPr lang="cs-CZ" dirty="0" err="1"/>
              <a:t>of</a:t>
            </a:r>
            <a:r>
              <a:rPr lang="cs-CZ" dirty="0"/>
              <a:t> testament </a:t>
            </a:r>
            <a:r>
              <a:rPr lang="cs-CZ" dirty="0" err="1"/>
              <a:t>you</a:t>
            </a:r>
            <a:r>
              <a:rPr lang="cs-CZ" dirty="0"/>
              <a:t> </a:t>
            </a:r>
            <a:r>
              <a:rPr lang="cs-CZ" dirty="0" err="1"/>
              <a:t>prepare</a:t>
            </a:r>
            <a:r>
              <a:rPr lang="cs-CZ" dirty="0"/>
              <a:t> </a:t>
            </a:r>
            <a:r>
              <a:rPr lang="cs-CZ" dirty="0" err="1"/>
              <a:t>if</a:t>
            </a:r>
            <a:r>
              <a:rPr lang="cs-CZ" dirty="0"/>
              <a:t> </a:t>
            </a:r>
            <a:r>
              <a:rPr lang="cs-CZ" dirty="0" err="1"/>
              <a:t>you</a:t>
            </a:r>
            <a:r>
              <a:rPr lang="cs-CZ" dirty="0"/>
              <a:t> type </a:t>
            </a:r>
            <a:r>
              <a:rPr lang="cs-CZ" dirty="0" err="1"/>
              <a:t>your</a:t>
            </a:r>
            <a:r>
              <a:rPr lang="cs-CZ" dirty="0"/>
              <a:t> testament on PC, </a:t>
            </a:r>
            <a:r>
              <a:rPr lang="cs-CZ" dirty="0" err="1"/>
              <a:t>print</a:t>
            </a:r>
            <a:r>
              <a:rPr lang="cs-CZ" dirty="0"/>
              <a:t> </a:t>
            </a:r>
            <a:r>
              <a:rPr lang="cs-CZ" dirty="0" err="1"/>
              <a:t>the</a:t>
            </a:r>
            <a:r>
              <a:rPr lang="cs-CZ" dirty="0"/>
              <a:t> </a:t>
            </a:r>
            <a:r>
              <a:rPr lang="cs-CZ" dirty="0" err="1"/>
              <a:t>file</a:t>
            </a:r>
            <a:r>
              <a:rPr lang="cs-CZ" dirty="0"/>
              <a:t> and sign </a:t>
            </a:r>
            <a:r>
              <a:rPr lang="cs-CZ" dirty="0" err="1"/>
              <a:t>it</a:t>
            </a:r>
            <a:r>
              <a:rPr lang="cs-CZ" dirty="0"/>
              <a:t>?</a:t>
            </a:r>
            <a:endParaRPr lang="en-GB" dirty="0"/>
          </a:p>
        </p:txBody>
      </p:sp>
    </p:spTree>
    <p:extLst>
      <p:ext uri="{BB962C8B-B14F-4D97-AF65-F5344CB8AC3E}">
        <p14:creationId xmlns:p14="http://schemas.microsoft.com/office/powerpoint/2010/main" val="2155478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61E5-AC51-FEFD-F7AC-D885FCFCA91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6C2B747-E852-187C-4519-EEFCE86D4547}"/>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(2): Testament</a:t>
            </a:r>
          </a:p>
        </p:txBody>
      </p:sp>
      <p:sp>
        <p:nvSpPr>
          <p:cNvPr id="4" name="Zástupný text 3">
            <a:extLst>
              <a:ext uri="{FF2B5EF4-FFF2-40B4-BE49-F238E27FC236}">
                <a16:creationId xmlns:a16="http://schemas.microsoft.com/office/drawing/2014/main" id="{CB6719FF-6A64-CD20-7304-3F03B399F0B3}"/>
              </a:ext>
            </a:extLst>
          </p:cNvPr>
          <p:cNvSpPr>
            <a:spLocks noGrp="1"/>
          </p:cNvSpPr>
          <p:nvPr>
            <p:ph sz="quarter" idx="13"/>
          </p:nvPr>
        </p:nvSpPr>
        <p:spPr>
          <a:xfrm>
            <a:off x="838200" y="2212429"/>
            <a:ext cx="10515600" cy="3964534"/>
          </a:xfrm>
        </p:spPr>
        <p:txBody>
          <a:bodyPr>
            <a:normAutofit/>
          </a:bodyPr>
          <a:lstStyle/>
          <a:p>
            <a:pPr marL="127000" lvl="1" indent="0" algn="just">
              <a:buNone/>
            </a:pPr>
            <a:r>
              <a:rPr lang="cs-CZ" b="1" dirty="0"/>
              <a:t>Q: </a:t>
            </a:r>
            <a:r>
              <a:rPr lang="cs-CZ" b="1" dirty="0" err="1"/>
              <a:t>Which</a:t>
            </a:r>
            <a:r>
              <a:rPr lang="cs-CZ" b="1" dirty="0"/>
              <a:t> </a:t>
            </a:r>
            <a:r>
              <a:rPr lang="cs-CZ" b="1" dirty="0" err="1"/>
              <a:t>form</a:t>
            </a:r>
            <a:r>
              <a:rPr lang="cs-CZ" b="1" dirty="0"/>
              <a:t> </a:t>
            </a:r>
            <a:r>
              <a:rPr lang="cs-CZ" b="1" dirty="0" err="1"/>
              <a:t>of</a:t>
            </a:r>
            <a:r>
              <a:rPr lang="cs-CZ" b="1" dirty="0"/>
              <a:t> testament </a:t>
            </a:r>
            <a:r>
              <a:rPr lang="cs-CZ" b="1" dirty="0" err="1"/>
              <a:t>you</a:t>
            </a:r>
            <a:r>
              <a:rPr lang="cs-CZ" b="1" dirty="0"/>
              <a:t> </a:t>
            </a:r>
            <a:r>
              <a:rPr lang="cs-CZ" b="1" dirty="0" err="1"/>
              <a:t>prepare</a:t>
            </a:r>
            <a:r>
              <a:rPr lang="cs-CZ" b="1" dirty="0"/>
              <a:t> </a:t>
            </a:r>
            <a:r>
              <a:rPr lang="cs-CZ" b="1" dirty="0" err="1"/>
              <a:t>if</a:t>
            </a:r>
            <a:r>
              <a:rPr lang="cs-CZ" b="1" dirty="0"/>
              <a:t> </a:t>
            </a:r>
            <a:r>
              <a:rPr lang="cs-CZ" b="1" dirty="0" err="1"/>
              <a:t>you</a:t>
            </a:r>
            <a:r>
              <a:rPr lang="cs-CZ" b="1" dirty="0"/>
              <a:t> type </a:t>
            </a:r>
            <a:r>
              <a:rPr lang="cs-CZ" b="1" dirty="0" err="1"/>
              <a:t>your</a:t>
            </a:r>
            <a:r>
              <a:rPr lang="cs-CZ" b="1" dirty="0"/>
              <a:t> testament on PC, </a:t>
            </a:r>
            <a:r>
              <a:rPr lang="cs-CZ" b="1" dirty="0" err="1"/>
              <a:t>print</a:t>
            </a:r>
            <a:r>
              <a:rPr lang="cs-CZ" b="1" dirty="0"/>
              <a:t> </a:t>
            </a:r>
            <a:r>
              <a:rPr lang="cs-CZ" b="1" dirty="0" err="1"/>
              <a:t>the</a:t>
            </a:r>
            <a:r>
              <a:rPr lang="cs-CZ" b="1" dirty="0"/>
              <a:t> </a:t>
            </a:r>
            <a:r>
              <a:rPr lang="cs-CZ" b="1" dirty="0" err="1"/>
              <a:t>file</a:t>
            </a:r>
            <a:r>
              <a:rPr lang="cs-CZ" b="1" dirty="0"/>
              <a:t> and sign </a:t>
            </a:r>
            <a:r>
              <a:rPr lang="cs-CZ" b="1" dirty="0" err="1"/>
              <a:t>it</a:t>
            </a:r>
            <a:r>
              <a:rPr lang="cs-CZ" b="1" dirty="0"/>
              <a:t>?</a:t>
            </a:r>
          </a:p>
          <a:p>
            <a:pPr marL="127000" lvl="1" indent="0" algn="just">
              <a:buNone/>
            </a:pPr>
            <a:endParaRPr lang="cs-CZ" dirty="0"/>
          </a:p>
          <a:p>
            <a:pPr marL="127000" lvl="1" indent="0" algn="just">
              <a:buNone/>
            </a:pPr>
            <a:r>
              <a:rPr lang="cs-CZ" dirty="0" err="1"/>
              <a:t>This</a:t>
            </a:r>
            <a:r>
              <a:rPr lang="cs-CZ" dirty="0"/>
              <a:t> </a:t>
            </a:r>
            <a:r>
              <a:rPr lang="cs-CZ" dirty="0" err="1"/>
              <a:t>is</a:t>
            </a:r>
            <a:r>
              <a:rPr lang="cs-CZ" dirty="0"/>
              <a:t> </a:t>
            </a:r>
            <a:r>
              <a:rPr lang="cs-CZ" b="1" dirty="0" err="1"/>
              <a:t>allograph</a:t>
            </a:r>
            <a:r>
              <a:rPr lang="cs-CZ" dirty="0"/>
              <a:t> testament!</a:t>
            </a:r>
          </a:p>
          <a:p>
            <a:pPr marL="127000" lvl="1" indent="0" algn="just">
              <a:buNone/>
            </a:pPr>
            <a:endParaRPr lang="cs-CZ" dirty="0"/>
          </a:p>
          <a:p>
            <a:pPr marL="127000" lvl="1" indent="0" algn="just">
              <a:buNone/>
            </a:pPr>
            <a:r>
              <a:rPr lang="cs-CZ" dirty="0"/>
              <a:t>(</a:t>
            </a:r>
            <a:r>
              <a:rPr lang="cs-CZ" dirty="0" err="1"/>
              <a:t>it</a:t>
            </a:r>
            <a:r>
              <a:rPr lang="cs-CZ" dirty="0"/>
              <a:t> </a:t>
            </a:r>
            <a:r>
              <a:rPr lang="cs-CZ" dirty="0" err="1"/>
              <a:t>is</a:t>
            </a:r>
            <a:r>
              <a:rPr lang="cs-CZ" dirty="0"/>
              <a:t> not </a:t>
            </a:r>
            <a:r>
              <a:rPr lang="cs-CZ" dirty="0" err="1"/>
              <a:t>written</a:t>
            </a:r>
            <a:r>
              <a:rPr lang="cs-CZ" dirty="0"/>
              <a:t> </a:t>
            </a:r>
            <a:r>
              <a:rPr lang="cs-CZ" dirty="0" err="1"/>
              <a:t>solely</a:t>
            </a:r>
            <a:r>
              <a:rPr lang="cs-CZ" dirty="0"/>
              <a:t> by </a:t>
            </a:r>
            <a:r>
              <a:rPr lang="cs-CZ" dirty="0" err="1"/>
              <a:t>your</a:t>
            </a:r>
            <a:r>
              <a:rPr lang="cs-CZ" dirty="0"/>
              <a:t> </a:t>
            </a:r>
            <a:r>
              <a:rPr lang="cs-CZ" dirty="0" err="1"/>
              <a:t>own</a:t>
            </a:r>
            <a:r>
              <a:rPr lang="cs-CZ" dirty="0"/>
              <a:t> hand)</a:t>
            </a:r>
            <a:endParaRPr lang="en-GB" dirty="0"/>
          </a:p>
        </p:txBody>
      </p:sp>
    </p:spTree>
    <p:extLst>
      <p:ext uri="{BB962C8B-B14F-4D97-AF65-F5344CB8AC3E}">
        <p14:creationId xmlns:p14="http://schemas.microsoft.com/office/powerpoint/2010/main" val="1177994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3ECBB-E0B0-BE4B-4F6F-24AEDAD8793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E836719-5759-A02A-C404-CC5711A64600}"/>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8</a:t>
            </a:r>
            <a:endParaRPr lang="en-US" dirty="0"/>
          </a:p>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Tree>
    <p:extLst>
      <p:ext uri="{BB962C8B-B14F-4D97-AF65-F5344CB8AC3E}">
        <p14:creationId xmlns:p14="http://schemas.microsoft.com/office/powerpoint/2010/main" val="117690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78B73-4E7A-0442-4865-28F45F2F13F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2C0C96-76AC-B095-5E9F-0FC04D3DA121}"/>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3DC03F32-2DA0-311F-F526-6DAE2015E5C7}"/>
              </a:ext>
            </a:extLst>
          </p:cNvPr>
          <p:cNvSpPr>
            <a:spLocks noGrp="1"/>
          </p:cNvSpPr>
          <p:nvPr>
            <p:ph sz="quarter" idx="13"/>
          </p:nvPr>
        </p:nvSpPr>
        <p:spPr>
          <a:xfrm>
            <a:off x="838200" y="2212429"/>
            <a:ext cx="10515600" cy="3964534"/>
          </a:xfrm>
        </p:spPr>
        <p:txBody>
          <a:bodyPr>
            <a:normAutofit fontScale="92500" lnSpcReduction="20000"/>
          </a:bodyPr>
          <a:lstStyle/>
          <a:p>
            <a:r>
              <a:rPr lang="cs-CZ" dirty="0" err="1"/>
              <a:t>succession</a:t>
            </a:r>
            <a:r>
              <a:rPr lang="cs-CZ" dirty="0"/>
              <a:t> by </a:t>
            </a:r>
            <a:r>
              <a:rPr lang="cs-CZ" dirty="0" err="1"/>
              <a:t>operation</a:t>
            </a:r>
            <a:r>
              <a:rPr lang="cs-CZ" dirty="0"/>
              <a:t> </a:t>
            </a:r>
            <a:r>
              <a:rPr lang="cs-CZ" dirty="0" err="1"/>
              <a:t>of</a:t>
            </a:r>
            <a:r>
              <a:rPr lang="cs-CZ" dirty="0"/>
              <a:t> </a:t>
            </a:r>
            <a:r>
              <a:rPr lang="cs-CZ" dirty="0" err="1"/>
              <a:t>law</a:t>
            </a:r>
            <a:endParaRPr lang="cs-CZ" dirty="0"/>
          </a:p>
          <a:p>
            <a:endParaRPr lang="cs-CZ" dirty="0"/>
          </a:p>
          <a:p>
            <a:r>
              <a:rPr lang="cs-CZ" dirty="0" err="1"/>
              <a:t>takes</a:t>
            </a:r>
            <a:r>
              <a:rPr lang="cs-CZ" dirty="0"/>
              <a:t> place </a:t>
            </a:r>
            <a:r>
              <a:rPr lang="cs-CZ" dirty="0" err="1"/>
              <a:t>when</a:t>
            </a:r>
            <a:r>
              <a:rPr lang="cs-CZ" dirty="0"/>
              <a:t> </a:t>
            </a:r>
            <a:r>
              <a:rPr lang="cs-CZ" dirty="0" err="1"/>
              <a:t>there</a:t>
            </a:r>
            <a:r>
              <a:rPr lang="cs-CZ" dirty="0"/>
              <a:t> </a:t>
            </a:r>
            <a:r>
              <a:rPr lang="cs-CZ" dirty="0" err="1"/>
              <a:t>is</a:t>
            </a:r>
            <a:r>
              <a:rPr lang="cs-CZ" dirty="0"/>
              <a:t> no </a:t>
            </a:r>
            <a:r>
              <a:rPr lang="cs-CZ" dirty="0" err="1"/>
              <a:t>succession</a:t>
            </a:r>
            <a:r>
              <a:rPr lang="cs-CZ" dirty="0"/>
              <a:t> </a:t>
            </a:r>
            <a:r>
              <a:rPr lang="cs-CZ" dirty="0" err="1"/>
              <a:t>based</a:t>
            </a:r>
            <a:r>
              <a:rPr lang="cs-CZ" dirty="0"/>
              <a:t> on inheritance </a:t>
            </a:r>
            <a:r>
              <a:rPr lang="cs-CZ" dirty="0" err="1"/>
              <a:t>contract</a:t>
            </a:r>
            <a:r>
              <a:rPr lang="cs-CZ" dirty="0"/>
              <a:t> </a:t>
            </a:r>
            <a:r>
              <a:rPr lang="cs-CZ" dirty="0" err="1"/>
              <a:t>or</a:t>
            </a:r>
            <a:r>
              <a:rPr lang="cs-CZ" dirty="0"/>
              <a:t> testament</a:t>
            </a:r>
          </a:p>
          <a:p>
            <a:endParaRPr lang="cs-CZ" dirty="0"/>
          </a:p>
          <a:p>
            <a:r>
              <a:rPr lang="cs-CZ" dirty="0"/>
              <a:t>in </a:t>
            </a:r>
            <a:r>
              <a:rPr lang="cs-CZ" dirty="0" err="1"/>
              <a:t>european</a:t>
            </a:r>
            <a:r>
              <a:rPr lang="cs-CZ" dirty="0"/>
              <a:t> </a:t>
            </a:r>
            <a:r>
              <a:rPr lang="cs-CZ" dirty="0" err="1"/>
              <a:t>context</a:t>
            </a:r>
            <a:r>
              <a:rPr lang="cs-CZ" dirty="0"/>
              <a:t> </a:t>
            </a:r>
            <a:r>
              <a:rPr lang="cs-CZ" dirty="0" err="1"/>
              <a:t>usually</a:t>
            </a:r>
            <a:r>
              <a:rPr lang="cs-CZ" dirty="0"/>
              <a:t> </a:t>
            </a:r>
            <a:r>
              <a:rPr lang="cs-CZ" dirty="0" err="1"/>
              <a:t>based</a:t>
            </a:r>
            <a:r>
              <a:rPr lang="cs-CZ" dirty="0"/>
              <a:t> on </a:t>
            </a:r>
            <a:r>
              <a:rPr lang="cs-CZ" dirty="0" err="1"/>
              <a:t>family</a:t>
            </a:r>
            <a:r>
              <a:rPr lang="cs-CZ" dirty="0"/>
              <a:t> </a:t>
            </a:r>
            <a:r>
              <a:rPr lang="cs-CZ" dirty="0" err="1"/>
              <a:t>lineage</a:t>
            </a:r>
            <a:endParaRPr lang="cs-CZ" dirty="0"/>
          </a:p>
          <a:p>
            <a:endParaRPr lang="cs-CZ" dirty="0"/>
          </a:p>
          <a:p>
            <a:r>
              <a:rPr lang="cs-CZ" dirty="0"/>
              <a:t>in </a:t>
            </a:r>
            <a:r>
              <a:rPr lang="cs-CZ" dirty="0" err="1"/>
              <a:t>european</a:t>
            </a:r>
            <a:r>
              <a:rPr lang="cs-CZ" dirty="0"/>
              <a:t> </a:t>
            </a:r>
            <a:r>
              <a:rPr lang="cs-CZ" dirty="0" err="1"/>
              <a:t>context</a:t>
            </a:r>
            <a:r>
              <a:rPr lang="cs-CZ" dirty="0"/>
              <a:t> </a:t>
            </a:r>
            <a:r>
              <a:rPr lang="cs-CZ" dirty="0" err="1"/>
              <a:t>members</a:t>
            </a:r>
            <a:r>
              <a:rPr lang="cs-CZ" dirty="0"/>
              <a:t> </a:t>
            </a:r>
            <a:r>
              <a:rPr lang="cs-CZ" dirty="0" err="1"/>
              <a:t>of</a:t>
            </a:r>
            <a:r>
              <a:rPr lang="cs-CZ" dirty="0"/>
              <a:t> </a:t>
            </a:r>
            <a:r>
              <a:rPr lang="cs-CZ" dirty="0" err="1"/>
              <a:t>family</a:t>
            </a:r>
            <a:r>
              <a:rPr lang="cs-CZ" dirty="0"/>
              <a:t> </a:t>
            </a:r>
            <a:r>
              <a:rPr lang="cs-CZ" dirty="0" err="1"/>
              <a:t>usually</a:t>
            </a:r>
            <a:r>
              <a:rPr lang="cs-CZ" dirty="0"/>
              <a:t> </a:t>
            </a:r>
            <a:r>
              <a:rPr lang="cs-CZ" dirty="0" err="1"/>
              <a:t>sorted</a:t>
            </a:r>
            <a:r>
              <a:rPr lang="cs-CZ" dirty="0"/>
              <a:t> </a:t>
            </a:r>
            <a:r>
              <a:rPr lang="cs-CZ" dirty="0" err="1"/>
              <a:t>from</a:t>
            </a:r>
            <a:r>
              <a:rPr lang="cs-CZ" dirty="0"/>
              <a:t> </a:t>
            </a:r>
            <a:r>
              <a:rPr lang="cs-CZ" dirty="0" err="1"/>
              <a:t>close</a:t>
            </a:r>
            <a:r>
              <a:rPr lang="cs-CZ" dirty="0"/>
              <a:t> to more </a:t>
            </a:r>
            <a:r>
              <a:rPr lang="cs-CZ" dirty="0" err="1"/>
              <a:t>distant</a:t>
            </a:r>
            <a:r>
              <a:rPr lang="cs-CZ" dirty="0"/>
              <a:t> </a:t>
            </a:r>
            <a:r>
              <a:rPr lang="cs-CZ" dirty="0" err="1"/>
              <a:t>relatives</a:t>
            </a:r>
            <a:endParaRPr lang="cs-CZ" dirty="0"/>
          </a:p>
          <a:p>
            <a:endParaRPr lang="cs-CZ" dirty="0"/>
          </a:p>
          <a:p>
            <a:r>
              <a:rPr lang="cs-CZ" dirty="0"/>
              <a:t>in </a:t>
            </a:r>
            <a:r>
              <a:rPr lang="cs-CZ" dirty="0" err="1"/>
              <a:t>european</a:t>
            </a:r>
            <a:r>
              <a:rPr lang="cs-CZ" dirty="0"/>
              <a:t> </a:t>
            </a:r>
            <a:r>
              <a:rPr lang="cs-CZ" dirty="0" err="1"/>
              <a:t>context</a:t>
            </a:r>
            <a:r>
              <a:rPr lang="cs-CZ" dirty="0"/>
              <a:t> </a:t>
            </a:r>
            <a:r>
              <a:rPr lang="cs-CZ" b="1" dirty="0"/>
              <a:t>no </a:t>
            </a:r>
            <a:r>
              <a:rPr lang="cs-CZ" b="1" dirty="0" err="1"/>
              <a:t>discrimination</a:t>
            </a:r>
            <a:r>
              <a:rPr lang="cs-CZ" dirty="0"/>
              <a:t> </a:t>
            </a:r>
            <a:r>
              <a:rPr lang="cs-CZ" dirty="0" err="1"/>
              <a:t>based</a:t>
            </a:r>
            <a:r>
              <a:rPr lang="cs-CZ" dirty="0"/>
              <a:t> on sex and </a:t>
            </a:r>
            <a:r>
              <a:rPr lang="cs-CZ" dirty="0" err="1"/>
              <a:t>origin</a:t>
            </a:r>
            <a:r>
              <a:rPr lang="cs-CZ" dirty="0"/>
              <a:t> (</a:t>
            </a:r>
            <a:r>
              <a:rPr lang="cs-CZ" dirty="0" err="1"/>
              <a:t>legitimate</a:t>
            </a:r>
            <a:r>
              <a:rPr lang="cs-CZ" dirty="0"/>
              <a:t> </a:t>
            </a:r>
            <a:r>
              <a:rPr lang="cs-CZ" dirty="0" err="1"/>
              <a:t>or</a:t>
            </a:r>
            <a:r>
              <a:rPr lang="cs-CZ" dirty="0"/>
              <a:t> </a:t>
            </a:r>
            <a:r>
              <a:rPr lang="cs-CZ" dirty="0" err="1"/>
              <a:t>illegitimate</a:t>
            </a:r>
            <a:r>
              <a:rPr lang="cs-CZ" dirty="0"/>
              <a:t> </a:t>
            </a:r>
            <a:r>
              <a:rPr lang="cs-CZ" dirty="0" err="1"/>
              <a:t>children</a:t>
            </a:r>
            <a:r>
              <a:rPr lang="cs-CZ" dirty="0"/>
              <a:t>)</a:t>
            </a:r>
          </a:p>
          <a:p>
            <a:endParaRPr lang="cs-CZ" dirty="0"/>
          </a:p>
          <a:p>
            <a:endParaRPr lang="cs-CZ" dirty="0"/>
          </a:p>
          <a:p>
            <a:r>
              <a:rPr lang="cs-CZ" dirty="0"/>
              <a:t>Q1: </a:t>
            </a:r>
            <a:r>
              <a:rPr lang="cs-CZ" dirty="0" err="1"/>
              <a:t>How</a:t>
            </a:r>
            <a:r>
              <a:rPr lang="cs-CZ" dirty="0"/>
              <a:t> far </a:t>
            </a:r>
            <a:r>
              <a:rPr lang="cs-CZ" dirty="0" err="1"/>
              <a:t>shall</a:t>
            </a:r>
            <a:r>
              <a:rPr lang="cs-CZ" dirty="0"/>
              <a:t> </a:t>
            </a:r>
            <a:r>
              <a:rPr lang="cs-CZ" dirty="0" err="1"/>
              <a:t>the</a:t>
            </a:r>
            <a:r>
              <a:rPr lang="cs-CZ" dirty="0"/>
              <a:t> </a:t>
            </a:r>
            <a:r>
              <a:rPr lang="cs-CZ" dirty="0" err="1"/>
              <a:t>intestate</a:t>
            </a:r>
            <a:r>
              <a:rPr lang="cs-CZ" dirty="0"/>
              <a:t> </a:t>
            </a:r>
            <a:r>
              <a:rPr lang="cs-CZ" dirty="0" err="1"/>
              <a:t>succesion</a:t>
            </a:r>
            <a:r>
              <a:rPr lang="cs-CZ" dirty="0"/>
              <a:t> go in </a:t>
            </a:r>
            <a:r>
              <a:rPr lang="cs-CZ" dirty="0" err="1"/>
              <a:t>family</a:t>
            </a:r>
            <a:r>
              <a:rPr lang="cs-CZ" dirty="0"/>
              <a:t> </a:t>
            </a:r>
            <a:r>
              <a:rPr lang="cs-CZ" dirty="0" err="1"/>
              <a:t>lienage</a:t>
            </a:r>
            <a:r>
              <a:rPr lang="cs-CZ" dirty="0"/>
              <a:t>?</a:t>
            </a:r>
          </a:p>
          <a:p>
            <a:r>
              <a:rPr lang="cs-CZ" dirty="0"/>
              <a:t>Q2: </a:t>
            </a:r>
            <a:r>
              <a:rPr lang="cs-CZ" dirty="0" err="1"/>
              <a:t>Shall</a:t>
            </a:r>
            <a:r>
              <a:rPr lang="cs-CZ" dirty="0"/>
              <a:t> a </a:t>
            </a:r>
            <a:r>
              <a:rPr lang="cs-CZ" dirty="0" err="1"/>
              <a:t>cohabiting</a:t>
            </a:r>
            <a:r>
              <a:rPr lang="cs-CZ" dirty="0"/>
              <a:t> (not </a:t>
            </a:r>
            <a:r>
              <a:rPr lang="cs-CZ" dirty="0" err="1"/>
              <a:t>married</a:t>
            </a:r>
            <a:r>
              <a:rPr lang="cs-CZ" dirty="0"/>
              <a:t>, but </a:t>
            </a:r>
            <a:r>
              <a:rPr lang="cs-CZ" dirty="0" err="1"/>
              <a:t>living</a:t>
            </a:r>
            <a:r>
              <a:rPr lang="cs-CZ" dirty="0"/>
              <a:t> as </a:t>
            </a:r>
            <a:r>
              <a:rPr lang="cs-CZ" dirty="0" err="1"/>
              <a:t>being</a:t>
            </a:r>
            <a:r>
              <a:rPr lang="cs-CZ" dirty="0"/>
              <a:t> so) person </a:t>
            </a:r>
            <a:r>
              <a:rPr lang="cs-CZ" dirty="0" err="1"/>
              <a:t>inherit</a:t>
            </a:r>
            <a:r>
              <a:rPr lang="cs-CZ" dirty="0"/>
              <a:t> as </a:t>
            </a:r>
            <a:r>
              <a:rPr lang="cs-CZ" dirty="0" err="1"/>
              <a:t>well</a:t>
            </a:r>
            <a:r>
              <a:rPr lang="cs-CZ" dirty="0"/>
              <a:t>?</a:t>
            </a:r>
          </a:p>
          <a:p>
            <a:endParaRPr lang="cs-CZ" dirty="0"/>
          </a:p>
        </p:txBody>
      </p:sp>
    </p:spTree>
    <p:extLst>
      <p:ext uri="{BB962C8B-B14F-4D97-AF65-F5344CB8AC3E}">
        <p14:creationId xmlns:p14="http://schemas.microsoft.com/office/powerpoint/2010/main" val="3047862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5D2FE-83E9-C8A8-371F-48A48B5F99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43D1B54-2FF5-DF33-DF0A-314E807EC920}"/>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8D5DC4E0-14C1-5008-02FF-8F08C60CD802}"/>
              </a:ext>
            </a:extLst>
          </p:cNvPr>
          <p:cNvSpPr>
            <a:spLocks noGrp="1"/>
          </p:cNvSpPr>
          <p:nvPr>
            <p:ph sz="quarter" idx="13"/>
          </p:nvPr>
        </p:nvSpPr>
        <p:spPr>
          <a:xfrm>
            <a:off x="838200" y="2212429"/>
            <a:ext cx="10515600" cy="3964534"/>
          </a:xfrm>
        </p:spPr>
        <p:txBody>
          <a:bodyPr>
            <a:normAutofit/>
          </a:bodyPr>
          <a:lstStyle/>
          <a:p>
            <a:r>
              <a:rPr lang="cs-CZ" b="1" dirty="0"/>
              <a:t>Q1: </a:t>
            </a:r>
            <a:r>
              <a:rPr lang="cs-CZ" b="1" dirty="0" err="1"/>
              <a:t>How</a:t>
            </a:r>
            <a:r>
              <a:rPr lang="cs-CZ" b="1" dirty="0"/>
              <a:t> far </a:t>
            </a:r>
            <a:r>
              <a:rPr lang="cs-CZ" b="1" dirty="0" err="1"/>
              <a:t>shall</a:t>
            </a:r>
            <a:r>
              <a:rPr lang="cs-CZ" b="1" dirty="0"/>
              <a:t> </a:t>
            </a:r>
            <a:r>
              <a:rPr lang="cs-CZ" b="1" dirty="0" err="1"/>
              <a:t>the</a:t>
            </a:r>
            <a:r>
              <a:rPr lang="cs-CZ" b="1" dirty="0"/>
              <a:t> </a:t>
            </a:r>
            <a:r>
              <a:rPr lang="cs-CZ" b="1" dirty="0" err="1"/>
              <a:t>intestate</a:t>
            </a:r>
            <a:r>
              <a:rPr lang="cs-CZ" b="1" dirty="0"/>
              <a:t> </a:t>
            </a:r>
            <a:r>
              <a:rPr lang="cs-CZ" b="1" dirty="0" err="1"/>
              <a:t>succesion</a:t>
            </a:r>
            <a:r>
              <a:rPr lang="cs-CZ" b="1" dirty="0"/>
              <a:t> go in </a:t>
            </a:r>
            <a:r>
              <a:rPr lang="cs-CZ" b="1" dirty="0" err="1"/>
              <a:t>family</a:t>
            </a:r>
            <a:r>
              <a:rPr lang="cs-CZ" b="1" dirty="0"/>
              <a:t> </a:t>
            </a:r>
            <a:r>
              <a:rPr lang="cs-CZ" b="1" dirty="0" err="1"/>
              <a:t>lienage</a:t>
            </a:r>
            <a:r>
              <a:rPr lang="cs-CZ" b="1" dirty="0"/>
              <a:t>?</a:t>
            </a:r>
          </a:p>
          <a:p>
            <a:r>
              <a:rPr lang="cs-CZ" dirty="0" err="1"/>
              <a:t>the</a:t>
            </a:r>
            <a:r>
              <a:rPr lang="cs-CZ" dirty="0"/>
              <a:t> risk </a:t>
            </a:r>
            <a:r>
              <a:rPr lang="cs-CZ" dirty="0" err="1"/>
              <a:t>of</a:t>
            </a:r>
            <a:r>
              <a:rPr lang="cs-CZ" dirty="0"/>
              <a:t> so </a:t>
            </a:r>
            <a:r>
              <a:rPr lang="cs-CZ" dirty="0" err="1"/>
              <a:t>called</a:t>
            </a:r>
            <a:r>
              <a:rPr lang="cs-CZ" dirty="0"/>
              <a:t> </a:t>
            </a:r>
            <a:r>
              <a:rPr lang="cs-CZ" b="1" i="1" dirty="0"/>
              <a:t>„</a:t>
            </a:r>
            <a:r>
              <a:rPr lang="cs-CZ" b="1" i="1" dirty="0" err="1"/>
              <a:t>smiling</a:t>
            </a:r>
            <a:r>
              <a:rPr lang="cs-CZ" b="1" i="1" dirty="0"/>
              <a:t> </a:t>
            </a:r>
            <a:r>
              <a:rPr lang="cs-CZ" b="1" i="1" dirty="0" err="1"/>
              <a:t>heirs</a:t>
            </a:r>
            <a:r>
              <a:rPr lang="cs-CZ" b="1" i="1" dirty="0"/>
              <a:t>“</a:t>
            </a:r>
          </a:p>
          <a:p>
            <a:endParaRPr lang="cs-CZ" dirty="0"/>
          </a:p>
          <a:p>
            <a:r>
              <a:rPr lang="cs-CZ" dirty="0" err="1"/>
              <a:t>Example</a:t>
            </a:r>
            <a:r>
              <a:rPr lang="cs-CZ" dirty="0"/>
              <a:t> in Czech Civil </a:t>
            </a:r>
            <a:r>
              <a:rPr lang="cs-CZ" dirty="0" err="1"/>
              <a:t>Code</a:t>
            </a:r>
            <a:r>
              <a:rPr lang="cs-CZ" dirty="0"/>
              <a:t>: </a:t>
            </a:r>
            <a:r>
              <a:rPr lang="cs-CZ" dirty="0" err="1"/>
              <a:t>six</a:t>
            </a:r>
            <a:r>
              <a:rPr lang="cs-CZ" dirty="0"/>
              <a:t> </a:t>
            </a:r>
            <a:r>
              <a:rPr lang="cs-CZ" dirty="0" err="1"/>
              <a:t>classes</a:t>
            </a:r>
            <a:r>
              <a:rPr lang="cs-CZ" dirty="0"/>
              <a:t> </a:t>
            </a:r>
            <a:r>
              <a:rPr lang="cs-CZ" dirty="0" err="1"/>
              <a:t>of</a:t>
            </a:r>
            <a:r>
              <a:rPr lang="cs-CZ" dirty="0"/>
              <a:t> </a:t>
            </a:r>
            <a:r>
              <a:rPr lang="cs-CZ" dirty="0" err="1"/>
              <a:t>intestate</a:t>
            </a:r>
            <a:r>
              <a:rPr lang="cs-CZ" dirty="0"/>
              <a:t> </a:t>
            </a:r>
            <a:r>
              <a:rPr lang="cs-CZ" dirty="0" err="1"/>
              <a:t>heirs</a:t>
            </a:r>
            <a:endParaRPr lang="cs-CZ" dirty="0"/>
          </a:p>
          <a:p>
            <a:endParaRPr lang="cs-CZ" dirty="0"/>
          </a:p>
          <a:p>
            <a:r>
              <a:rPr lang="cs-CZ" dirty="0"/>
              <a:t>1st </a:t>
            </a:r>
            <a:r>
              <a:rPr lang="cs-CZ" dirty="0" err="1"/>
              <a:t>class</a:t>
            </a:r>
            <a:r>
              <a:rPr lang="cs-CZ" dirty="0"/>
              <a:t>: </a:t>
            </a:r>
            <a:r>
              <a:rPr lang="cs-CZ" dirty="0" err="1"/>
              <a:t>spouse</a:t>
            </a:r>
            <a:r>
              <a:rPr lang="cs-CZ" dirty="0"/>
              <a:t>, </a:t>
            </a:r>
            <a:r>
              <a:rPr lang="cs-CZ" dirty="0" err="1"/>
              <a:t>children</a:t>
            </a:r>
            <a:r>
              <a:rPr lang="cs-CZ" dirty="0"/>
              <a:t> (+ </a:t>
            </a:r>
            <a:r>
              <a:rPr lang="cs-CZ" dirty="0" err="1"/>
              <a:t>offspring</a:t>
            </a:r>
            <a:r>
              <a:rPr lang="cs-CZ" dirty="0"/>
              <a:t>)</a:t>
            </a:r>
          </a:p>
          <a:p>
            <a:r>
              <a:rPr lang="cs-CZ" dirty="0"/>
              <a:t>2nd </a:t>
            </a:r>
            <a:r>
              <a:rPr lang="cs-CZ" dirty="0" err="1"/>
              <a:t>class</a:t>
            </a:r>
            <a:r>
              <a:rPr lang="cs-CZ" dirty="0"/>
              <a:t>: </a:t>
            </a:r>
            <a:r>
              <a:rPr lang="cs-CZ" dirty="0" err="1"/>
              <a:t>spouse</a:t>
            </a:r>
            <a:r>
              <a:rPr lang="cs-CZ" dirty="0"/>
              <a:t>, </a:t>
            </a:r>
            <a:r>
              <a:rPr lang="cs-CZ" dirty="0" err="1"/>
              <a:t>parents</a:t>
            </a:r>
            <a:r>
              <a:rPr lang="cs-CZ" dirty="0"/>
              <a:t>, </a:t>
            </a:r>
            <a:r>
              <a:rPr lang="cs-CZ" dirty="0" err="1"/>
              <a:t>cohabiting</a:t>
            </a:r>
            <a:r>
              <a:rPr lang="cs-CZ" dirty="0"/>
              <a:t> person</a:t>
            </a:r>
          </a:p>
          <a:p>
            <a:r>
              <a:rPr lang="cs-CZ" dirty="0"/>
              <a:t>3rd </a:t>
            </a:r>
            <a:r>
              <a:rPr lang="cs-CZ" dirty="0" err="1"/>
              <a:t>class</a:t>
            </a:r>
            <a:r>
              <a:rPr lang="cs-CZ" dirty="0"/>
              <a:t>: </a:t>
            </a:r>
            <a:r>
              <a:rPr lang="cs-CZ" dirty="0" err="1"/>
              <a:t>siblings</a:t>
            </a:r>
            <a:r>
              <a:rPr lang="cs-CZ" dirty="0"/>
              <a:t>, </a:t>
            </a:r>
            <a:r>
              <a:rPr lang="cs-CZ" dirty="0" err="1"/>
              <a:t>nephews</a:t>
            </a:r>
            <a:r>
              <a:rPr lang="cs-CZ" dirty="0"/>
              <a:t>/</a:t>
            </a:r>
            <a:r>
              <a:rPr lang="cs-CZ" dirty="0" err="1"/>
              <a:t>nieces</a:t>
            </a:r>
            <a:r>
              <a:rPr lang="cs-CZ" dirty="0"/>
              <a:t>, </a:t>
            </a:r>
            <a:r>
              <a:rPr lang="cs-CZ" dirty="0" err="1"/>
              <a:t>cohabiting</a:t>
            </a:r>
            <a:r>
              <a:rPr lang="cs-CZ" dirty="0"/>
              <a:t> person</a:t>
            </a:r>
          </a:p>
          <a:p>
            <a:r>
              <a:rPr lang="cs-CZ" dirty="0"/>
              <a:t>4th </a:t>
            </a:r>
            <a:r>
              <a:rPr lang="cs-CZ" dirty="0" err="1"/>
              <a:t>class</a:t>
            </a:r>
            <a:r>
              <a:rPr lang="cs-CZ" dirty="0"/>
              <a:t>: </a:t>
            </a:r>
            <a:r>
              <a:rPr lang="cs-CZ" dirty="0" err="1"/>
              <a:t>grandparents</a:t>
            </a:r>
            <a:endParaRPr lang="cs-CZ" dirty="0"/>
          </a:p>
          <a:p>
            <a:r>
              <a:rPr lang="cs-CZ" dirty="0"/>
              <a:t>5th </a:t>
            </a:r>
            <a:r>
              <a:rPr lang="cs-CZ" dirty="0" err="1"/>
              <a:t>class</a:t>
            </a:r>
            <a:r>
              <a:rPr lang="cs-CZ" dirty="0"/>
              <a:t>: </a:t>
            </a:r>
            <a:r>
              <a:rPr lang="cs-CZ" dirty="0" err="1"/>
              <a:t>great-grandparents</a:t>
            </a:r>
            <a:endParaRPr lang="cs-CZ" dirty="0"/>
          </a:p>
          <a:p>
            <a:r>
              <a:rPr lang="cs-CZ" dirty="0"/>
              <a:t>6th </a:t>
            </a:r>
            <a:r>
              <a:rPr lang="cs-CZ" dirty="0" err="1"/>
              <a:t>class</a:t>
            </a:r>
            <a:r>
              <a:rPr lang="cs-CZ" dirty="0"/>
              <a:t>: </a:t>
            </a:r>
            <a:r>
              <a:rPr lang="cs-CZ" dirty="0" err="1"/>
              <a:t>uncle</a:t>
            </a:r>
            <a:r>
              <a:rPr lang="cs-CZ" dirty="0"/>
              <a:t>/</a:t>
            </a:r>
            <a:r>
              <a:rPr lang="cs-CZ" dirty="0" err="1"/>
              <a:t>aunt</a:t>
            </a:r>
            <a:r>
              <a:rPr lang="cs-CZ" dirty="0"/>
              <a:t>, </a:t>
            </a:r>
            <a:r>
              <a:rPr lang="cs-CZ" dirty="0" err="1"/>
              <a:t>cousins</a:t>
            </a:r>
            <a:r>
              <a:rPr lang="cs-CZ" dirty="0"/>
              <a:t>, </a:t>
            </a:r>
            <a:r>
              <a:rPr lang="cs-CZ" dirty="0" err="1"/>
              <a:t>childern</a:t>
            </a:r>
            <a:r>
              <a:rPr lang="cs-CZ" dirty="0"/>
              <a:t> </a:t>
            </a:r>
            <a:r>
              <a:rPr lang="cs-CZ" dirty="0" err="1"/>
              <a:t>of</a:t>
            </a:r>
            <a:r>
              <a:rPr lang="cs-CZ" dirty="0"/>
              <a:t> </a:t>
            </a:r>
            <a:r>
              <a:rPr lang="cs-CZ" dirty="0" err="1"/>
              <a:t>nephews</a:t>
            </a:r>
            <a:r>
              <a:rPr lang="cs-CZ" dirty="0"/>
              <a:t>/</a:t>
            </a:r>
            <a:r>
              <a:rPr lang="cs-CZ" dirty="0" err="1"/>
              <a:t>nieces</a:t>
            </a:r>
            <a:endParaRPr lang="cs-CZ" dirty="0"/>
          </a:p>
        </p:txBody>
      </p:sp>
    </p:spTree>
    <p:extLst>
      <p:ext uri="{BB962C8B-B14F-4D97-AF65-F5344CB8AC3E}">
        <p14:creationId xmlns:p14="http://schemas.microsoft.com/office/powerpoint/2010/main" val="356371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7515EEEB-EC63-7270-8A80-B4536E75BE41}"/>
              </a:ext>
            </a:extLst>
          </p:cNvPr>
          <p:cNvSpPr>
            <a:spLocks noGrp="1"/>
          </p:cNvSpPr>
          <p:nvPr>
            <p:ph type="body" sz="quarter" idx="13"/>
          </p:nvPr>
        </p:nvSpPr>
        <p:spPr>
          <a:xfrm>
            <a:off x="1866899" y="2293938"/>
            <a:ext cx="8856519" cy="2270125"/>
          </a:xfrm>
        </p:spPr>
        <p:txBody>
          <a:bodyPr anchor="ctr"/>
          <a:lstStyle/>
          <a:p>
            <a:pPr lvl="1"/>
            <a:r>
              <a:rPr lang="en-US" dirty="0"/>
              <a:t>Chapter 1</a:t>
            </a:r>
          </a:p>
          <a:p>
            <a:r>
              <a:rPr lang="cs-CZ" dirty="0" err="1"/>
              <a:t>Notion</a:t>
            </a:r>
            <a:r>
              <a:rPr lang="cs-CZ" dirty="0"/>
              <a:t>: </a:t>
            </a:r>
            <a:r>
              <a:rPr lang="cs-CZ" dirty="0" err="1"/>
              <a:t>Law</a:t>
            </a:r>
            <a:r>
              <a:rPr lang="cs-CZ" dirty="0"/>
              <a:t> </a:t>
            </a:r>
            <a:r>
              <a:rPr lang="cs-CZ" dirty="0" err="1"/>
              <a:t>of</a:t>
            </a:r>
            <a:r>
              <a:rPr lang="cs-CZ" dirty="0"/>
              <a:t> </a:t>
            </a:r>
            <a:r>
              <a:rPr lang="cs-CZ" dirty="0" err="1"/>
              <a:t>Succession</a:t>
            </a:r>
            <a:endParaRPr lang="en-US" dirty="0"/>
          </a:p>
        </p:txBody>
      </p:sp>
    </p:spTree>
    <p:extLst>
      <p:ext uri="{BB962C8B-B14F-4D97-AF65-F5344CB8AC3E}">
        <p14:creationId xmlns:p14="http://schemas.microsoft.com/office/powerpoint/2010/main" val="147163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94223-FB12-E074-98B4-BD774F000DE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37FEA5B-59D0-B64E-0004-4D7AF7C18851}"/>
              </a:ext>
            </a:extLst>
          </p:cNvPr>
          <p:cNvSpPr>
            <a:spLocks noGrp="1"/>
          </p:cNvSpPr>
          <p:nvPr>
            <p:ph type="title"/>
          </p:nvPr>
        </p:nvSpPr>
        <p:spPr>
          <a:xfrm>
            <a:off x="838200" y="1036717"/>
            <a:ext cx="10515600" cy="992057"/>
          </a:xfrm>
        </p:spPr>
        <p:txBody>
          <a:bodyPr/>
          <a:lstStyle/>
          <a:p>
            <a:r>
              <a:rPr lang="cs-CZ" dirty="0" err="1"/>
              <a:t>Legal</a:t>
            </a:r>
            <a:r>
              <a:rPr lang="cs-CZ" dirty="0"/>
              <a:t> </a:t>
            </a:r>
            <a:r>
              <a:rPr lang="cs-CZ" dirty="0" err="1"/>
              <a:t>Titles</a:t>
            </a:r>
            <a:r>
              <a:rPr lang="cs-CZ" dirty="0"/>
              <a:t> (3): </a:t>
            </a:r>
            <a:r>
              <a:rPr lang="cs-CZ" dirty="0" err="1"/>
              <a:t>Intestate</a:t>
            </a:r>
            <a:r>
              <a:rPr lang="cs-CZ" dirty="0"/>
              <a:t> </a:t>
            </a:r>
            <a:r>
              <a:rPr lang="cs-CZ" dirty="0" err="1"/>
              <a:t>Succession</a:t>
            </a:r>
            <a:endParaRPr lang="cs-CZ" dirty="0"/>
          </a:p>
        </p:txBody>
      </p:sp>
      <p:sp>
        <p:nvSpPr>
          <p:cNvPr id="4" name="Zástupný text 3">
            <a:extLst>
              <a:ext uri="{FF2B5EF4-FFF2-40B4-BE49-F238E27FC236}">
                <a16:creationId xmlns:a16="http://schemas.microsoft.com/office/drawing/2014/main" id="{F5CAA325-7E76-FF6D-45CE-7FDC34DEFA9D}"/>
              </a:ext>
            </a:extLst>
          </p:cNvPr>
          <p:cNvSpPr>
            <a:spLocks noGrp="1"/>
          </p:cNvSpPr>
          <p:nvPr>
            <p:ph sz="quarter" idx="13"/>
          </p:nvPr>
        </p:nvSpPr>
        <p:spPr>
          <a:xfrm>
            <a:off x="838200" y="2212429"/>
            <a:ext cx="10515600" cy="3964534"/>
          </a:xfrm>
        </p:spPr>
        <p:txBody>
          <a:bodyPr>
            <a:normAutofit/>
          </a:bodyPr>
          <a:lstStyle/>
          <a:p>
            <a:r>
              <a:rPr lang="cs-CZ" b="1" dirty="0"/>
              <a:t>Q2: </a:t>
            </a:r>
            <a:r>
              <a:rPr lang="cs-CZ" b="1" dirty="0" err="1"/>
              <a:t>Shall</a:t>
            </a:r>
            <a:r>
              <a:rPr lang="cs-CZ" b="1" dirty="0"/>
              <a:t> a </a:t>
            </a:r>
            <a:r>
              <a:rPr lang="cs-CZ" b="1" dirty="0" err="1"/>
              <a:t>cohabiting</a:t>
            </a:r>
            <a:r>
              <a:rPr lang="cs-CZ" b="1" dirty="0"/>
              <a:t> (not </a:t>
            </a:r>
            <a:r>
              <a:rPr lang="cs-CZ" b="1" dirty="0" err="1"/>
              <a:t>married</a:t>
            </a:r>
            <a:r>
              <a:rPr lang="cs-CZ" b="1" dirty="0"/>
              <a:t>, but </a:t>
            </a:r>
            <a:r>
              <a:rPr lang="cs-CZ" b="1" dirty="0" err="1"/>
              <a:t>living</a:t>
            </a:r>
            <a:r>
              <a:rPr lang="cs-CZ" b="1" dirty="0"/>
              <a:t> as </a:t>
            </a:r>
            <a:r>
              <a:rPr lang="cs-CZ" b="1" dirty="0" err="1"/>
              <a:t>being</a:t>
            </a:r>
            <a:r>
              <a:rPr lang="cs-CZ" b="1" dirty="0"/>
              <a:t> so) person </a:t>
            </a:r>
            <a:r>
              <a:rPr lang="cs-CZ" b="1" dirty="0" err="1"/>
              <a:t>inherit</a:t>
            </a:r>
            <a:r>
              <a:rPr lang="cs-CZ" b="1" dirty="0"/>
              <a:t> as </a:t>
            </a:r>
            <a:r>
              <a:rPr lang="cs-CZ" b="1" dirty="0" err="1"/>
              <a:t>well</a:t>
            </a:r>
            <a:r>
              <a:rPr lang="cs-CZ" b="1" dirty="0"/>
              <a:t>?</a:t>
            </a:r>
          </a:p>
          <a:p>
            <a:endParaRPr lang="cs-CZ" dirty="0"/>
          </a:p>
          <a:p>
            <a:r>
              <a:rPr lang="cs-CZ" dirty="0" err="1"/>
              <a:t>Under</a:t>
            </a:r>
            <a:r>
              <a:rPr lang="cs-CZ" dirty="0"/>
              <a:t> Czech Civil </a:t>
            </a:r>
            <a:r>
              <a:rPr lang="cs-CZ" dirty="0" err="1"/>
              <a:t>Law</a:t>
            </a:r>
            <a:r>
              <a:rPr lang="cs-CZ" dirty="0"/>
              <a:t> a </a:t>
            </a:r>
            <a:r>
              <a:rPr lang="cs-CZ" dirty="0" err="1"/>
              <a:t>tradition</a:t>
            </a:r>
            <a:r>
              <a:rPr lang="cs-CZ" dirty="0"/>
              <a:t> </a:t>
            </a:r>
            <a:r>
              <a:rPr lang="cs-CZ" dirty="0" err="1"/>
              <a:t>from</a:t>
            </a:r>
            <a:r>
              <a:rPr lang="cs-CZ" dirty="0"/>
              <a:t> 1950‘s (</a:t>
            </a:r>
            <a:r>
              <a:rPr lang="cs-CZ" dirty="0" err="1"/>
              <a:t>from</a:t>
            </a:r>
            <a:r>
              <a:rPr lang="cs-CZ" dirty="0"/>
              <a:t> Civil </a:t>
            </a:r>
            <a:r>
              <a:rPr lang="cs-CZ" dirty="0" err="1"/>
              <a:t>Code</a:t>
            </a:r>
            <a:r>
              <a:rPr lang="cs-CZ" dirty="0"/>
              <a:t> No. 141/1950 </a:t>
            </a:r>
            <a:r>
              <a:rPr lang="cs-CZ" dirty="0" err="1"/>
              <a:t>Coll</a:t>
            </a:r>
            <a:r>
              <a:rPr lang="cs-CZ" dirty="0"/>
              <a:t>.)</a:t>
            </a:r>
          </a:p>
          <a:p>
            <a:endParaRPr lang="cs-CZ" dirty="0"/>
          </a:p>
          <a:p>
            <a:r>
              <a:rPr lang="cs-CZ" b="1" dirty="0"/>
              <a:t>In 2nd </a:t>
            </a:r>
            <a:r>
              <a:rPr lang="cs-CZ" b="1" dirty="0" err="1"/>
              <a:t>class</a:t>
            </a:r>
            <a:r>
              <a:rPr lang="cs-CZ" dirty="0"/>
              <a:t> not </a:t>
            </a:r>
            <a:r>
              <a:rPr lang="cs-CZ" dirty="0" err="1"/>
              <a:t>allowed</a:t>
            </a:r>
            <a:r>
              <a:rPr lang="cs-CZ" dirty="0"/>
              <a:t> to </a:t>
            </a:r>
            <a:r>
              <a:rPr lang="cs-CZ" dirty="0" err="1"/>
              <a:t>inherit</a:t>
            </a:r>
            <a:r>
              <a:rPr lang="cs-CZ" dirty="0"/>
              <a:t> as a single-person </a:t>
            </a:r>
            <a:r>
              <a:rPr lang="cs-CZ" dirty="0" err="1"/>
              <a:t>heir</a:t>
            </a:r>
            <a:endParaRPr lang="cs-CZ" dirty="0"/>
          </a:p>
          <a:p>
            <a:endParaRPr lang="cs-CZ" dirty="0"/>
          </a:p>
          <a:p>
            <a:r>
              <a:rPr lang="cs-CZ" dirty="0"/>
              <a:t>= </a:t>
            </a:r>
            <a:r>
              <a:rPr lang="cs-CZ" dirty="0" err="1"/>
              <a:t>allowed</a:t>
            </a:r>
            <a:r>
              <a:rPr lang="cs-CZ" dirty="0"/>
              <a:t> to </a:t>
            </a:r>
            <a:r>
              <a:rPr lang="cs-CZ" dirty="0" err="1"/>
              <a:t>inherit</a:t>
            </a:r>
            <a:r>
              <a:rPr lang="cs-CZ" dirty="0"/>
              <a:t> no more </a:t>
            </a:r>
            <a:r>
              <a:rPr lang="cs-CZ" dirty="0" err="1"/>
              <a:t>than</a:t>
            </a:r>
            <a:r>
              <a:rPr lang="cs-CZ" dirty="0"/>
              <a:t> ½ </a:t>
            </a:r>
            <a:r>
              <a:rPr lang="cs-CZ" dirty="0" err="1"/>
              <a:t>share</a:t>
            </a:r>
            <a:r>
              <a:rPr lang="cs-CZ" dirty="0"/>
              <a:t> (</a:t>
            </a:r>
            <a:r>
              <a:rPr lang="cs-CZ" dirty="0" err="1"/>
              <a:t>together</a:t>
            </a:r>
            <a:r>
              <a:rPr lang="cs-CZ" dirty="0"/>
              <a:t> </a:t>
            </a:r>
            <a:r>
              <a:rPr lang="cs-CZ" dirty="0" err="1"/>
              <a:t>with</a:t>
            </a:r>
            <a:r>
              <a:rPr lang="cs-CZ" dirty="0"/>
              <a:t> e. g. </a:t>
            </a:r>
            <a:r>
              <a:rPr lang="cs-CZ" dirty="0" err="1"/>
              <a:t>spouse</a:t>
            </a:r>
            <a:r>
              <a:rPr lang="cs-CZ" dirty="0"/>
              <a:t> </a:t>
            </a:r>
            <a:r>
              <a:rPr lang="cs-CZ" dirty="0" err="1"/>
              <a:t>or</a:t>
            </a:r>
            <a:r>
              <a:rPr lang="cs-CZ" dirty="0"/>
              <a:t> </a:t>
            </a:r>
            <a:r>
              <a:rPr lang="cs-CZ" dirty="0" err="1"/>
              <a:t>parent</a:t>
            </a:r>
            <a:r>
              <a:rPr lang="cs-CZ" dirty="0"/>
              <a:t>)</a:t>
            </a:r>
          </a:p>
          <a:p>
            <a:endParaRPr lang="cs-CZ" dirty="0"/>
          </a:p>
          <a:p>
            <a:endParaRPr lang="cs-CZ" dirty="0"/>
          </a:p>
          <a:p>
            <a:r>
              <a:rPr lang="cs-CZ" b="1" dirty="0"/>
              <a:t>In 3rd </a:t>
            </a:r>
            <a:r>
              <a:rPr lang="cs-CZ" b="1" dirty="0" err="1"/>
              <a:t>class</a:t>
            </a:r>
            <a:r>
              <a:rPr lang="cs-CZ" dirty="0"/>
              <a:t> </a:t>
            </a:r>
            <a:r>
              <a:rPr lang="cs-CZ" dirty="0" err="1"/>
              <a:t>allowed</a:t>
            </a:r>
            <a:r>
              <a:rPr lang="cs-CZ" dirty="0"/>
              <a:t> to </a:t>
            </a:r>
            <a:r>
              <a:rPr lang="cs-CZ" dirty="0" err="1"/>
              <a:t>inherit</a:t>
            </a:r>
            <a:r>
              <a:rPr lang="cs-CZ" dirty="0"/>
              <a:t> as a single-person </a:t>
            </a:r>
            <a:r>
              <a:rPr lang="cs-CZ" dirty="0" err="1"/>
              <a:t>heir</a:t>
            </a:r>
            <a:endParaRPr lang="cs-CZ" dirty="0"/>
          </a:p>
        </p:txBody>
      </p:sp>
    </p:spTree>
    <p:extLst>
      <p:ext uri="{BB962C8B-B14F-4D97-AF65-F5344CB8AC3E}">
        <p14:creationId xmlns:p14="http://schemas.microsoft.com/office/powerpoint/2010/main" val="3907696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46D7D-2069-5B15-2D65-4DDA6F7D09EA}"/>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0F1F8811-1DAD-E717-F53F-0009F4C2CB09}"/>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9</a:t>
            </a:r>
            <a:endParaRPr lang="en-US" dirty="0"/>
          </a:p>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Tree>
    <p:extLst>
      <p:ext uri="{BB962C8B-B14F-4D97-AF65-F5344CB8AC3E}">
        <p14:creationId xmlns:p14="http://schemas.microsoft.com/office/powerpoint/2010/main" val="924697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D9F5C-D380-4E6E-C3DE-992F9983A3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8512E74-7823-0CAC-0373-BF815CFE2525}"/>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C6D5552E-DD88-E36B-AE5A-A58B0BAD7AC6}"/>
              </a:ext>
            </a:extLst>
          </p:cNvPr>
          <p:cNvSpPr>
            <a:spLocks noGrp="1"/>
          </p:cNvSpPr>
          <p:nvPr>
            <p:ph sz="quarter" idx="13"/>
          </p:nvPr>
        </p:nvSpPr>
        <p:spPr>
          <a:xfrm>
            <a:off x="838200" y="2212429"/>
            <a:ext cx="10515600" cy="3964534"/>
          </a:xfrm>
        </p:spPr>
        <p:txBody>
          <a:bodyPr>
            <a:normAutofit/>
          </a:bodyPr>
          <a:lstStyle/>
          <a:p>
            <a:r>
              <a:rPr lang="cs-CZ" dirty="0" err="1"/>
              <a:t>The</a:t>
            </a:r>
            <a:r>
              <a:rPr lang="cs-CZ" dirty="0"/>
              <a:t> </a:t>
            </a:r>
            <a:r>
              <a:rPr lang="cs-CZ" dirty="0" err="1"/>
              <a:t>principle</a:t>
            </a:r>
            <a:r>
              <a:rPr lang="cs-CZ" dirty="0"/>
              <a:t> </a:t>
            </a:r>
            <a:r>
              <a:rPr lang="cs-CZ" dirty="0" err="1"/>
              <a:t>of</a:t>
            </a:r>
            <a:r>
              <a:rPr lang="cs-CZ" dirty="0"/>
              <a:t> </a:t>
            </a:r>
            <a:r>
              <a:rPr lang="cs-CZ" dirty="0" err="1"/>
              <a:t>familiarization</a:t>
            </a:r>
            <a:r>
              <a:rPr lang="cs-CZ" dirty="0"/>
              <a:t> </a:t>
            </a:r>
            <a:r>
              <a:rPr lang="cs-CZ" b="1" dirty="0"/>
              <a:t>in </a:t>
            </a:r>
            <a:r>
              <a:rPr lang="cs-CZ" b="1" dirty="0" err="1"/>
              <a:t>contrast</a:t>
            </a:r>
            <a:r>
              <a:rPr lang="cs-CZ" b="1" dirty="0"/>
              <a:t> </a:t>
            </a:r>
            <a:r>
              <a:rPr lang="cs-CZ" b="1" dirty="0" err="1"/>
              <a:t>with</a:t>
            </a:r>
            <a:r>
              <a:rPr lang="cs-CZ" b="1" dirty="0"/>
              <a:t> </a:t>
            </a:r>
            <a:r>
              <a:rPr lang="cs-CZ" dirty="0" err="1"/>
              <a:t>the</a:t>
            </a:r>
            <a:r>
              <a:rPr lang="cs-CZ" dirty="0"/>
              <a:t> </a:t>
            </a:r>
            <a:r>
              <a:rPr lang="cs-CZ" dirty="0" err="1"/>
              <a:t>principle</a:t>
            </a:r>
            <a:r>
              <a:rPr lang="cs-CZ" dirty="0"/>
              <a:t> </a:t>
            </a:r>
            <a:r>
              <a:rPr lang="cs-CZ" dirty="0" err="1"/>
              <a:t>of</a:t>
            </a:r>
            <a:r>
              <a:rPr lang="cs-CZ" dirty="0"/>
              <a:t> </a:t>
            </a:r>
            <a:r>
              <a:rPr lang="cs-CZ" dirty="0" err="1"/>
              <a:t>testamentary</a:t>
            </a:r>
            <a:r>
              <a:rPr lang="cs-CZ" dirty="0"/>
              <a:t> </a:t>
            </a:r>
            <a:r>
              <a:rPr lang="cs-CZ" dirty="0" err="1"/>
              <a:t>freedom</a:t>
            </a:r>
            <a:endParaRPr lang="cs-CZ" dirty="0"/>
          </a:p>
          <a:p>
            <a:endParaRPr lang="cs-CZ" dirty="0"/>
          </a:p>
          <a:p>
            <a:r>
              <a:rPr lang="cs-CZ" dirty="0"/>
              <a:t>= </a:t>
            </a:r>
            <a:r>
              <a:rPr lang="cs-CZ" dirty="0" err="1"/>
              <a:t>none</a:t>
            </a:r>
            <a:r>
              <a:rPr lang="cs-CZ" dirty="0"/>
              <a:t> </a:t>
            </a:r>
            <a:r>
              <a:rPr lang="cs-CZ" dirty="0" err="1"/>
              <a:t>of</a:t>
            </a:r>
            <a:r>
              <a:rPr lang="cs-CZ" dirty="0"/>
              <a:t> these </a:t>
            </a:r>
            <a:r>
              <a:rPr lang="cs-CZ" dirty="0" err="1"/>
              <a:t>two</a:t>
            </a:r>
            <a:r>
              <a:rPr lang="cs-CZ" dirty="0"/>
              <a:t> </a:t>
            </a:r>
            <a:r>
              <a:rPr lang="cs-CZ" dirty="0" err="1"/>
              <a:t>principles</a:t>
            </a:r>
            <a:r>
              <a:rPr lang="cs-CZ" dirty="0"/>
              <a:t> </a:t>
            </a:r>
            <a:r>
              <a:rPr lang="cs-CZ" dirty="0" err="1"/>
              <a:t>is</a:t>
            </a:r>
            <a:r>
              <a:rPr lang="cs-CZ" dirty="0"/>
              <a:t> </a:t>
            </a:r>
            <a:r>
              <a:rPr lang="cs-CZ" dirty="0" err="1"/>
              <a:t>applied</a:t>
            </a:r>
            <a:r>
              <a:rPr lang="cs-CZ" dirty="0"/>
              <a:t> in </a:t>
            </a:r>
            <a:r>
              <a:rPr lang="cs-CZ" dirty="0" err="1"/>
              <a:t>its</a:t>
            </a:r>
            <a:r>
              <a:rPr lang="cs-CZ" dirty="0"/>
              <a:t> </a:t>
            </a:r>
            <a:r>
              <a:rPr lang="cs-CZ" dirty="0" err="1"/>
              <a:t>pure</a:t>
            </a:r>
            <a:r>
              <a:rPr lang="cs-CZ" dirty="0"/>
              <a:t>/single </a:t>
            </a:r>
            <a:r>
              <a:rPr lang="cs-CZ" dirty="0" err="1"/>
              <a:t>form</a:t>
            </a:r>
            <a:r>
              <a:rPr lang="cs-CZ" dirty="0"/>
              <a:t> </a:t>
            </a:r>
          </a:p>
          <a:p>
            <a:endParaRPr lang="cs-CZ" dirty="0"/>
          </a:p>
          <a:p>
            <a:r>
              <a:rPr lang="cs-CZ" dirty="0"/>
              <a:t>(</a:t>
            </a:r>
            <a:r>
              <a:rPr lang="cs-CZ" dirty="0" err="1"/>
              <a:t>which</a:t>
            </a:r>
            <a:r>
              <a:rPr lang="cs-CZ" dirty="0"/>
              <a:t> </a:t>
            </a:r>
            <a:r>
              <a:rPr lang="cs-CZ" dirty="0" err="1"/>
              <a:t>would</a:t>
            </a:r>
            <a:r>
              <a:rPr lang="cs-CZ" dirty="0"/>
              <a:t> </a:t>
            </a:r>
            <a:r>
              <a:rPr lang="cs-CZ" dirty="0" err="1"/>
              <a:t>mean</a:t>
            </a:r>
            <a:r>
              <a:rPr lang="cs-CZ" dirty="0"/>
              <a:t> no testament </a:t>
            </a:r>
            <a:r>
              <a:rPr lang="cs-CZ" dirty="0" err="1"/>
              <a:t>allowed</a:t>
            </a:r>
            <a:r>
              <a:rPr lang="cs-CZ" dirty="0"/>
              <a:t> </a:t>
            </a:r>
            <a:r>
              <a:rPr lang="cs-CZ" dirty="0" err="1"/>
              <a:t>or</a:t>
            </a:r>
            <a:r>
              <a:rPr lang="cs-CZ" dirty="0"/>
              <a:t> </a:t>
            </a:r>
            <a:r>
              <a:rPr lang="cs-CZ" dirty="0" err="1"/>
              <a:t>absolute</a:t>
            </a:r>
            <a:r>
              <a:rPr lang="cs-CZ" dirty="0"/>
              <a:t> </a:t>
            </a:r>
            <a:r>
              <a:rPr lang="cs-CZ" dirty="0" err="1"/>
              <a:t>freedom</a:t>
            </a:r>
            <a:r>
              <a:rPr lang="cs-CZ" dirty="0"/>
              <a:t> to </a:t>
            </a:r>
            <a:r>
              <a:rPr lang="cs-CZ" dirty="0" err="1"/>
              <a:t>dispose</a:t>
            </a:r>
            <a:r>
              <a:rPr lang="cs-CZ" dirty="0"/>
              <a:t> </a:t>
            </a:r>
            <a:r>
              <a:rPr lang="cs-CZ" dirty="0" err="1"/>
              <a:t>with</a:t>
            </a:r>
            <a:r>
              <a:rPr lang="cs-CZ" dirty="0"/>
              <a:t> </a:t>
            </a:r>
            <a:r>
              <a:rPr lang="cs-CZ" dirty="0" err="1"/>
              <a:t>estate</a:t>
            </a:r>
            <a:r>
              <a:rPr lang="cs-CZ" dirty="0"/>
              <a:t> </a:t>
            </a:r>
            <a:r>
              <a:rPr lang="cs-CZ" dirty="0" err="1"/>
              <a:t>mortis</a:t>
            </a:r>
            <a:r>
              <a:rPr lang="cs-CZ" dirty="0"/>
              <a:t> causa)</a:t>
            </a:r>
          </a:p>
          <a:p>
            <a:endParaRPr lang="cs-CZ" dirty="0"/>
          </a:p>
          <a:p>
            <a:r>
              <a:rPr lang="cs-CZ" dirty="0"/>
              <a:t>In </a:t>
            </a:r>
            <a:r>
              <a:rPr lang="cs-CZ" dirty="0" err="1"/>
              <a:t>european</a:t>
            </a:r>
            <a:r>
              <a:rPr lang="cs-CZ" dirty="0"/>
              <a:t> </a:t>
            </a:r>
            <a:r>
              <a:rPr lang="cs-CZ" dirty="0" err="1"/>
              <a:t>context</a:t>
            </a:r>
            <a:r>
              <a:rPr lang="cs-CZ" dirty="0"/>
              <a:t> civil </a:t>
            </a:r>
            <a:r>
              <a:rPr lang="cs-CZ" dirty="0" err="1"/>
              <a:t>codes</a:t>
            </a:r>
            <a:r>
              <a:rPr lang="cs-CZ" dirty="0"/>
              <a:t> </a:t>
            </a:r>
            <a:r>
              <a:rPr lang="cs-CZ" dirty="0" err="1"/>
              <a:t>there</a:t>
            </a:r>
            <a:r>
              <a:rPr lang="cs-CZ" dirty="0"/>
              <a:t> </a:t>
            </a:r>
            <a:r>
              <a:rPr lang="cs-CZ" dirty="0" err="1"/>
              <a:t>is</a:t>
            </a:r>
            <a:r>
              <a:rPr lang="cs-CZ" dirty="0"/>
              <a:t> </a:t>
            </a:r>
            <a:r>
              <a:rPr lang="cs-CZ" dirty="0" err="1"/>
              <a:t>usually</a:t>
            </a:r>
            <a:r>
              <a:rPr lang="cs-CZ" dirty="0"/>
              <a:t> </a:t>
            </a:r>
            <a:r>
              <a:rPr lang="cs-CZ" b="1" dirty="0"/>
              <a:t>a </a:t>
            </a:r>
            <a:r>
              <a:rPr lang="cs-CZ" b="1" dirty="0" err="1"/>
              <a:t>mixture</a:t>
            </a:r>
            <a:r>
              <a:rPr lang="cs-CZ" b="1" dirty="0"/>
              <a:t> </a:t>
            </a:r>
            <a:r>
              <a:rPr lang="cs-CZ" b="1" dirty="0" err="1"/>
              <a:t>of</a:t>
            </a:r>
            <a:r>
              <a:rPr lang="cs-CZ" b="1" dirty="0"/>
              <a:t> these </a:t>
            </a:r>
            <a:r>
              <a:rPr lang="cs-CZ" b="1" dirty="0" err="1"/>
              <a:t>two</a:t>
            </a:r>
            <a:r>
              <a:rPr lang="cs-CZ" b="1" dirty="0"/>
              <a:t> </a:t>
            </a:r>
            <a:r>
              <a:rPr lang="cs-CZ" b="1" dirty="0" err="1"/>
              <a:t>principles</a:t>
            </a:r>
            <a:endParaRPr lang="cs-CZ" b="1" dirty="0"/>
          </a:p>
          <a:p>
            <a:endParaRPr lang="cs-CZ" b="1" dirty="0"/>
          </a:p>
          <a:p>
            <a:r>
              <a:rPr lang="cs-CZ" b="1" dirty="0"/>
              <a:t>= </a:t>
            </a:r>
            <a:r>
              <a:rPr lang="cs-CZ" b="1" dirty="0" err="1"/>
              <a:t>forces</a:t>
            </a:r>
            <a:r>
              <a:rPr lang="cs-CZ" b="1" dirty="0"/>
              <a:t> </a:t>
            </a:r>
            <a:r>
              <a:rPr lang="cs-CZ" b="1" dirty="0" err="1"/>
              <a:t>share</a:t>
            </a:r>
            <a:r>
              <a:rPr lang="cs-CZ" b="1" dirty="0"/>
              <a:t> / </a:t>
            </a:r>
            <a:r>
              <a:rPr lang="cs-CZ" b="1" dirty="0" err="1"/>
              <a:t>réserve</a:t>
            </a:r>
            <a:r>
              <a:rPr lang="cs-CZ" b="1" dirty="0"/>
              <a:t> </a:t>
            </a:r>
            <a:r>
              <a:rPr lang="cs-CZ" b="1" dirty="0" err="1"/>
              <a:t>héreditaire</a:t>
            </a:r>
            <a:r>
              <a:rPr lang="cs-CZ" b="1" dirty="0"/>
              <a:t> (</a:t>
            </a:r>
            <a:r>
              <a:rPr lang="cs-CZ" b="1" dirty="0" err="1"/>
              <a:t>réserve</a:t>
            </a:r>
            <a:r>
              <a:rPr lang="cs-CZ" b="1" dirty="0"/>
              <a:t> </a:t>
            </a:r>
            <a:r>
              <a:rPr lang="cs-CZ" b="1" dirty="0" err="1"/>
              <a:t>légale</a:t>
            </a:r>
            <a:r>
              <a:rPr lang="cs-CZ" b="1" dirty="0"/>
              <a:t>)</a:t>
            </a:r>
          </a:p>
          <a:p>
            <a:endParaRPr lang="cs-CZ" dirty="0"/>
          </a:p>
        </p:txBody>
      </p:sp>
    </p:spTree>
    <p:extLst>
      <p:ext uri="{BB962C8B-B14F-4D97-AF65-F5344CB8AC3E}">
        <p14:creationId xmlns:p14="http://schemas.microsoft.com/office/powerpoint/2010/main" val="3015999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58AD-4EF7-2833-6A72-0C7ED7DB92A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D2AA217-AA4F-EE0D-C91D-E49B0D6EA616}"/>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31168F49-8842-CAEC-5ED5-C68769BF0E6C}"/>
              </a:ext>
            </a:extLst>
          </p:cNvPr>
          <p:cNvSpPr>
            <a:spLocks noGrp="1"/>
          </p:cNvSpPr>
          <p:nvPr>
            <p:ph sz="quarter" idx="13"/>
          </p:nvPr>
        </p:nvSpPr>
        <p:spPr>
          <a:xfrm>
            <a:off x="838200" y="2212429"/>
            <a:ext cx="10515600" cy="3964534"/>
          </a:xfrm>
        </p:spPr>
        <p:txBody>
          <a:bodyPr>
            <a:normAutofit lnSpcReduction="10000"/>
          </a:bodyPr>
          <a:lstStyle/>
          <a:p>
            <a:r>
              <a:rPr lang="cs-CZ" dirty="0" err="1"/>
              <a:t>Forced</a:t>
            </a:r>
            <a:r>
              <a:rPr lang="cs-CZ" dirty="0"/>
              <a:t> </a:t>
            </a:r>
            <a:r>
              <a:rPr lang="cs-CZ" dirty="0" err="1"/>
              <a:t>Share</a:t>
            </a:r>
            <a:r>
              <a:rPr lang="cs-CZ" dirty="0"/>
              <a:t> (</a:t>
            </a:r>
            <a:r>
              <a:rPr lang="cs-CZ" dirty="0" err="1"/>
              <a:t>forced</a:t>
            </a:r>
            <a:r>
              <a:rPr lang="cs-CZ" dirty="0"/>
              <a:t> </a:t>
            </a:r>
            <a:r>
              <a:rPr lang="cs-CZ" dirty="0" err="1"/>
              <a:t>heir</a:t>
            </a:r>
            <a:r>
              <a:rPr lang="cs-CZ" dirty="0"/>
              <a:t>, </a:t>
            </a:r>
            <a:r>
              <a:rPr lang="cs-CZ" dirty="0" err="1"/>
              <a:t>statutory</a:t>
            </a:r>
            <a:r>
              <a:rPr lang="cs-CZ" dirty="0"/>
              <a:t> </a:t>
            </a:r>
            <a:r>
              <a:rPr lang="cs-CZ" dirty="0" err="1"/>
              <a:t>heir</a:t>
            </a:r>
            <a:r>
              <a:rPr lang="cs-CZ" dirty="0"/>
              <a:t>) </a:t>
            </a:r>
            <a:r>
              <a:rPr lang="cs-CZ" dirty="0" err="1"/>
              <a:t>under</a:t>
            </a:r>
            <a:r>
              <a:rPr lang="cs-CZ" dirty="0"/>
              <a:t> Czech Civil </a:t>
            </a:r>
            <a:r>
              <a:rPr lang="cs-CZ" dirty="0" err="1"/>
              <a:t>Code</a:t>
            </a:r>
            <a:endParaRPr lang="cs-CZ" dirty="0"/>
          </a:p>
          <a:p>
            <a:endParaRPr lang="cs-CZ" b="1" dirty="0"/>
          </a:p>
          <a:p>
            <a:r>
              <a:rPr lang="en-GB" dirty="0"/>
              <a:t>= a person having right to his compulsory</a:t>
            </a:r>
            <a:r>
              <a:rPr lang="cs-CZ" dirty="0"/>
              <a:t> (</a:t>
            </a:r>
            <a:r>
              <a:rPr lang="en-GB" dirty="0"/>
              <a:t>mandatory</a:t>
            </a:r>
            <a:r>
              <a:rPr lang="cs-CZ" dirty="0"/>
              <a:t>)</a:t>
            </a:r>
            <a:r>
              <a:rPr lang="en-GB" dirty="0"/>
              <a:t> share on inheritance</a:t>
            </a:r>
            <a:endParaRPr lang="cs-CZ" dirty="0"/>
          </a:p>
          <a:p>
            <a:endParaRPr lang="cs-CZ" dirty="0"/>
          </a:p>
          <a:p>
            <a:r>
              <a:rPr lang="en-GB" b="1" dirty="0"/>
              <a:t>who they are: </a:t>
            </a:r>
            <a:r>
              <a:rPr lang="en-GB" dirty="0"/>
              <a:t>descendants of deceased person</a:t>
            </a:r>
            <a:r>
              <a:rPr lang="cs-CZ" dirty="0"/>
              <a:t> </a:t>
            </a:r>
            <a:r>
              <a:rPr lang="cs-CZ" b="1" dirty="0">
                <a:solidFill>
                  <a:schemeClr val="accent1"/>
                </a:solidFill>
              </a:rPr>
              <a:t>X not a </a:t>
            </a:r>
            <a:r>
              <a:rPr lang="cs-CZ" b="1" dirty="0" err="1">
                <a:solidFill>
                  <a:schemeClr val="accent1"/>
                </a:solidFill>
              </a:rPr>
              <a:t>spouse</a:t>
            </a:r>
            <a:r>
              <a:rPr lang="cs-CZ" b="1" dirty="0">
                <a:solidFill>
                  <a:schemeClr val="accent1"/>
                </a:solidFill>
              </a:rPr>
              <a:t>!</a:t>
            </a:r>
            <a:endParaRPr lang="en-GB" dirty="0"/>
          </a:p>
          <a:p>
            <a:endParaRPr lang="en-GB" dirty="0"/>
          </a:p>
          <a:p>
            <a:r>
              <a:rPr lang="en-GB" b="1" dirty="0"/>
              <a:t>what are they entitled to:</a:t>
            </a:r>
          </a:p>
          <a:p>
            <a:r>
              <a:rPr lang="en-GB" dirty="0"/>
              <a:t>minors: they obtain at least ¾ of their </a:t>
            </a:r>
            <a:r>
              <a:rPr lang="en-GB" u="sng" dirty="0"/>
              <a:t>intestate share</a:t>
            </a:r>
          </a:p>
          <a:p>
            <a:r>
              <a:rPr lang="en-GB" dirty="0"/>
              <a:t>adults: they obtain at least ¼ of their </a:t>
            </a:r>
            <a:r>
              <a:rPr lang="en-GB" u="sng" dirty="0"/>
              <a:t>intestate share</a:t>
            </a:r>
          </a:p>
          <a:p>
            <a:endParaRPr lang="cs-CZ" dirty="0"/>
          </a:p>
          <a:p>
            <a:r>
              <a:rPr lang="en-GB" b="1" dirty="0"/>
              <a:t>= a balance between principle of familiarization and principle of </a:t>
            </a:r>
            <a:r>
              <a:rPr lang="cs-CZ" b="1" dirty="0" err="1"/>
              <a:t>testementary</a:t>
            </a:r>
            <a:r>
              <a:rPr lang="cs-CZ" b="1" dirty="0"/>
              <a:t> </a:t>
            </a:r>
            <a:r>
              <a:rPr lang="cs-CZ" b="1" dirty="0" err="1"/>
              <a:t>freedom</a:t>
            </a:r>
            <a:endParaRPr lang="cs-CZ" b="1" dirty="0"/>
          </a:p>
          <a:p>
            <a:endParaRPr lang="cs-CZ" dirty="0"/>
          </a:p>
        </p:txBody>
      </p:sp>
    </p:spTree>
    <p:extLst>
      <p:ext uri="{BB962C8B-B14F-4D97-AF65-F5344CB8AC3E}">
        <p14:creationId xmlns:p14="http://schemas.microsoft.com/office/powerpoint/2010/main" val="3250802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26843-678C-F9AA-71FE-51FC08C72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4D31B0-02B7-5B47-5DD4-88185DD3016F}"/>
              </a:ext>
            </a:extLst>
          </p:cNvPr>
          <p:cNvSpPr>
            <a:spLocks noGrp="1"/>
          </p:cNvSpPr>
          <p:nvPr>
            <p:ph type="title"/>
          </p:nvPr>
        </p:nvSpPr>
        <p:spPr>
          <a:xfrm>
            <a:off x="838200" y="1036717"/>
            <a:ext cx="10515600" cy="992057"/>
          </a:xfrm>
        </p:spPr>
        <p:txBody>
          <a:bodyPr/>
          <a:lstStyle/>
          <a:p>
            <a:r>
              <a:rPr lang="cs-CZ" dirty="0" err="1"/>
              <a:t>Forced</a:t>
            </a:r>
            <a:r>
              <a:rPr lang="cs-CZ" dirty="0"/>
              <a:t> </a:t>
            </a:r>
            <a:r>
              <a:rPr lang="cs-CZ" dirty="0" err="1"/>
              <a:t>Share</a:t>
            </a:r>
            <a:r>
              <a:rPr lang="cs-CZ" dirty="0"/>
              <a:t> / </a:t>
            </a:r>
            <a:r>
              <a:rPr lang="cs-CZ" dirty="0" err="1"/>
              <a:t>réserve</a:t>
            </a:r>
            <a:r>
              <a:rPr lang="cs-CZ" dirty="0"/>
              <a:t> </a:t>
            </a:r>
            <a:r>
              <a:rPr lang="cs-CZ" dirty="0" err="1"/>
              <a:t>héreditaire</a:t>
            </a:r>
            <a:endParaRPr lang="en-US" dirty="0"/>
          </a:p>
        </p:txBody>
      </p:sp>
      <p:sp>
        <p:nvSpPr>
          <p:cNvPr id="4" name="Zástupný text 3">
            <a:extLst>
              <a:ext uri="{FF2B5EF4-FFF2-40B4-BE49-F238E27FC236}">
                <a16:creationId xmlns:a16="http://schemas.microsoft.com/office/drawing/2014/main" id="{579CFF5C-64B0-4601-3EB1-E5C17A410C7F}"/>
              </a:ext>
            </a:extLst>
          </p:cNvPr>
          <p:cNvSpPr>
            <a:spLocks noGrp="1"/>
          </p:cNvSpPr>
          <p:nvPr>
            <p:ph sz="quarter" idx="13"/>
          </p:nvPr>
        </p:nvSpPr>
        <p:spPr>
          <a:xfrm>
            <a:off x="838200" y="2212429"/>
            <a:ext cx="10515600" cy="3964534"/>
          </a:xfrm>
        </p:spPr>
        <p:txBody>
          <a:bodyPr>
            <a:normAutofit/>
          </a:bodyPr>
          <a:lstStyle/>
          <a:p>
            <a:r>
              <a:rPr lang="cs-CZ" b="1" dirty="0" err="1"/>
              <a:t>ECtHR</a:t>
            </a:r>
            <a:r>
              <a:rPr lang="cs-CZ" b="1" dirty="0"/>
              <a:t>: </a:t>
            </a:r>
            <a:r>
              <a:rPr lang="cs-CZ" b="1" dirty="0" err="1"/>
              <a:t>Jarre</a:t>
            </a:r>
            <a:r>
              <a:rPr lang="cs-CZ" b="1" dirty="0"/>
              <a:t> vs. France, No. 14157/18</a:t>
            </a:r>
          </a:p>
          <a:p>
            <a:r>
              <a:rPr lang="cs-CZ" dirty="0"/>
              <a:t>64. </a:t>
            </a:r>
            <a:r>
              <a:rPr lang="en-US" dirty="0"/>
              <a:t>The Court therefore sees no reason to depart from the reasoning of the domestic courts insofar as, on the one hand, </a:t>
            </a:r>
            <a:r>
              <a:rPr lang="en-US" b="1" dirty="0"/>
              <a:t>it has never </a:t>
            </a:r>
            <a:r>
              <a:rPr lang="en-US" b="1" dirty="0" err="1"/>
              <a:t>recognised</a:t>
            </a:r>
            <a:r>
              <a:rPr lang="en-US" b="1" dirty="0"/>
              <a:t> the existence of a general and unconditional right of children to inherit part of their parents' property</a:t>
            </a:r>
            <a:r>
              <a:rPr lang="cs-CZ" dirty="0"/>
              <a:t>…</a:t>
            </a:r>
          </a:p>
          <a:p>
            <a:r>
              <a:rPr lang="cs-CZ" dirty="0"/>
              <a:t>65. </a:t>
            </a:r>
            <a:r>
              <a:rPr lang="en-US" dirty="0"/>
              <a:t>The Court notes that the domestic courts thus respected the deceased's freedom to dispose of his property by will, which reflected a ‘continuous and well-defined’ approach to ensuring that his surviving spouse would benefit from his entire estate, by noting the absence of any fraudulent intent in his approach and observing that the validity of the trust under Californian law was not disputed and should therefore be accepted</a:t>
            </a:r>
            <a:r>
              <a:rPr lang="cs-CZ" dirty="0"/>
              <a:t>…</a:t>
            </a:r>
          </a:p>
          <a:p>
            <a:endParaRPr lang="cs-CZ" dirty="0"/>
          </a:p>
          <a:p>
            <a:r>
              <a:rPr lang="cs-CZ" b="1" dirty="0"/>
              <a:t>= in </a:t>
            </a:r>
            <a:r>
              <a:rPr lang="cs-CZ" b="1" dirty="0" err="1"/>
              <a:t>european</a:t>
            </a:r>
            <a:r>
              <a:rPr lang="cs-CZ" b="1" dirty="0"/>
              <a:t> </a:t>
            </a:r>
            <a:r>
              <a:rPr lang="cs-CZ" b="1" dirty="0" err="1"/>
              <a:t>context</a:t>
            </a:r>
            <a:r>
              <a:rPr lang="cs-CZ" b="1" dirty="0"/>
              <a:t>, </a:t>
            </a:r>
            <a:r>
              <a:rPr lang="cs-CZ" b="1" dirty="0" err="1"/>
              <a:t>there</a:t>
            </a:r>
            <a:r>
              <a:rPr lang="cs-CZ" b="1" dirty="0"/>
              <a:t> </a:t>
            </a:r>
            <a:r>
              <a:rPr lang="cs-CZ" b="1" dirty="0" err="1"/>
              <a:t>is</a:t>
            </a:r>
            <a:r>
              <a:rPr lang="cs-CZ" b="1" dirty="0"/>
              <a:t> no </a:t>
            </a:r>
            <a:r>
              <a:rPr lang="cs-CZ" b="1" dirty="0" err="1"/>
              <a:t>right</a:t>
            </a:r>
            <a:r>
              <a:rPr lang="cs-CZ" b="1" dirty="0"/>
              <a:t> </a:t>
            </a:r>
            <a:r>
              <a:rPr lang="cs-CZ" b="1" dirty="0" err="1"/>
              <a:t>of</a:t>
            </a:r>
            <a:r>
              <a:rPr lang="cs-CZ" b="1" dirty="0"/>
              <a:t> </a:t>
            </a:r>
            <a:r>
              <a:rPr lang="cs-CZ" b="1" dirty="0" err="1"/>
              <a:t>childern</a:t>
            </a:r>
            <a:r>
              <a:rPr lang="cs-CZ" b="1" dirty="0"/>
              <a:t> to </a:t>
            </a:r>
            <a:r>
              <a:rPr lang="cs-CZ" b="1" dirty="0" err="1"/>
              <a:t>inherit</a:t>
            </a:r>
            <a:r>
              <a:rPr lang="cs-CZ" b="1" dirty="0"/>
              <a:t> </a:t>
            </a:r>
            <a:r>
              <a:rPr lang="cs-CZ" b="1" dirty="0" err="1"/>
              <a:t>after</a:t>
            </a:r>
            <a:r>
              <a:rPr lang="cs-CZ" b="1" dirty="0"/>
              <a:t> </a:t>
            </a:r>
            <a:r>
              <a:rPr lang="cs-CZ" b="1" dirty="0" err="1"/>
              <a:t>parents</a:t>
            </a:r>
            <a:endParaRPr lang="cs-CZ" b="1" dirty="0"/>
          </a:p>
        </p:txBody>
      </p:sp>
    </p:spTree>
    <p:extLst>
      <p:ext uri="{BB962C8B-B14F-4D97-AF65-F5344CB8AC3E}">
        <p14:creationId xmlns:p14="http://schemas.microsoft.com/office/powerpoint/2010/main" val="229878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58E2A-519A-2BCA-0DBA-DCA7AE532E7E}"/>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5D4939A4-FBC6-1E8F-A80B-3B683F8BC7E9}"/>
              </a:ext>
            </a:extLst>
          </p:cNvPr>
          <p:cNvSpPr>
            <a:spLocks noGrp="1"/>
          </p:cNvSpPr>
          <p:nvPr>
            <p:ph type="body" sz="quarter" idx="13"/>
          </p:nvPr>
        </p:nvSpPr>
        <p:spPr>
          <a:xfrm>
            <a:off x="1866899" y="2293938"/>
            <a:ext cx="8856519" cy="2270125"/>
          </a:xfrm>
        </p:spPr>
        <p:txBody>
          <a:bodyPr anchor="ctr"/>
          <a:lstStyle/>
          <a:p>
            <a:pPr lvl="1"/>
            <a:r>
              <a:rPr lang="cs-CZ" dirty="0"/>
              <a:t>List </a:t>
            </a:r>
            <a:r>
              <a:rPr lang="cs-CZ" dirty="0" err="1"/>
              <a:t>of</a:t>
            </a:r>
            <a:r>
              <a:rPr lang="cs-CZ" dirty="0"/>
              <a:t> </a:t>
            </a:r>
            <a:r>
              <a:rPr lang="cs-CZ" dirty="0" err="1"/>
              <a:t>Sources</a:t>
            </a:r>
            <a:endParaRPr lang="cs-CZ" dirty="0"/>
          </a:p>
        </p:txBody>
      </p:sp>
    </p:spTree>
    <p:extLst>
      <p:ext uri="{BB962C8B-B14F-4D97-AF65-F5344CB8AC3E}">
        <p14:creationId xmlns:p14="http://schemas.microsoft.com/office/powerpoint/2010/main" val="2340514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A3CEF-BC9F-8AAB-05DC-FBEC2F08DCF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634221-238B-CC05-99D0-408F959C8074}"/>
              </a:ext>
            </a:extLst>
          </p:cNvPr>
          <p:cNvSpPr>
            <a:spLocks noGrp="1"/>
          </p:cNvSpPr>
          <p:nvPr>
            <p:ph type="title"/>
          </p:nvPr>
        </p:nvSpPr>
        <p:spPr>
          <a:xfrm>
            <a:off x="838200" y="1036717"/>
            <a:ext cx="10515600" cy="992057"/>
          </a:xfrm>
        </p:spPr>
        <p:txBody>
          <a:bodyPr/>
          <a:lstStyle/>
          <a:p>
            <a:r>
              <a:rPr lang="cs-CZ" dirty="0"/>
              <a:t>List </a:t>
            </a:r>
            <a:r>
              <a:rPr lang="cs-CZ" dirty="0" err="1"/>
              <a:t>of</a:t>
            </a:r>
            <a:r>
              <a:rPr lang="cs-CZ" dirty="0"/>
              <a:t> </a:t>
            </a:r>
            <a:r>
              <a:rPr lang="cs-CZ" dirty="0" err="1"/>
              <a:t>Sources</a:t>
            </a:r>
            <a:r>
              <a:rPr lang="cs-CZ" dirty="0"/>
              <a:t> – Civil </a:t>
            </a:r>
            <a:r>
              <a:rPr lang="cs-CZ" dirty="0" err="1"/>
              <a:t>Code</a:t>
            </a:r>
            <a:r>
              <a:rPr lang="cs-CZ" dirty="0"/>
              <a:t>, Case </a:t>
            </a:r>
            <a:r>
              <a:rPr lang="cs-CZ" dirty="0" err="1"/>
              <a:t>Law</a:t>
            </a:r>
            <a:endParaRPr lang="cs-CZ" dirty="0"/>
          </a:p>
        </p:txBody>
      </p:sp>
      <p:sp>
        <p:nvSpPr>
          <p:cNvPr id="4" name="Zástupný text 3">
            <a:extLst>
              <a:ext uri="{FF2B5EF4-FFF2-40B4-BE49-F238E27FC236}">
                <a16:creationId xmlns:a16="http://schemas.microsoft.com/office/drawing/2014/main" id="{460918C3-0673-39EB-A7EC-D8D75989F1F1}"/>
              </a:ext>
            </a:extLst>
          </p:cNvPr>
          <p:cNvSpPr>
            <a:spLocks noGrp="1"/>
          </p:cNvSpPr>
          <p:nvPr>
            <p:ph sz="quarter" idx="13"/>
          </p:nvPr>
        </p:nvSpPr>
        <p:spPr>
          <a:xfrm>
            <a:off x="838200" y="2212429"/>
            <a:ext cx="10515600" cy="3964534"/>
          </a:xfrm>
        </p:spPr>
        <p:txBody>
          <a:bodyPr>
            <a:normAutofit/>
          </a:bodyPr>
          <a:lstStyle/>
          <a:p>
            <a:r>
              <a:rPr lang="en-GB" b="1" dirty="0"/>
              <a:t>Relevant provisions of Czech Civil Code: </a:t>
            </a:r>
            <a:endParaRPr lang="cs-CZ" dirty="0"/>
          </a:p>
          <a:p>
            <a:r>
              <a:rPr lang="en-GB" dirty="0"/>
              <a:t>Sects. 1475-1720</a:t>
            </a:r>
            <a:endParaRPr lang="cs-CZ" dirty="0"/>
          </a:p>
          <a:p>
            <a:r>
              <a:rPr lang="en-GB" dirty="0"/>
              <a:t> </a:t>
            </a:r>
            <a:endParaRPr lang="cs-CZ" dirty="0"/>
          </a:p>
          <a:p>
            <a:r>
              <a:rPr lang="en-GB" b="1" dirty="0"/>
              <a:t>Case law: </a:t>
            </a:r>
            <a:endParaRPr lang="cs-CZ" dirty="0"/>
          </a:p>
          <a:p>
            <a:r>
              <a:rPr lang="en-GB" dirty="0"/>
              <a:t>ECtHR: Jarre vs. France, Application no. 14157/18</a:t>
            </a:r>
            <a:endParaRPr lang="cs-CZ" dirty="0"/>
          </a:p>
        </p:txBody>
      </p:sp>
    </p:spTree>
    <p:extLst>
      <p:ext uri="{BB962C8B-B14F-4D97-AF65-F5344CB8AC3E}">
        <p14:creationId xmlns:p14="http://schemas.microsoft.com/office/powerpoint/2010/main" val="677894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B5A61-E328-4354-67AF-45E002B6519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753C01F-69DD-AA79-55AD-EF059E6AB564}"/>
              </a:ext>
            </a:extLst>
          </p:cNvPr>
          <p:cNvSpPr>
            <a:spLocks noGrp="1"/>
          </p:cNvSpPr>
          <p:nvPr>
            <p:ph type="title"/>
          </p:nvPr>
        </p:nvSpPr>
        <p:spPr>
          <a:xfrm>
            <a:off x="838200" y="1036717"/>
            <a:ext cx="10515600" cy="992057"/>
          </a:xfrm>
        </p:spPr>
        <p:txBody>
          <a:bodyPr/>
          <a:lstStyle/>
          <a:p>
            <a:r>
              <a:rPr lang="cs-CZ" dirty="0"/>
              <a:t>List </a:t>
            </a:r>
            <a:r>
              <a:rPr lang="cs-CZ" dirty="0" err="1"/>
              <a:t>of</a:t>
            </a:r>
            <a:r>
              <a:rPr lang="cs-CZ" dirty="0"/>
              <a:t> </a:t>
            </a:r>
            <a:r>
              <a:rPr lang="cs-CZ" dirty="0" err="1"/>
              <a:t>Sources</a:t>
            </a:r>
            <a:r>
              <a:rPr lang="cs-CZ" dirty="0"/>
              <a:t> – </a:t>
            </a:r>
            <a:r>
              <a:rPr lang="cs-CZ" dirty="0" err="1"/>
              <a:t>Literature</a:t>
            </a:r>
            <a:endParaRPr lang="cs-CZ" dirty="0"/>
          </a:p>
        </p:txBody>
      </p:sp>
      <p:sp>
        <p:nvSpPr>
          <p:cNvPr id="4" name="Zástupný text 3">
            <a:extLst>
              <a:ext uri="{FF2B5EF4-FFF2-40B4-BE49-F238E27FC236}">
                <a16:creationId xmlns:a16="http://schemas.microsoft.com/office/drawing/2014/main" id="{3D735383-7AE9-54BF-B845-E76696780212}"/>
              </a:ext>
            </a:extLst>
          </p:cNvPr>
          <p:cNvSpPr>
            <a:spLocks noGrp="1"/>
          </p:cNvSpPr>
          <p:nvPr>
            <p:ph sz="quarter" idx="13"/>
          </p:nvPr>
        </p:nvSpPr>
        <p:spPr>
          <a:xfrm>
            <a:off x="838200" y="2212429"/>
            <a:ext cx="10515600" cy="3964534"/>
          </a:xfrm>
        </p:spPr>
        <p:txBody>
          <a:bodyPr>
            <a:normAutofit fontScale="92500" lnSpcReduction="10000"/>
          </a:bodyPr>
          <a:lstStyle/>
          <a:p>
            <a:r>
              <a:rPr lang="cs-CZ" sz="1600" dirty="0"/>
              <a:t>* Bednář, V. Dědické právo v novém občanském zákoníku. In Obchodní právo, 2012, vol. 21, no. 5., pp. 162-170.</a:t>
            </a:r>
          </a:p>
          <a:p>
            <a:r>
              <a:rPr lang="cs-CZ" sz="1600" dirty="0"/>
              <a:t>* Dvořák, J.; Švestka, J.; </a:t>
            </a:r>
            <a:r>
              <a:rPr lang="cs-CZ" sz="1600" dirty="0" err="1"/>
              <a:t>Zuklínová</a:t>
            </a:r>
            <a:r>
              <a:rPr lang="cs-CZ" sz="1600" dirty="0"/>
              <a:t>, M. a kol. Občanské právo hmotné. Svazek 4. Díl čtvrtý. Dědické právo. Praha: </a:t>
            </a:r>
            <a:r>
              <a:rPr lang="cs-CZ" sz="1600" dirty="0" err="1"/>
              <a:t>Wolters</a:t>
            </a:r>
            <a:r>
              <a:rPr lang="cs-CZ" sz="1600" dirty="0"/>
              <a:t> </a:t>
            </a:r>
            <a:r>
              <a:rPr lang="cs-CZ" sz="1600" dirty="0" err="1"/>
              <a:t>Kluwer</a:t>
            </a:r>
            <a:r>
              <a:rPr lang="cs-CZ" sz="1600" dirty="0"/>
              <a:t> ČR, 2019, p. 17-51; 116-138.</a:t>
            </a:r>
          </a:p>
          <a:p>
            <a:r>
              <a:rPr lang="cs-CZ" sz="1600" dirty="0"/>
              <a:t>* Eliáš, K.; </a:t>
            </a:r>
            <a:r>
              <a:rPr lang="cs-CZ" sz="1600" dirty="0" err="1"/>
              <a:t>Zuklínová</a:t>
            </a:r>
            <a:r>
              <a:rPr lang="cs-CZ" sz="1600" dirty="0"/>
              <a:t>, M. Principy a východiska nového kodexu soukromého práva. Praha: Linde Praha a. s., 2001, pp. 198-210.</a:t>
            </a:r>
          </a:p>
          <a:p>
            <a:r>
              <a:rPr lang="cs-CZ" sz="1600" dirty="0"/>
              <a:t>* </a:t>
            </a:r>
            <a:r>
              <a:rPr lang="cs-CZ" sz="1600" dirty="0" err="1"/>
              <a:t>Elischer</a:t>
            </a:r>
            <a:r>
              <a:rPr lang="cs-CZ" sz="1600" dirty="0"/>
              <a:t>, D. Darování a jeho podoby v novém soukromém právu. Praha: </a:t>
            </a:r>
            <a:r>
              <a:rPr lang="cs-CZ" sz="1600" dirty="0" err="1"/>
              <a:t>Wolters</a:t>
            </a:r>
            <a:r>
              <a:rPr lang="cs-CZ" sz="1600" dirty="0"/>
              <a:t> </a:t>
            </a:r>
            <a:r>
              <a:rPr lang="cs-CZ" sz="1600" dirty="0" err="1"/>
              <a:t>Kluwer</a:t>
            </a:r>
            <a:r>
              <a:rPr lang="cs-CZ" sz="1600" dirty="0"/>
              <a:t> ČR, 2016, pp. 81-88.</a:t>
            </a:r>
          </a:p>
          <a:p>
            <a:r>
              <a:rPr lang="cs-CZ" sz="1600" dirty="0"/>
              <a:t>* Frinta, O. </a:t>
            </a:r>
            <a:r>
              <a:rPr lang="cs-CZ" sz="1600" dirty="0" err="1"/>
              <a:t>Private</a:t>
            </a:r>
            <a:r>
              <a:rPr lang="cs-CZ" sz="1600" dirty="0"/>
              <a:t> </a:t>
            </a:r>
            <a:r>
              <a:rPr lang="cs-CZ" sz="1600" dirty="0" err="1"/>
              <a:t>Law</a:t>
            </a:r>
            <a:r>
              <a:rPr lang="cs-CZ" sz="1600" dirty="0"/>
              <a:t> in </a:t>
            </a:r>
            <a:r>
              <a:rPr lang="cs-CZ" sz="1600" dirty="0" err="1"/>
              <a:t>the</a:t>
            </a:r>
            <a:r>
              <a:rPr lang="cs-CZ" sz="1600" dirty="0"/>
              <a:t> Czech Republic – Development, Presence and </a:t>
            </a:r>
            <a:r>
              <a:rPr lang="cs-CZ" sz="1600" dirty="0" err="1"/>
              <a:t>Prospects</a:t>
            </a:r>
            <a:r>
              <a:rPr lang="cs-CZ" sz="1600" dirty="0"/>
              <a:t>, In </a:t>
            </a:r>
            <a:r>
              <a:rPr lang="cs-CZ" sz="1600" dirty="0" err="1"/>
              <a:t>Moon</a:t>
            </a:r>
            <a:r>
              <a:rPr lang="cs-CZ" sz="1600" dirty="0"/>
              <a:t>, J.; Tomášek, M. et al. </a:t>
            </a:r>
            <a:r>
              <a:rPr lang="cs-CZ" sz="1600" dirty="0" err="1"/>
              <a:t>Law</a:t>
            </a:r>
            <a:r>
              <a:rPr lang="cs-CZ" sz="1600" dirty="0"/>
              <a:t> </a:t>
            </a:r>
            <a:r>
              <a:rPr lang="cs-CZ" sz="1600" dirty="0" err="1"/>
              <a:t>Crossing</a:t>
            </a:r>
            <a:r>
              <a:rPr lang="cs-CZ" sz="1600" dirty="0"/>
              <a:t> </a:t>
            </a:r>
            <a:r>
              <a:rPr lang="cs-CZ" sz="1600" dirty="0" err="1"/>
              <a:t>Eurasia</a:t>
            </a:r>
            <a:r>
              <a:rPr lang="cs-CZ" sz="1600" dirty="0"/>
              <a:t>. </a:t>
            </a:r>
            <a:r>
              <a:rPr lang="cs-CZ" sz="1600" dirty="0" err="1"/>
              <a:t>From</a:t>
            </a:r>
            <a:r>
              <a:rPr lang="cs-CZ" sz="1600" dirty="0"/>
              <a:t> Korea to </a:t>
            </a:r>
            <a:r>
              <a:rPr lang="cs-CZ" sz="1600" dirty="0" err="1"/>
              <a:t>the</a:t>
            </a:r>
            <a:r>
              <a:rPr lang="cs-CZ" sz="1600" dirty="0"/>
              <a:t> Czech Republic. </a:t>
            </a:r>
            <a:r>
              <a:rPr lang="cs-CZ" sz="1600" dirty="0" err="1"/>
              <a:t>Passau</a:t>
            </a:r>
            <a:r>
              <a:rPr lang="cs-CZ" sz="1600" dirty="0"/>
              <a:t>-</a:t>
            </a:r>
            <a:r>
              <a:rPr lang="cs-CZ" sz="1600" dirty="0" err="1"/>
              <a:t>Berlin</a:t>
            </a:r>
            <a:r>
              <a:rPr lang="cs-CZ" sz="1600" dirty="0"/>
              <a:t>-Prague: </a:t>
            </a:r>
            <a:r>
              <a:rPr lang="cs-CZ" sz="1600" dirty="0" err="1"/>
              <a:t>rw&amp;w</a:t>
            </a:r>
            <a:r>
              <a:rPr lang="cs-CZ" sz="1600" dirty="0"/>
              <a:t>, 2015, pp. 63-89.</a:t>
            </a:r>
          </a:p>
          <a:p>
            <a:r>
              <a:rPr lang="cs-CZ" sz="1600" dirty="0"/>
              <a:t>* Horák, O.; </a:t>
            </a:r>
            <a:r>
              <a:rPr lang="cs-CZ" sz="1600" dirty="0" err="1"/>
              <a:t>Daduová</a:t>
            </a:r>
            <a:r>
              <a:rPr lang="cs-CZ" sz="1600" dirty="0"/>
              <a:t>, M.; Osina, P. Czech Inheritance </a:t>
            </a:r>
            <a:r>
              <a:rPr lang="cs-CZ" sz="1600" dirty="0" err="1"/>
              <a:t>Law</a:t>
            </a:r>
            <a:r>
              <a:rPr lang="cs-CZ" sz="1600" dirty="0"/>
              <a:t> and </a:t>
            </a:r>
            <a:r>
              <a:rPr lang="cs-CZ" sz="1600" dirty="0" err="1"/>
              <a:t>the</a:t>
            </a:r>
            <a:r>
              <a:rPr lang="cs-CZ" sz="1600" dirty="0"/>
              <a:t> </a:t>
            </a:r>
            <a:r>
              <a:rPr lang="cs-CZ" sz="1600" dirty="0" err="1"/>
              <a:t>Signigicance</a:t>
            </a:r>
            <a:r>
              <a:rPr lang="cs-CZ" sz="1600" dirty="0"/>
              <a:t> </a:t>
            </a:r>
            <a:r>
              <a:rPr lang="cs-CZ" sz="1600" dirty="0" err="1"/>
              <a:t>of</a:t>
            </a:r>
            <a:r>
              <a:rPr lang="cs-CZ" sz="1600" dirty="0"/>
              <a:t> </a:t>
            </a:r>
            <a:r>
              <a:rPr lang="cs-CZ" sz="1600" dirty="0" err="1"/>
              <a:t>Tradition</a:t>
            </a:r>
            <a:r>
              <a:rPr lang="cs-CZ" sz="1600" dirty="0"/>
              <a:t>. In </a:t>
            </a:r>
            <a:r>
              <a:rPr lang="cs-CZ" sz="1600" dirty="0" err="1"/>
              <a:t>The</a:t>
            </a:r>
            <a:r>
              <a:rPr lang="cs-CZ" sz="1600" dirty="0"/>
              <a:t> </a:t>
            </a:r>
            <a:r>
              <a:rPr lang="cs-CZ" sz="1600" dirty="0" err="1"/>
              <a:t>Lawyer</a:t>
            </a:r>
            <a:r>
              <a:rPr lang="cs-CZ" sz="1600" dirty="0"/>
              <a:t> </a:t>
            </a:r>
            <a:r>
              <a:rPr lang="cs-CZ" sz="1600" dirty="0" err="1"/>
              <a:t>Quarterly</a:t>
            </a:r>
            <a:r>
              <a:rPr lang="cs-CZ" sz="1600" dirty="0"/>
              <a:t>, 2019, vol. 9, no. 4, pp. 333-348.</a:t>
            </a:r>
          </a:p>
          <a:p>
            <a:r>
              <a:rPr lang="cs-CZ" sz="1600" dirty="0"/>
              <a:t>* Hrstková, J. Fundamentals </a:t>
            </a:r>
            <a:r>
              <a:rPr lang="cs-CZ" sz="1600" dirty="0" err="1"/>
              <a:t>of</a:t>
            </a:r>
            <a:r>
              <a:rPr lang="cs-CZ" sz="1600" dirty="0"/>
              <a:t> Czech Civil </a:t>
            </a:r>
            <a:r>
              <a:rPr lang="cs-CZ" sz="1600" dirty="0" err="1"/>
              <a:t>Law</a:t>
            </a:r>
            <a:r>
              <a:rPr lang="cs-CZ" sz="1600" dirty="0"/>
              <a:t>. Czech </a:t>
            </a:r>
            <a:r>
              <a:rPr lang="cs-CZ" sz="1600" dirty="0" err="1"/>
              <a:t>Law</a:t>
            </a:r>
            <a:r>
              <a:rPr lang="cs-CZ" sz="1600" dirty="0"/>
              <a:t> and </a:t>
            </a:r>
            <a:r>
              <a:rPr lang="cs-CZ" sz="1600" dirty="0" err="1"/>
              <a:t>European</a:t>
            </a:r>
            <a:r>
              <a:rPr lang="cs-CZ" sz="1600" dirty="0"/>
              <a:t> Union. </a:t>
            </a:r>
            <a:r>
              <a:rPr lang="cs-CZ" sz="1600" dirty="0" err="1"/>
              <a:t>Textbooks</a:t>
            </a:r>
            <a:r>
              <a:rPr lang="cs-CZ" sz="1600" dirty="0"/>
              <a:t> Vol. 5. Praha: Univerzita Karlova v Praze, Právnická fakulta, 2005, pp. 85-88.</a:t>
            </a:r>
          </a:p>
          <a:p>
            <a:r>
              <a:rPr lang="cs-CZ" sz="1600" dirty="0"/>
              <a:t>* Mikeš, J.; Muzikář, L. Dědické právo v teorii a praxi. Praha: </a:t>
            </a:r>
            <a:r>
              <a:rPr lang="cs-CZ" sz="1600" dirty="0" err="1"/>
              <a:t>Leges</a:t>
            </a:r>
            <a:r>
              <a:rPr lang="cs-CZ" sz="1600" dirty="0"/>
              <a:t>, 2011, p. 9-11.</a:t>
            </a:r>
          </a:p>
          <a:p>
            <a:r>
              <a:rPr lang="cs-CZ" sz="1600" dirty="0"/>
              <a:t>* </a:t>
            </a:r>
            <a:r>
              <a:rPr lang="cs-CZ" sz="1600" dirty="0" err="1"/>
              <a:t>Tilsch</a:t>
            </a:r>
            <a:r>
              <a:rPr lang="cs-CZ" sz="1600" dirty="0"/>
              <a:t>, E. Dědické právo rakouské se stanoviska srovnávací vědy právní. Část. I. Praha: Sborník věd právních a státních (</a:t>
            </a:r>
            <a:r>
              <a:rPr lang="cs-CZ" sz="1600" dirty="0" err="1"/>
              <a:t>Brusík</a:t>
            </a:r>
            <a:r>
              <a:rPr lang="cs-CZ" sz="1600" dirty="0"/>
              <a:t> </a:t>
            </a:r>
            <a:r>
              <a:rPr lang="en-GB" sz="1600" dirty="0"/>
              <a:t>&amp; </a:t>
            </a:r>
            <a:r>
              <a:rPr lang="cs-CZ" sz="1600" dirty="0"/>
              <a:t>Kohout) 1905, pp. 9-38.</a:t>
            </a:r>
          </a:p>
        </p:txBody>
      </p:sp>
    </p:spTree>
    <p:extLst>
      <p:ext uri="{BB962C8B-B14F-4D97-AF65-F5344CB8AC3E}">
        <p14:creationId xmlns:p14="http://schemas.microsoft.com/office/powerpoint/2010/main" val="109731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text 2">
            <a:extLst>
              <a:ext uri="{FF2B5EF4-FFF2-40B4-BE49-F238E27FC236}">
                <a16:creationId xmlns:a16="http://schemas.microsoft.com/office/drawing/2014/main" id="{28E4E2F9-AFDE-1798-38B0-567DD303A4EB}"/>
              </a:ext>
            </a:extLst>
          </p:cNvPr>
          <p:cNvSpPr>
            <a:spLocks noGrp="1"/>
          </p:cNvSpPr>
          <p:nvPr>
            <p:ph type="body" sz="quarter" idx="14"/>
          </p:nvPr>
        </p:nvSpPr>
        <p:spPr>
          <a:xfrm>
            <a:off x="9356723" y="3738500"/>
            <a:ext cx="1997075" cy="1618008"/>
          </a:xfrm>
        </p:spPr>
        <p:txBody>
          <a:bodyPr/>
          <a:lstStyle/>
          <a:p>
            <a:r>
              <a:rPr lang="cs-CZ" dirty="0" err="1"/>
              <a:t>Faculty</a:t>
            </a:r>
            <a:r>
              <a:rPr lang="cs-CZ" dirty="0"/>
              <a:t> </a:t>
            </a:r>
            <a:r>
              <a:rPr lang="cs-CZ" dirty="0" err="1"/>
              <a:t>of</a:t>
            </a:r>
            <a:r>
              <a:rPr lang="cs-CZ" dirty="0"/>
              <a:t> </a:t>
            </a:r>
            <a:r>
              <a:rPr lang="cs-CZ" dirty="0" err="1"/>
              <a:t>Law</a:t>
            </a:r>
            <a:endParaRPr lang="cs-CZ" dirty="0"/>
          </a:p>
          <a:p>
            <a:r>
              <a:rPr lang="en-US" b="0" dirty="0" err="1"/>
              <a:t>nám</a:t>
            </a:r>
            <a:r>
              <a:rPr lang="en-US" b="0" dirty="0"/>
              <a:t>. </a:t>
            </a:r>
            <a:r>
              <a:rPr lang="en-US" b="0" dirty="0" err="1"/>
              <a:t>Curieových</a:t>
            </a:r>
            <a:r>
              <a:rPr lang="en-US" b="0" dirty="0"/>
              <a:t> 901/7</a:t>
            </a:r>
          </a:p>
          <a:p>
            <a:r>
              <a:rPr lang="en-US" b="0" dirty="0"/>
              <a:t>116 40 </a:t>
            </a:r>
            <a:r>
              <a:rPr lang="cs-CZ" b="0" dirty="0"/>
              <a:t> </a:t>
            </a:r>
            <a:r>
              <a:rPr lang="en-US" b="0" dirty="0" err="1"/>
              <a:t>Pra</a:t>
            </a:r>
            <a:r>
              <a:rPr lang="cs-CZ" b="0" dirty="0" err="1"/>
              <a:t>gue</a:t>
            </a:r>
            <a:r>
              <a:rPr lang="cs-CZ" b="0" dirty="0"/>
              <a:t> </a:t>
            </a:r>
            <a:r>
              <a:rPr lang="en-US" b="0" dirty="0"/>
              <a:t>1</a:t>
            </a:r>
            <a:endParaRPr lang="cs-CZ" b="0" dirty="0"/>
          </a:p>
          <a:p>
            <a:r>
              <a:rPr lang="cs-CZ" b="0" dirty="0">
                <a:hlinkClick r:id="rId2"/>
              </a:rPr>
              <a:t>www.prf.cuni.cz</a:t>
            </a:r>
            <a:endParaRPr lang="cs-CZ" b="0" dirty="0"/>
          </a:p>
          <a:p>
            <a:endParaRPr lang="cs-CZ" b="0" dirty="0"/>
          </a:p>
          <a:p>
            <a:endParaRPr lang="cs-CZ" b="0" dirty="0"/>
          </a:p>
          <a:p>
            <a:endParaRPr lang="cs-CZ" b="0" dirty="0"/>
          </a:p>
          <a:p>
            <a:endParaRPr lang="cs-CZ" b="0" dirty="0"/>
          </a:p>
          <a:p>
            <a:endParaRPr lang="en-US" b="0" dirty="0"/>
          </a:p>
        </p:txBody>
      </p:sp>
      <p:pic>
        <p:nvPicPr>
          <p:cNvPr id="11" name="Obrázek 10" descr="Obsah obrázku symbol, kruh, snímek obrazovky, Grafika&#10;&#10;Obsah generovaný pomocí AI může být nesprávný.">
            <a:hlinkClick r:id="rId3"/>
            <a:extLst>
              <a:ext uri="{FF2B5EF4-FFF2-40B4-BE49-F238E27FC236}">
                <a16:creationId xmlns:a16="http://schemas.microsoft.com/office/drawing/2014/main" id="{65A66C3E-10C1-4D7E-D04D-C3ABE7DC05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694" y="5938321"/>
            <a:ext cx="1388406" cy="485770"/>
          </a:xfrm>
          <a:prstGeom prst="rect">
            <a:avLst/>
          </a:prstGeom>
        </p:spPr>
      </p:pic>
      <p:sp>
        <p:nvSpPr>
          <p:cNvPr id="13" name="Zástupný obsah 3">
            <a:extLst>
              <a:ext uri="{FF2B5EF4-FFF2-40B4-BE49-F238E27FC236}">
                <a16:creationId xmlns:a16="http://schemas.microsoft.com/office/drawing/2014/main" id="{C166810D-D05B-E3B1-E81D-C01D908F28F5}"/>
              </a:ext>
            </a:extLst>
          </p:cNvPr>
          <p:cNvSpPr txBox="1">
            <a:spLocks/>
          </p:cNvSpPr>
          <p:nvPr/>
        </p:nvSpPr>
        <p:spPr>
          <a:xfrm>
            <a:off x="935693" y="3403600"/>
            <a:ext cx="7886574" cy="990600"/>
          </a:xfrm>
          <a:prstGeom prst="rect">
            <a:avLst/>
          </a:prstGeom>
        </p:spPr>
        <p:txBody>
          <a:bodyPr lIns="0" tIns="0" rIns="0" bIns="0" anchor="b"/>
          <a:lstStyle>
            <a:lvl1pPr marL="0" indent="0" algn="l" defTabSz="914400" rtl="0" eaLnBrk="1" latinLnBrk="0" hangingPunct="1">
              <a:lnSpc>
                <a:spcPct val="114000"/>
              </a:lnSpc>
              <a:spcBef>
                <a:spcPts val="0"/>
              </a:spcBef>
              <a:buClr>
                <a:schemeClr val="accent1"/>
              </a:buClr>
              <a:buSzPct val="100000"/>
              <a:buFont typeface="Arial" panose="020B0604020202020204" pitchFamily="34" charset="0"/>
              <a:buNone/>
              <a:defRPr sz="2000" kern="1200">
                <a:solidFill>
                  <a:schemeClr val="tx2"/>
                </a:solidFill>
                <a:latin typeface="+mn-lt"/>
                <a:ea typeface="+mn-ea"/>
                <a:cs typeface="+mn-cs"/>
              </a:defRPr>
            </a:lvl1pPr>
            <a:lvl2pPr marL="355600" indent="-228600" algn="l" defTabSz="914400" rtl="0" eaLnBrk="1" latinLnBrk="0" hangingPunct="1">
              <a:lnSpc>
                <a:spcPct val="114000"/>
              </a:lnSpc>
              <a:spcBef>
                <a:spcPts val="1000"/>
              </a:spcBef>
              <a:buClr>
                <a:schemeClr val="accent1"/>
              </a:buClr>
              <a:buFont typeface="Arial" panose="020B0604020202020204" pitchFamily="34" charset="0"/>
              <a:buChar char="•"/>
              <a:defRPr sz="2000" kern="1200">
                <a:solidFill>
                  <a:schemeClr val="tx2"/>
                </a:solidFill>
                <a:latin typeface="+mn-lt"/>
                <a:ea typeface="+mn-ea"/>
                <a:cs typeface="+mn-cs"/>
              </a:defRPr>
            </a:lvl2pPr>
            <a:lvl3pPr marL="808038"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3pPr>
            <a:lvl4pPr marL="1254125" indent="-228600" algn="l" defTabSz="9144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4pPr>
            <a:lvl5pPr marL="1701800" indent="-228600" algn="l" defTabSz="850900" rtl="0" eaLnBrk="1" latinLnBrk="0" hangingPunct="1">
              <a:lnSpc>
                <a:spcPct val="114000"/>
              </a:lnSpc>
              <a:spcBef>
                <a:spcPts val="1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dirty="0"/>
              <a:t>The project </a:t>
            </a:r>
            <a:r>
              <a:rPr lang="cs-CZ" dirty="0"/>
              <a:t>“ESF+ na UK</a:t>
            </a:r>
            <a:r>
              <a:rPr lang="en-US" dirty="0"/>
              <a:t>“</a:t>
            </a:r>
            <a:r>
              <a:rPr lang="cs-CZ" dirty="0"/>
              <a:t>, </a:t>
            </a:r>
            <a:r>
              <a:rPr lang="en-US" dirty="0"/>
              <a:t>reg. n</a:t>
            </a:r>
            <a:r>
              <a:rPr lang="cs-CZ" dirty="0"/>
              <a:t>o</a:t>
            </a:r>
            <a:r>
              <a:rPr lang="en-US" dirty="0"/>
              <a:t>. </a:t>
            </a:r>
            <a:r>
              <a:rPr lang="cs-CZ" dirty="0"/>
              <a:t>CZ.02.02.XX/00/23_022/0008957,</a:t>
            </a:r>
            <a:r>
              <a:rPr lang="en-US" dirty="0"/>
              <a:t> is supported by the </a:t>
            </a:r>
            <a:r>
              <a:rPr lang="en-US" dirty="0">
                <a:hlinkClick r:id="rId5"/>
              </a:rPr>
              <a:t>Program</a:t>
            </a:r>
            <a:r>
              <a:rPr lang="cs-CZ" dirty="0" err="1">
                <a:hlinkClick r:id="rId5"/>
              </a:rPr>
              <a:t>me</a:t>
            </a:r>
            <a:r>
              <a:rPr lang="en-US" dirty="0">
                <a:hlinkClick r:id="rId5"/>
              </a:rPr>
              <a:t> Johannes Amos Comenius</a:t>
            </a:r>
            <a:r>
              <a:rPr lang="en-US" dirty="0"/>
              <a:t>. </a:t>
            </a:r>
          </a:p>
        </p:txBody>
      </p:sp>
    </p:spTree>
    <p:extLst>
      <p:ext uri="{BB962C8B-B14F-4D97-AF65-F5344CB8AC3E}">
        <p14:creationId xmlns:p14="http://schemas.microsoft.com/office/powerpoint/2010/main" val="395957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1F29-C1F2-097C-B661-EAEDF848E46B}"/>
              </a:ext>
            </a:extLst>
          </p:cNvPr>
          <p:cNvSpPr>
            <a:spLocks noGrp="1"/>
          </p:cNvSpPr>
          <p:nvPr>
            <p:ph type="title"/>
          </p:nvPr>
        </p:nvSpPr>
        <p:spPr>
          <a:xfrm>
            <a:off x="838200" y="1036717"/>
            <a:ext cx="10515600" cy="992057"/>
          </a:xfrm>
        </p:spPr>
        <p:txBody>
          <a:bodyPr/>
          <a:lstStyle/>
          <a:p>
            <a:r>
              <a:rPr lang="cs-CZ" dirty="0" err="1"/>
              <a:t>Notion</a:t>
            </a:r>
            <a:r>
              <a:rPr lang="cs-CZ" dirty="0"/>
              <a:t>: </a:t>
            </a:r>
            <a:r>
              <a:rPr lang="cs-CZ" dirty="0" err="1"/>
              <a:t>Succession</a:t>
            </a:r>
            <a:r>
              <a:rPr lang="cs-CZ" dirty="0"/>
              <a:t> </a:t>
            </a:r>
            <a:r>
              <a:rPr lang="cs-CZ" dirty="0" err="1"/>
              <a:t>Law</a:t>
            </a:r>
            <a:endParaRPr lang="en-US" dirty="0"/>
          </a:p>
        </p:txBody>
      </p:sp>
      <p:sp>
        <p:nvSpPr>
          <p:cNvPr id="4" name="Zástupný text 3">
            <a:extLst>
              <a:ext uri="{FF2B5EF4-FFF2-40B4-BE49-F238E27FC236}">
                <a16:creationId xmlns:a16="http://schemas.microsoft.com/office/drawing/2014/main" id="{7EA1021E-D584-E228-346C-A6B3657AE8B2}"/>
              </a:ext>
            </a:extLst>
          </p:cNvPr>
          <p:cNvSpPr>
            <a:spLocks noGrp="1"/>
          </p:cNvSpPr>
          <p:nvPr>
            <p:ph sz="quarter" idx="13"/>
          </p:nvPr>
        </p:nvSpPr>
        <p:spPr>
          <a:xfrm>
            <a:off x="838200" y="2212429"/>
            <a:ext cx="10515600" cy="3964534"/>
          </a:xfrm>
        </p:spPr>
        <p:txBody>
          <a:bodyPr>
            <a:normAutofit/>
          </a:bodyPr>
          <a:lstStyle/>
          <a:p>
            <a:pPr algn="just"/>
            <a:r>
              <a:rPr lang="en-GB" b="1" dirty="0"/>
              <a:t>objective sense:</a:t>
            </a:r>
            <a:r>
              <a:rPr lang="en-GB" dirty="0"/>
              <a:t> a s</a:t>
            </a:r>
            <a:r>
              <a:rPr lang="cs-CZ" dirty="0"/>
              <a:t>et</a:t>
            </a:r>
            <a:r>
              <a:rPr lang="en-GB" dirty="0"/>
              <a:t> of legal rules regulating the transition of rights and duties of a deceased person</a:t>
            </a:r>
          </a:p>
          <a:p>
            <a:pPr algn="just"/>
            <a:r>
              <a:rPr lang="cs-CZ" sz="1600" b="1" dirty="0">
                <a:solidFill>
                  <a:schemeClr val="accent1"/>
                </a:solidFill>
              </a:rPr>
              <a:t>X</a:t>
            </a:r>
            <a:r>
              <a:rPr lang="cs-CZ" dirty="0"/>
              <a:t> </a:t>
            </a:r>
          </a:p>
          <a:p>
            <a:pPr algn="just"/>
            <a:r>
              <a:rPr lang="cs-CZ" b="1" dirty="0" err="1"/>
              <a:t>right</a:t>
            </a:r>
            <a:r>
              <a:rPr lang="cs-CZ" b="1" dirty="0"/>
              <a:t> to </a:t>
            </a:r>
            <a:r>
              <a:rPr lang="cs-CZ" b="1" dirty="0" err="1"/>
              <a:t>inherit</a:t>
            </a:r>
            <a:r>
              <a:rPr lang="cs-CZ" b="1" dirty="0"/>
              <a:t> (</a:t>
            </a:r>
            <a:r>
              <a:rPr lang="en-GB" b="1" dirty="0"/>
              <a:t>subjective sense</a:t>
            </a:r>
            <a:r>
              <a:rPr lang="cs-CZ" b="1" dirty="0"/>
              <a:t>)</a:t>
            </a:r>
            <a:r>
              <a:rPr lang="en-GB" b="1" dirty="0"/>
              <a:t>:</a:t>
            </a:r>
            <a:r>
              <a:rPr lang="en-GB" dirty="0"/>
              <a:t> right of a person arising in relation with the death of its predecessor (</a:t>
            </a:r>
            <a:r>
              <a:rPr lang="cs-CZ" dirty="0"/>
              <a:t>„</a:t>
            </a:r>
            <a:r>
              <a:rPr lang="en-GB" dirty="0"/>
              <a:t>right to be an heir</a:t>
            </a:r>
            <a:r>
              <a:rPr lang="cs-CZ" dirty="0"/>
              <a:t>“</a:t>
            </a:r>
            <a:r>
              <a:rPr lang="en-GB" dirty="0"/>
              <a:t>)</a:t>
            </a:r>
          </a:p>
          <a:p>
            <a:pPr algn="just"/>
            <a:endParaRPr lang="en-GB" dirty="0"/>
          </a:p>
          <a:p>
            <a:pPr algn="just"/>
            <a:endParaRPr lang="cs-CZ" dirty="0"/>
          </a:p>
          <a:p>
            <a:pPr algn="just"/>
            <a:r>
              <a:rPr lang="cs-CZ" b="1" dirty="0"/>
              <a:t>= </a:t>
            </a:r>
            <a:r>
              <a:rPr lang="en-GB" b="1" dirty="0"/>
              <a:t>absolute right</a:t>
            </a:r>
            <a:endParaRPr lang="cs-CZ" b="1" dirty="0"/>
          </a:p>
          <a:p>
            <a:pPr algn="just"/>
            <a:r>
              <a:rPr lang="cs-CZ" dirty="0"/>
              <a:t>= </a:t>
            </a:r>
            <a:r>
              <a:rPr lang="cs-CZ" dirty="0" err="1"/>
              <a:t>operates</a:t>
            </a:r>
            <a:r>
              <a:rPr lang="cs-CZ" dirty="0"/>
              <a:t> </a:t>
            </a:r>
            <a:r>
              <a:rPr lang="cs-CZ" i="1" dirty="0" err="1"/>
              <a:t>erga</a:t>
            </a:r>
            <a:r>
              <a:rPr lang="cs-CZ" i="1" dirty="0"/>
              <a:t> </a:t>
            </a:r>
            <a:r>
              <a:rPr lang="cs-CZ" i="1" dirty="0" err="1"/>
              <a:t>omnes</a:t>
            </a:r>
            <a:r>
              <a:rPr lang="cs-CZ" dirty="0"/>
              <a:t> (</a:t>
            </a:r>
            <a:r>
              <a:rPr lang="cs-CZ" dirty="0" err="1"/>
              <a:t>against</a:t>
            </a:r>
            <a:r>
              <a:rPr lang="cs-CZ" dirty="0"/>
              <a:t> </a:t>
            </a:r>
            <a:r>
              <a:rPr lang="cs-CZ" dirty="0" err="1"/>
              <a:t>everybody</a:t>
            </a:r>
            <a:r>
              <a:rPr lang="cs-CZ" dirty="0"/>
              <a:t>)</a:t>
            </a:r>
          </a:p>
          <a:p>
            <a:pPr algn="just"/>
            <a:r>
              <a:rPr lang="cs-CZ" dirty="0"/>
              <a:t>= </a:t>
            </a:r>
            <a:r>
              <a:rPr lang="cs-CZ" dirty="0" err="1"/>
              <a:t>every</a:t>
            </a:r>
            <a:r>
              <a:rPr lang="cs-CZ" dirty="0"/>
              <a:t> </a:t>
            </a:r>
            <a:r>
              <a:rPr lang="cs-CZ" dirty="0" err="1"/>
              <a:t>other</a:t>
            </a:r>
            <a:r>
              <a:rPr lang="cs-CZ" dirty="0"/>
              <a:t> </a:t>
            </a:r>
            <a:r>
              <a:rPr lang="cs-CZ" dirty="0" err="1"/>
              <a:t>subject</a:t>
            </a:r>
            <a:r>
              <a:rPr lang="cs-CZ" dirty="0"/>
              <a:t> has a duty not to </a:t>
            </a:r>
            <a:r>
              <a:rPr lang="cs-CZ" dirty="0" err="1"/>
              <a:t>disturb</a:t>
            </a:r>
            <a:r>
              <a:rPr lang="cs-CZ" dirty="0"/>
              <a:t> </a:t>
            </a:r>
            <a:r>
              <a:rPr lang="cs-CZ" dirty="0" err="1"/>
              <a:t>the</a:t>
            </a:r>
            <a:r>
              <a:rPr lang="cs-CZ" dirty="0"/>
              <a:t> </a:t>
            </a:r>
            <a:r>
              <a:rPr lang="cs-CZ" dirty="0" err="1"/>
              <a:t>excercise</a:t>
            </a:r>
            <a:r>
              <a:rPr lang="cs-CZ" dirty="0"/>
              <a:t> </a:t>
            </a:r>
            <a:r>
              <a:rPr lang="cs-CZ" dirty="0" err="1"/>
              <a:t>of</a:t>
            </a:r>
            <a:r>
              <a:rPr lang="cs-CZ" dirty="0"/>
              <a:t> </a:t>
            </a:r>
            <a:r>
              <a:rPr lang="cs-CZ" dirty="0" err="1"/>
              <a:t>this</a:t>
            </a:r>
            <a:r>
              <a:rPr lang="cs-CZ" dirty="0"/>
              <a:t> (</a:t>
            </a:r>
            <a:r>
              <a:rPr lang="cs-CZ" dirty="0" err="1"/>
              <a:t>subjective</a:t>
            </a:r>
            <a:r>
              <a:rPr lang="cs-CZ" dirty="0"/>
              <a:t>) </a:t>
            </a:r>
            <a:r>
              <a:rPr lang="cs-CZ" dirty="0" err="1"/>
              <a:t>right</a:t>
            </a:r>
            <a:endParaRPr lang="en-GB" dirty="0"/>
          </a:p>
        </p:txBody>
      </p:sp>
    </p:spTree>
    <p:extLst>
      <p:ext uri="{BB962C8B-B14F-4D97-AF65-F5344CB8AC3E}">
        <p14:creationId xmlns:p14="http://schemas.microsoft.com/office/powerpoint/2010/main" val="263203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95FA6-5ED7-1A5E-39B3-F3DB6D71B34F}"/>
            </a:ext>
          </a:extLst>
        </p:cNvPr>
        <p:cNvGrpSpPr/>
        <p:nvPr/>
      </p:nvGrpSpPr>
      <p:grpSpPr>
        <a:xfrm>
          <a:off x="0" y="0"/>
          <a:ext cx="0" cy="0"/>
          <a:chOff x="0" y="0"/>
          <a:chExt cx="0" cy="0"/>
        </a:xfrm>
      </p:grpSpPr>
      <p:sp>
        <p:nvSpPr>
          <p:cNvPr id="2" name="Zástupný text 1">
            <a:extLst>
              <a:ext uri="{FF2B5EF4-FFF2-40B4-BE49-F238E27FC236}">
                <a16:creationId xmlns:a16="http://schemas.microsoft.com/office/drawing/2014/main" id="{BBBC0C3B-414B-AFF5-0552-CEBFA99FE2C7}"/>
              </a:ext>
            </a:extLst>
          </p:cNvPr>
          <p:cNvSpPr>
            <a:spLocks noGrp="1"/>
          </p:cNvSpPr>
          <p:nvPr>
            <p:ph type="body" sz="quarter" idx="13"/>
          </p:nvPr>
        </p:nvSpPr>
        <p:spPr>
          <a:xfrm>
            <a:off x="1866899" y="2293938"/>
            <a:ext cx="8856519" cy="2270125"/>
          </a:xfrm>
        </p:spPr>
        <p:txBody>
          <a:bodyPr anchor="ctr"/>
          <a:lstStyle/>
          <a:p>
            <a:pPr lvl="1"/>
            <a:r>
              <a:rPr lang="en-US" dirty="0"/>
              <a:t>Chapter </a:t>
            </a:r>
            <a:r>
              <a:rPr lang="cs-CZ" dirty="0"/>
              <a:t>2</a:t>
            </a:r>
            <a:endParaRPr lang="en-US" dirty="0"/>
          </a:p>
          <a:p>
            <a:r>
              <a:rPr lang="cs-CZ" dirty="0" err="1"/>
              <a:t>Fundamental</a:t>
            </a:r>
            <a:r>
              <a:rPr lang="cs-CZ" dirty="0"/>
              <a:t> </a:t>
            </a:r>
            <a:r>
              <a:rPr lang="cs-CZ" dirty="0" err="1"/>
              <a:t>Principles</a:t>
            </a:r>
            <a:endParaRPr lang="en-US" dirty="0"/>
          </a:p>
        </p:txBody>
      </p:sp>
    </p:spTree>
    <p:extLst>
      <p:ext uri="{BB962C8B-B14F-4D97-AF65-F5344CB8AC3E}">
        <p14:creationId xmlns:p14="http://schemas.microsoft.com/office/powerpoint/2010/main" val="2828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74619-7952-3761-BD5C-8AAB73C73F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3D4DDA9-449D-82B3-AF39-13A30601744E}"/>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Liqudation</a:t>
            </a:r>
            <a:r>
              <a:rPr lang="cs-CZ" dirty="0"/>
              <a:t> </a:t>
            </a:r>
            <a:r>
              <a:rPr lang="cs-CZ" dirty="0" err="1"/>
              <a:t>of</a:t>
            </a:r>
            <a:r>
              <a:rPr lang="cs-CZ" dirty="0"/>
              <a:t> </a:t>
            </a:r>
            <a:r>
              <a:rPr lang="cs-CZ" dirty="0" err="1"/>
              <a:t>the</a:t>
            </a:r>
            <a:r>
              <a:rPr lang="cs-CZ" dirty="0"/>
              <a:t> </a:t>
            </a:r>
            <a:r>
              <a:rPr lang="cs-CZ" dirty="0" err="1"/>
              <a:t>Estate</a:t>
            </a:r>
            <a:r>
              <a:rPr lang="cs-CZ" dirty="0"/>
              <a:t> VS (2) </a:t>
            </a:r>
            <a:r>
              <a:rPr lang="cs-CZ" dirty="0" err="1"/>
              <a:t>Preservation</a:t>
            </a:r>
            <a:r>
              <a:rPr lang="cs-CZ" dirty="0"/>
              <a:t> </a:t>
            </a:r>
            <a:r>
              <a:rPr lang="cs-CZ" dirty="0" err="1"/>
              <a:t>of</a:t>
            </a:r>
            <a:r>
              <a:rPr lang="cs-CZ" dirty="0"/>
              <a:t> </a:t>
            </a:r>
            <a:r>
              <a:rPr lang="cs-CZ" dirty="0" err="1"/>
              <a:t>the</a:t>
            </a:r>
            <a:r>
              <a:rPr lang="cs-CZ" dirty="0"/>
              <a:t> </a:t>
            </a:r>
            <a:r>
              <a:rPr lang="cs-CZ" dirty="0" err="1"/>
              <a:t>Estate</a:t>
            </a:r>
            <a:endParaRPr lang="en-US" dirty="0"/>
          </a:p>
        </p:txBody>
      </p:sp>
      <p:sp>
        <p:nvSpPr>
          <p:cNvPr id="4" name="Zástupný text 3">
            <a:extLst>
              <a:ext uri="{FF2B5EF4-FFF2-40B4-BE49-F238E27FC236}">
                <a16:creationId xmlns:a16="http://schemas.microsoft.com/office/drawing/2014/main" id="{6B59C129-7BC8-AB63-9886-1F933E388C83}"/>
              </a:ext>
            </a:extLst>
          </p:cNvPr>
          <p:cNvSpPr>
            <a:spLocks noGrp="1"/>
          </p:cNvSpPr>
          <p:nvPr>
            <p:ph sz="quarter" idx="13"/>
          </p:nvPr>
        </p:nvSpPr>
        <p:spPr>
          <a:xfrm>
            <a:off x="838200" y="2212429"/>
            <a:ext cx="10515600" cy="3964534"/>
          </a:xfrm>
        </p:spPr>
        <p:txBody>
          <a:bodyPr>
            <a:normAutofit/>
          </a:bodyPr>
          <a:lstStyle/>
          <a:p>
            <a:r>
              <a:rPr lang="cs-CZ" dirty="0" err="1"/>
              <a:t>Ancient</a:t>
            </a:r>
            <a:r>
              <a:rPr lang="cs-CZ" dirty="0"/>
              <a:t> </a:t>
            </a:r>
            <a:r>
              <a:rPr lang="cs-CZ" dirty="0" err="1"/>
              <a:t>history</a:t>
            </a:r>
            <a:r>
              <a:rPr lang="cs-CZ" dirty="0"/>
              <a:t> (</a:t>
            </a:r>
            <a:r>
              <a:rPr lang="cs-CZ" dirty="0" err="1"/>
              <a:t>before</a:t>
            </a:r>
            <a:r>
              <a:rPr lang="cs-CZ" dirty="0"/>
              <a:t> Roman </a:t>
            </a:r>
            <a:r>
              <a:rPr lang="cs-CZ" dirty="0" err="1"/>
              <a:t>Law</a:t>
            </a:r>
            <a:r>
              <a:rPr lang="cs-CZ" dirty="0"/>
              <a:t>): no </a:t>
            </a:r>
            <a:r>
              <a:rPr lang="cs-CZ" dirty="0" err="1"/>
              <a:t>law</a:t>
            </a:r>
            <a:r>
              <a:rPr lang="cs-CZ" dirty="0"/>
              <a:t> </a:t>
            </a:r>
            <a:r>
              <a:rPr lang="cs-CZ" dirty="0" err="1"/>
              <a:t>of</a:t>
            </a:r>
            <a:r>
              <a:rPr lang="cs-CZ" dirty="0"/>
              <a:t> </a:t>
            </a:r>
            <a:r>
              <a:rPr lang="cs-CZ" dirty="0" err="1"/>
              <a:t>succession</a:t>
            </a:r>
            <a:r>
              <a:rPr lang="cs-CZ" dirty="0"/>
              <a:t> </a:t>
            </a:r>
            <a:r>
              <a:rPr lang="cs-CZ" dirty="0" err="1"/>
              <a:t>developed</a:t>
            </a:r>
            <a:endParaRPr lang="cs-CZ" dirty="0"/>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burried</a:t>
            </a:r>
            <a:r>
              <a:rPr lang="cs-CZ" dirty="0"/>
              <a:t> </a:t>
            </a:r>
            <a:r>
              <a:rPr lang="cs-CZ" dirty="0" err="1"/>
              <a:t>together</a:t>
            </a:r>
            <a:r>
              <a:rPr lang="cs-CZ" dirty="0"/>
              <a:t> </a:t>
            </a:r>
            <a:r>
              <a:rPr lang="cs-CZ" dirty="0" err="1"/>
              <a:t>with</a:t>
            </a:r>
            <a:r>
              <a:rPr lang="cs-CZ" dirty="0"/>
              <a:t> </a:t>
            </a:r>
            <a:r>
              <a:rPr lang="cs-CZ" dirty="0" err="1"/>
              <a:t>deceased</a:t>
            </a:r>
            <a:r>
              <a:rPr lang="cs-CZ" dirty="0"/>
              <a:t> person</a:t>
            </a:r>
          </a:p>
          <a:p>
            <a:endParaRPr lang="cs-CZ" dirty="0"/>
          </a:p>
          <a:p>
            <a:r>
              <a:rPr lang="cs-CZ" b="1" dirty="0">
                <a:solidFill>
                  <a:schemeClr val="accent1"/>
                </a:solidFill>
              </a:rPr>
              <a:t>X</a:t>
            </a:r>
            <a:endParaRPr lang="cs-CZ" dirty="0"/>
          </a:p>
          <a:p>
            <a:endParaRPr lang="cs-CZ" dirty="0"/>
          </a:p>
          <a:p>
            <a:r>
              <a:rPr lang="cs-CZ" dirty="0" err="1"/>
              <a:t>the</a:t>
            </a:r>
            <a:r>
              <a:rPr lang="cs-CZ" dirty="0"/>
              <a:t> society </a:t>
            </a:r>
            <a:r>
              <a:rPr lang="cs-CZ" dirty="0" err="1"/>
              <a:t>develops</a:t>
            </a:r>
            <a:r>
              <a:rPr lang="cs-CZ" dirty="0"/>
              <a:t>: </a:t>
            </a:r>
            <a:r>
              <a:rPr lang="cs-CZ" dirty="0" err="1"/>
              <a:t>it</a:t>
            </a:r>
            <a:r>
              <a:rPr lang="cs-CZ" dirty="0"/>
              <a:t> </a:t>
            </a:r>
            <a:r>
              <a:rPr lang="cs-CZ" dirty="0" err="1"/>
              <a:t>makes</a:t>
            </a:r>
            <a:r>
              <a:rPr lang="cs-CZ" dirty="0"/>
              <a:t> no </a:t>
            </a:r>
            <a:r>
              <a:rPr lang="cs-CZ" dirty="0" err="1"/>
              <a:t>sense</a:t>
            </a:r>
            <a:r>
              <a:rPr lang="cs-CZ" dirty="0"/>
              <a:t> to </a:t>
            </a:r>
            <a:r>
              <a:rPr lang="cs-CZ" dirty="0" err="1"/>
              <a:t>destroy</a:t>
            </a:r>
            <a:r>
              <a:rPr lang="cs-CZ" dirty="0"/>
              <a:t> </a:t>
            </a:r>
            <a:r>
              <a:rPr lang="cs-CZ" dirty="0" err="1"/>
              <a:t>the</a:t>
            </a:r>
            <a:r>
              <a:rPr lang="cs-CZ" dirty="0"/>
              <a:t> </a:t>
            </a:r>
            <a:r>
              <a:rPr lang="cs-CZ" dirty="0" err="1"/>
              <a:t>property</a:t>
            </a:r>
            <a:endParaRPr lang="cs-CZ" dirty="0"/>
          </a:p>
          <a:p>
            <a:endParaRPr lang="cs-CZ" dirty="0"/>
          </a:p>
          <a:p>
            <a:r>
              <a:rPr lang="cs-CZ" dirty="0"/>
              <a:t>= </a:t>
            </a:r>
            <a:r>
              <a:rPr lang="cs-CZ" dirty="0" err="1"/>
              <a:t>the</a:t>
            </a:r>
            <a:r>
              <a:rPr lang="cs-CZ" dirty="0"/>
              <a:t> </a:t>
            </a:r>
            <a:r>
              <a:rPr lang="cs-CZ" dirty="0" err="1"/>
              <a:t>property</a:t>
            </a:r>
            <a:r>
              <a:rPr lang="cs-CZ" dirty="0"/>
              <a:t> </a:t>
            </a:r>
            <a:r>
              <a:rPr lang="cs-CZ" dirty="0" err="1"/>
              <a:t>will</a:t>
            </a:r>
            <a:r>
              <a:rPr lang="cs-CZ" dirty="0"/>
              <a:t> </a:t>
            </a:r>
            <a:r>
              <a:rPr lang="cs-CZ" dirty="0" err="1"/>
              <a:t>be</a:t>
            </a:r>
            <a:r>
              <a:rPr lang="cs-CZ" dirty="0"/>
              <a:t> </a:t>
            </a:r>
            <a:r>
              <a:rPr lang="cs-CZ" dirty="0" err="1"/>
              <a:t>preserved</a:t>
            </a:r>
            <a:endParaRPr lang="cs-CZ" dirty="0"/>
          </a:p>
          <a:p>
            <a:r>
              <a:rPr lang="cs-CZ" b="1" dirty="0"/>
              <a:t>= 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endParaRPr lang="en-US" b="1" dirty="0"/>
          </a:p>
        </p:txBody>
      </p:sp>
    </p:spTree>
    <p:extLst>
      <p:ext uri="{BB962C8B-B14F-4D97-AF65-F5344CB8AC3E}">
        <p14:creationId xmlns:p14="http://schemas.microsoft.com/office/powerpoint/2010/main" val="1752304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801B2-A6E0-FA63-13C0-61DA470AEE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5667FB-D18C-4C29-239E-92BB54195C63}"/>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Succession</a:t>
            </a:r>
            <a:r>
              <a:rPr lang="cs-CZ" dirty="0"/>
              <a:t> </a:t>
            </a:r>
            <a:r>
              <a:rPr lang="cs-CZ" dirty="0" err="1"/>
              <a:t>of</a:t>
            </a:r>
            <a:r>
              <a:rPr lang="cs-CZ" dirty="0"/>
              <a:t> a </a:t>
            </a:r>
            <a:r>
              <a:rPr lang="cs-CZ" dirty="0" err="1"/>
              <a:t>Collective</a:t>
            </a:r>
            <a:r>
              <a:rPr lang="cs-CZ" dirty="0"/>
              <a:t> VS (2) </a:t>
            </a:r>
            <a:r>
              <a:rPr lang="cs-CZ" dirty="0" err="1"/>
              <a:t>Succession</a:t>
            </a:r>
            <a:r>
              <a:rPr lang="cs-CZ" dirty="0"/>
              <a:t> </a:t>
            </a:r>
            <a:r>
              <a:rPr lang="cs-CZ" dirty="0" err="1"/>
              <a:t>of</a:t>
            </a:r>
            <a:r>
              <a:rPr lang="cs-CZ" dirty="0"/>
              <a:t> </a:t>
            </a:r>
            <a:r>
              <a:rPr lang="cs-CZ" dirty="0" err="1"/>
              <a:t>an</a:t>
            </a:r>
            <a:r>
              <a:rPr lang="cs-CZ" dirty="0"/>
              <a:t> </a:t>
            </a:r>
            <a:r>
              <a:rPr lang="cs-CZ" dirty="0" err="1"/>
              <a:t>Individual</a:t>
            </a:r>
            <a:endParaRPr lang="en-US" dirty="0"/>
          </a:p>
        </p:txBody>
      </p:sp>
      <p:sp>
        <p:nvSpPr>
          <p:cNvPr id="4" name="Zástupný text 3">
            <a:extLst>
              <a:ext uri="{FF2B5EF4-FFF2-40B4-BE49-F238E27FC236}">
                <a16:creationId xmlns:a16="http://schemas.microsoft.com/office/drawing/2014/main" id="{FB052BDD-7C42-8D10-3419-216AC79CEB2F}"/>
              </a:ext>
            </a:extLst>
          </p:cNvPr>
          <p:cNvSpPr>
            <a:spLocks noGrp="1"/>
          </p:cNvSpPr>
          <p:nvPr>
            <p:ph sz="quarter" idx="13"/>
          </p:nvPr>
        </p:nvSpPr>
        <p:spPr>
          <a:xfrm>
            <a:off x="838200" y="2212429"/>
            <a:ext cx="10515600" cy="3964534"/>
          </a:xfrm>
        </p:spPr>
        <p:txBody>
          <a:bodyPr>
            <a:normAutofit/>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endParaRPr lang="cs-CZ" dirty="0"/>
          </a:p>
          <a:p>
            <a:r>
              <a:rPr lang="cs-CZ" dirty="0"/>
              <a:t>A </a:t>
            </a:r>
            <a:r>
              <a:rPr lang="cs-CZ" dirty="0" err="1"/>
              <a:t>collective</a:t>
            </a:r>
            <a:r>
              <a:rPr lang="cs-CZ" dirty="0"/>
              <a:t> (</a:t>
            </a:r>
            <a:r>
              <a:rPr lang="cs-CZ" dirty="0" err="1"/>
              <a:t>principle</a:t>
            </a:r>
            <a:r>
              <a:rPr lang="cs-CZ" dirty="0"/>
              <a:t> </a:t>
            </a:r>
            <a:r>
              <a:rPr lang="cs-CZ" dirty="0" err="1"/>
              <a:t>of</a:t>
            </a:r>
            <a:r>
              <a:rPr lang="cs-CZ" dirty="0"/>
              <a:t> </a:t>
            </a:r>
            <a:r>
              <a:rPr lang="cs-CZ" dirty="0" err="1"/>
              <a:t>collectivism</a:t>
            </a:r>
            <a:r>
              <a:rPr lang="cs-CZ" dirty="0"/>
              <a:t>)</a:t>
            </a:r>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 </a:t>
            </a:r>
            <a:r>
              <a:rPr lang="cs-CZ" dirty="0" err="1"/>
              <a:t>collective</a:t>
            </a:r>
            <a:r>
              <a:rPr lang="cs-CZ" dirty="0"/>
              <a:t> (</a:t>
            </a:r>
            <a:r>
              <a:rPr lang="cs-CZ" dirty="0" err="1"/>
              <a:t>village</a:t>
            </a:r>
            <a:r>
              <a:rPr lang="cs-CZ" dirty="0"/>
              <a:t>, </a:t>
            </a:r>
            <a:r>
              <a:rPr lang="cs-CZ" dirty="0" err="1"/>
              <a:t>tribe</a:t>
            </a:r>
            <a:r>
              <a:rPr lang="cs-CZ" dirty="0"/>
              <a:t>, </a:t>
            </a:r>
            <a:r>
              <a:rPr lang="cs-CZ" dirty="0" err="1"/>
              <a:t>state</a:t>
            </a:r>
            <a:r>
              <a:rPr lang="cs-CZ" dirty="0"/>
              <a:t>/</a:t>
            </a:r>
            <a:r>
              <a:rPr lang="cs-CZ" dirty="0" err="1"/>
              <a:t>ruler</a:t>
            </a:r>
            <a:r>
              <a:rPr lang="cs-CZ" dirty="0"/>
              <a:t>)</a:t>
            </a:r>
          </a:p>
          <a:p>
            <a:endParaRPr lang="cs-CZ" dirty="0"/>
          </a:p>
          <a:p>
            <a:r>
              <a:rPr lang="cs-CZ" b="1" dirty="0">
                <a:solidFill>
                  <a:schemeClr val="accent1"/>
                </a:solidFill>
              </a:rPr>
              <a:t>X</a:t>
            </a:r>
            <a:endParaRPr lang="cs-CZ" dirty="0"/>
          </a:p>
          <a:p>
            <a:endParaRPr lang="cs-CZ" dirty="0"/>
          </a:p>
          <a:p>
            <a:r>
              <a:rPr lang="cs-CZ" dirty="0"/>
              <a:t>An </a:t>
            </a:r>
            <a:r>
              <a:rPr lang="cs-CZ" dirty="0" err="1"/>
              <a:t>individual</a:t>
            </a:r>
            <a:endParaRPr lang="cs-CZ" dirty="0"/>
          </a:p>
          <a:p>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endParaRPr lang="en-US" dirty="0"/>
          </a:p>
        </p:txBody>
      </p:sp>
    </p:spTree>
    <p:extLst>
      <p:ext uri="{BB962C8B-B14F-4D97-AF65-F5344CB8AC3E}">
        <p14:creationId xmlns:p14="http://schemas.microsoft.com/office/powerpoint/2010/main" val="263222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A6572-BD61-5CAC-32A3-F94A7021ACF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BB95BBC-9B35-35A2-ACDC-2FF1E5054EC4}"/>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Familiarization</a:t>
            </a:r>
            <a:r>
              <a:rPr lang="cs-CZ" dirty="0"/>
              <a:t> VS (2) </a:t>
            </a:r>
            <a:r>
              <a:rPr lang="cs-CZ" dirty="0" err="1"/>
              <a:t>Testamentary</a:t>
            </a:r>
            <a:r>
              <a:rPr lang="cs-CZ" dirty="0"/>
              <a:t> </a:t>
            </a:r>
            <a:r>
              <a:rPr lang="cs-CZ" dirty="0" err="1"/>
              <a:t>Freedom</a:t>
            </a:r>
            <a:endParaRPr lang="en-US" dirty="0"/>
          </a:p>
        </p:txBody>
      </p:sp>
      <p:sp>
        <p:nvSpPr>
          <p:cNvPr id="4" name="Zástupný text 3">
            <a:extLst>
              <a:ext uri="{FF2B5EF4-FFF2-40B4-BE49-F238E27FC236}">
                <a16:creationId xmlns:a16="http://schemas.microsoft.com/office/drawing/2014/main" id="{2F858E10-49AB-8B08-B6AC-44D98C64B31D}"/>
              </a:ext>
            </a:extLst>
          </p:cNvPr>
          <p:cNvSpPr>
            <a:spLocks noGrp="1"/>
          </p:cNvSpPr>
          <p:nvPr>
            <p:ph sz="quarter" idx="13"/>
          </p:nvPr>
        </p:nvSpPr>
        <p:spPr>
          <a:xfrm>
            <a:off x="838200" y="2212429"/>
            <a:ext cx="10515600" cy="3964534"/>
          </a:xfrm>
        </p:spPr>
        <p:txBody>
          <a:bodyPr>
            <a:normAutofit lnSpcReduction="10000"/>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r>
              <a:rPr lang="cs-CZ" dirty="0"/>
              <a:t>An </a:t>
            </a:r>
            <a:r>
              <a:rPr lang="cs-CZ" dirty="0" err="1"/>
              <a:t>individual</a:t>
            </a:r>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r>
              <a:rPr lang="cs-CZ" i="1" dirty="0"/>
              <a:t>2. </a:t>
            </a:r>
            <a:r>
              <a:rPr lang="en-US" i="1" dirty="0"/>
              <a:t>But Abram said, “O Lord God, what will you give me, for I continue childless, and the heir of my house is Eliezer of Damascus?” 3</a:t>
            </a:r>
            <a:r>
              <a:rPr lang="cs-CZ" i="1" dirty="0"/>
              <a:t>.</a:t>
            </a:r>
            <a:r>
              <a:rPr lang="en-US" i="1" dirty="0"/>
              <a:t> And Abram said, “Behold, you have given me no offspring, and a </a:t>
            </a:r>
            <a:r>
              <a:rPr lang="en-US" b="1" i="1" dirty="0"/>
              <a:t>member of my household will be my heir.</a:t>
            </a:r>
            <a:r>
              <a:rPr lang="en-US" i="1" dirty="0"/>
              <a:t>” 4</a:t>
            </a:r>
            <a:r>
              <a:rPr lang="cs-CZ" i="1" dirty="0"/>
              <a:t>.</a:t>
            </a:r>
            <a:r>
              <a:rPr lang="en-US" i="1" dirty="0"/>
              <a:t> And behold, the word of the Lord came to him: “</a:t>
            </a:r>
            <a:r>
              <a:rPr lang="en-US" b="1" i="1" dirty="0">
                <a:solidFill>
                  <a:schemeClr val="accent1"/>
                </a:solidFill>
              </a:rPr>
              <a:t>This man shall not be your heir; your very own son shall be your heir.</a:t>
            </a:r>
            <a:r>
              <a:rPr lang="en-US" i="1" dirty="0"/>
              <a:t>”</a:t>
            </a:r>
            <a:r>
              <a:rPr lang="cs-CZ" i="1" dirty="0"/>
              <a:t> </a:t>
            </a:r>
          </a:p>
          <a:p>
            <a:r>
              <a:rPr lang="cs-CZ" i="1" dirty="0"/>
              <a:t>(Genesis 15)</a:t>
            </a:r>
            <a:endParaRPr lang="en-US" i="1" dirty="0"/>
          </a:p>
          <a:p>
            <a:r>
              <a:rPr lang="cs-CZ" b="1" i="1" dirty="0"/>
              <a:t>= </a:t>
            </a:r>
            <a:r>
              <a:rPr lang="pt-BR" b="1" i="1" dirty="0"/>
              <a:t>Solus deus heredem facere decedere potest, non homo</a:t>
            </a:r>
            <a:r>
              <a:rPr lang="cs-CZ" b="1" i="1" dirty="0"/>
              <a:t>.</a:t>
            </a:r>
            <a:endParaRPr lang="cs-CZ" dirty="0"/>
          </a:p>
          <a:p>
            <a:r>
              <a:rPr lang="cs-CZ" dirty="0"/>
              <a:t>= </a:t>
            </a:r>
            <a:r>
              <a:rPr lang="cs-CZ" dirty="0" err="1"/>
              <a:t>Principle</a:t>
            </a:r>
            <a:r>
              <a:rPr lang="cs-CZ" dirty="0"/>
              <a:t> </a:t>
            </a:r>
            <a:r>
              <a:rPr lang="cs-CZ" dirty="0" err="1"/>
              <a:t>of</a:t>
            </a:r>
            <a:r>
              <a:rPr lang="cs-CZ" dirty="0"/>
              <a:t> </a:t>
            </a:r>
            <a:r>
              <a:rPr lang="cs-CZ" dirty="0" err="1"/>
              <a:t>familiarization</a:t>
            </a:r>
            <a:r>
              <a:rPr lang="cs-CZ" dirty="0"/>
              <a:t> = </a:t>
            </a:r>
            <a:r>
              <a:rPr lang="cs-CZ" dirty="0" err="1"/>
              <a:t>preserving</a:t>
            </a:r>
            <a:r>
              <a:rPr lang="cs-CZ" dirty="0"/>
              <a:t> </a:t>
            </a:r>
            <a:r>
              <a:rPr lang="cs-CZ" dirty="0" err="1"/>
              <a:t>the</a:t>
            </a:r>
            <a:r>
              <a:rPr lang="cs-CZ" dirty="0"/>
              <a:t> </a:t>
            </a:r>
            <a:r>
              <a:rPr lang="cs-CZ" dirty="0" err="1"/>
              <a:t>estate</a:t>
            </a:r>
            <a:r>
              <a:rPr lang="cs-CZ" dirty="0"/>
              <a:t> in </a:t>
            </a:r>
            <a:r>
              <a:rPr lang="cs-CZ" dirty="0" err="1"/>
              <a:t>the</a:t>
            </a:r>
            <a:r>
              <a:rPr lang="cs-CZ" dirty="0"/>
              <a:t> </a:t>
            </a:r>
            <a:r>
              <a:rPr lang="cs-CZ" dirty="0" err="1"/>
              <a:t>family</a:t>
            </a:r>
            <a:r>
              <a:rPr lang="cs-CZ" dirty="0"/>
              <a:t> </a:t>
            </a:r>
            <a:r>
              <a:rPr lang="cs-CZ" dirty="0" err="1"/>
              <a:t>lieage</a:t>
            </a:r>
            <a:endParaRPr lang="en-US" dirty="0"/>
          </a:p>
        </p:txBody>
      </p:sp>
    </p:spTree>
    <p:extLst>
      <p:ext uri="{BB962C8B-B14F-4D97-AF65-F5344CB8AC3E}">
        <p14:creationId xmlns:p14="http://schemas.microsoft.com/office/powerpoint/2010/main" val="2022742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D611F-AF3F-9276-E3C4-1EA964AEF1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49140AA-F48D-7A92-4622-3EE97BB7F9BC}"/>
              </a:ext>
            </a:extLst>
          </p:cNvPr>
          <p:cNvSpPr>
            <a:spLocks noGrp="1"/>
          </p:cNvSpPr>
          <p:nvPr>
            <p:ph type="title"/>
          </p:nvPr>
        </p:nvSpPr>
        <p:spPr>
          <a:xfrm>
            <a:off x="838200" y="1036717"/>
            <a:ext cx="10515600" cy="992057"/>
          </a:xfrm>
        </p:spPr>
        <p:txBody>
          <a:bodyPr/>
          <a:lstStyle/>
          <a:p>
            <a:r>
              <a:rPr lang="cs-CZ" dirty="0" err="1"/>
              <a:t>Fundamental</a:t>
            </a:r>
            <a:r>
              <a:rPr lang="cs-CZ" dirty="0"/>
              <a:t> </a:t>
            </a:r>
            <a:r>
              <a:rPr lang="cs-CZ" dirty="0" err="1"/>
              <a:t>Principles</a:t>
            </a:r>
            <a:r>
              <a:rPr lang="cs-CZ" dirty="0"/>
              <a:t>: (1) </a:t>
            </a:r>
            <a:r>
              <a:rPr lang="cs-CZ" dirty="0" err="1"/>
              <a:t>Familiarization</a:t>
            </a:r>
            <a:r>
              <a:rPr lang="cs-CZ" dirty="0"/>
              <a:t> VS (2) </a:t>
            </a:r>
            <a:r>
              <a:rPr lang="cs-CZ" dirty="0" err="1"/>
              <a:t>Testamentary</a:t>
            </a:r>
            <a:r>
              <a:rPr lang="cs-CZ" dirty="0"/>
              <a:t> </a:t>
            </a:r>
            <a:r>
              <a:rPr lang="cs-CZ" dirty="0" err="1"/>
              <a:t>Freedom</a:t>
            </a:r>
            <a:endParaRPr lang="en-US" dirty="0"/>
          </a:p>
        </p:txBody>
      </p:sp>
      <p:sp>
        <p:nvSpPr>
          <p:cNvPr id="4" name="Zástupný text 3">
            <a:extLst>
              <a:ext uri="{FF2B5EF4-FFF2-40B4-BE49-F238E27FC236}">
                <a16:creationId xmlns:a16="http://schemas.microsoft.com/office/drawing/2014/main" id="{A13C026D-26B3-22DE-8E99-CAED5A5D175F}"/>
              </a:ext>
            </a:extLst>
          </p:cNvPr>
          <p:cNvSpPr>
            <a:spLocks noGrp="1"/>
          </p:cNvSpPr>
          <p:nvPr>
            <p:ph sz="quarter" idx="13"/>
          </p:nvPr>
        </p:nvSpPr>
        <p:spPr>
          <a:xfrm>
            <a:off x="838200" y="2212429"/>
            <a:ext cx="10515600" cy="3964534"/>
          </a:xfrm>
        </p:spPr>
        <p:txBody>
          <a:bodyPr>
            <a:normAutofit/>
          </a:bodyPr>
          <a:lstStyle/>
          <a:p>
            <a:r>
              <a:rPr lang="cs-CZ" b="1" dirty="0"/>
              <a:t>Q: </a:t>
            </a:r>
            <a:r>
              <a:rPr lang="cs-CZ" b="1" dirty="0" err="1"/>
              <a:t>who</a:t>
            </a:r>
            <a:r>
              <a:rPr lang="cs-CZ" b="1" dirty="0"/>
              <a:t> </a:t>
            </a:r>
            <a:r>
              <a:rPr lang="cs-CZ" b="1" dirty="0" err="1"/>
              <a:t>shall</a:t>
            </a:r>
            <a:r>
              <a:rPr lang="cs-CZ" b="1" dirty="0"/>
              <a:t> master </a:t>
            </a:r>
            <a:r>
              <a:rPr lang="cs-CZ" b="1" dirty="0" err="1"/>
              <a:t>the</a:t>
            </a:r>
            <a:r>
              <a:rPr lang="cs-CZ" b="1" dirty="0"/>
              <a:t> </a:t>
            </a:r>
            <a:r>
              <a:rPr lang="cs-CZ" b="1" dirty="0" err="1"/>
              <a:t>property</a:t>
            </a:r>
            <a:r>
              <a:rPr lang="cs-CZ" b="1" dirty="0"/>
              <a:t> </a:t>
            </a:r>
            <a:r>
              <a:rPr lang="cs-CZ" b="1" dirty="0" err="1"/>
              <a:t>left</a:t>
            </a:r>
            <a:r>
              <a:rPr lang="cs-CZ" b="1" dirty="0"/>
              <a:t> </a:t>
            </a:r>
            <a:r>
              <a:rPr lang="cs-CZ" b="1" dirty="0" err="1"/>
              <a:t>after</a:t>
            </a:r>
            <a:r>
              <a:rPr lang="cs-CZ" b="1" dirty="0"/>
              <a:t> </a:t>
            </a:r>
            <a:r>
              <a:rPr lang="cs-CZ" b="1" dirty="0" err="1"/>
              <a:t>deceased</a:t>
            </a:r>
            <a:r>
              <a:rPr lang="cs-CZ" b="1" dirty="0"/>
              <a:t> person?</a:t>
            </a:r>
          </a:p>
          <a:p>
            <a:r>
              <a:rPr lang="cs-CZ" dirty="0"/>
              <a:t>An </a:t>
            </a:r>
            <a:r>
              <a:rPr lang="cs-CZ" dirty="0" err="1"/>
              <a:t>individual</a:t>
            </a:r>
            <a:endParaRPr lang="cs-CZ" dirty="0"/>
          </a:p>
          <a:p>
            <a:r>
              <a:rPr lang="cs-CZ" dirty="0"/>
              <a:t>= </a:t>
            </a:r>
            <a:r>
              <a:rPr lang="cs-CZ" dirty="0" err="1"/>
              <a:t>the</a:t>
            </a:r>
            <a:r>
              <a:rPr lang="cs-CZ" dirty="0"/>
              <a:t> </a:t>
            </a:r>
            <a:r>
              <a:rPr lang="cs-CZ" dirty="0" err="1"/>
              <a:t>estate</a:t>
            </a:r>
            <a:r>
              <a:rPr lang="cs-CZ" dirty="0"/>
              <a:t> </a:t>
            </a:r>
            <a:r>
              <a:rPr lang="cs-CZ" dirty="0" err="1"/>
              <a:t>will</a:t>
            </a:r>
            <a:r>
              <a:rPr lang="cs-CZ" dirty="0"/>
              <a:t> </a:t>
            </a:r>
            <a:r>
              <a:rPr lang="cs-CZ" dirty="0" err="1"/>
              <a:t>be</a:t>
            </a:r>
            <a:r>
              <a:rPr lang="cs-CZ" dirty="0"/>
              <a:t> </a:t>
            </a:r>
            <a:r>
              <a:rPr lang="cs-CZ" dirty="0" err="1"/>
              <a:t>transferred</a:t>
            </a:r>
            <a:r>
              <a:rPr lang="cs-CZ" dirty="0"/>
              <a:t> on </a:t>
            </a:r>
            <a:r>
              <a:rPr lang="cs-CZ" dirty="0" err="1"/>
              <a:t>another</a:t>
            </a:r>
            <a:r>
              <a:rPr lang="cs-CZ" dirty="0"/>
              <a:t> </a:t>
            </a:r>
            <a:r>
              <a:rPr lang="cs-CZ" dirty="0" err="1"/>
              <a:t>individual</a:t>
            </a:r>
            <a:endParaRPr lang="cs-CZ" dirty="0"/>
          </a:p>
          <a:p>
            <a:endParaRPr lang="cs-CZ" dirty="0"/>
          </a:p>
          <a:p>
            <a:r>
              <a:rPr lang="cs-CZ" b="1" dirty="0">
                <a:solidFill>
                  <a:schemeClr val="accent1"/>
                </a:solidFill>
              </a:rPr>
              <a:t>X</a:t>
            </a:r>
          </a:p>
          <a:p>
            <a:endParaRPr lang="cs-CZ" b="1" dirty="0">
              <a:solidFill>
                <a:schemeClr val="accent1"/>
              </a:solidFill>
            </a:endParaRPr>
          </a:p>
          <a:p>
            <a:r>
              <a:rPr lang="cs-CZ" b="1" dirty="0" err="1">
                <a:solidFill>
                  <a:schemeClr val="accent1"/>
                </a:solidFill>
              </a:rPr>
              <a:t>Testamentary</a:t>
            </a:r>
            <a:r>
              <a:rPr lang="cs-CZ" b="1" dirty="0">
                <a:solidFill>
                  <a:schemeClr val="accent1"/>
                </a:solidFill>
              </a:rPr>
              <a:t> </a:t>
            </a:r>
            <a:r>
              <a:rPr lang="cs-CZ" b="1" dirty="0" err="1">
                <a:solidFill>
                  <a:schemeClr val="accent1"/>
                </a:solidFill>
              </a:rPr>
              <a:t>Freedom</a:t>
            </a:r>
            <a:endParaRPr lang="cs-CZ" b="1" dirty="0">
              <a:solidFill>
                <a:schemeClr val="accent1"/>
              </a:solidFill>
            </a:endParaRPr>
          </a:p>
          <a:p>
            <a:r>
              <a:rPr lang="cs-CZ" b="1" dirty="0"/>
              <a:t>= </a:t>
            </a:r>
            <a:r>
              <a:rPr lang="cs-CZ" b="1" dirty="0" err="1"/>
              <a:t>current</a:t>
            </a:r>
            <a:r>
              <a:rPr lang="cs-CZ" b="1" dirty="0"/>
              <a:t> </a:t>
            </a:r>
            <a:r>
              <a:rPr lang="cs-CZ" b="1" dirty="0" err="1"/>
              <a:t>principle</a:t>
            </a:r>
            <a:r>
              <a:rPr lang="cs-CZ" b="1" dirty="0"/>
              <a:t> </a:t>
            </a:r>
            <a:r>
              <a:rPr lang="cs-CZ" b="1" dirty="0" err="1"/>
              <a:t>based</a:t>
            </a:r>
            <a:r>
              <a:rPr lang="cs-CZ" b="1" dirty="0"/>
              <a:t> on a more </a:t>
            </a:r>
            <a:r>
              <a:rPr lang="cs-CZ" b="1" dirty="0" err="1"/>
              <a:t>general</a:t>
            </a:r>
            <a:r>
              <a:rPr lang="cs-CZ" b="1" dirty="0"/>
              <a:t> </a:t>
            </a:r>
            <a:r>
              <a:rPr lang="cs-CZ" b="1" dirty="0" err="1"/>
              <a:t>principle</a:t>
            </a:r>
            <a:r>
              <a:rPr lang="cs-CZ" b="1" dirty="0"/>
              <a:t> </a:t>
            </a:r>
            <a:r>
              <a:rPr lang="cs-CZ" b="1" dirty="0" err="1"/>
              <a:t>of</a:t>
            </a:r>
            <a:r>
              <a:rPr lang="cs-CZ" b="1" dirty="0"/>
              <a:t> </a:t>
            </a:r>
            <a:r>
              <a:rPr lang="cs-CZ" b="1" dirty="0" err="1"/>
              <a:t>the</a:t>
            </a:r>
            <a:r>
              <a:rPr lang="cs-CZ" b="1" dirty="0"/>
              <a:t> autonomy </a:t>
            </a:r>
            <a:r>
              <a:rPr lang="cs-CZ" b="1" dirty="0" err="1"/>
              <a:t>of</a:t>
            </a:r>
            <a:r>
              <a:rPr lang="cs-CZ" b="1" dirty="0"/>
              <a:t> </a:t>
            </a:r>
            <a:r>
              <a:rPr lang="cs-CZ" b="1" dirty="0" err="1"/>
              <a:t>will</a:t>
            </a:r>
            <a:endParaRPr lang="cs-CZ" b="1" dirty="0"/>
          </a:p>
          <a:p>
            <a:r>
              <a:rPr lang="cs-CZ" dirty="0"/>
              <a:t>= </a:t>
            </a:r>
            <a:r>
              <a:rPr lang="cs-CZ" dirty="0" err="1"/>
              <a:t>the</a:t>
            </a:r>
            <a:r>
              <a:rPr lang="cs-CZ" dirty="0"/>
              <a:t> </a:t>
            </a:r>
            <a:r>
              <a:rPr lang="cs-CZ" dirty="0" err="1"/>
              <a:t>owner</a:t>
            </a:r>
            <a:r>
              <a:rPr lang="cs-CZ" dirty="0"/>
              <a:t> </a:t>
            </a:r>
            <a:r>
              <a:rPr lang="cs-CZ" dirty="0" err="1"/>
              <a:t>can</a:t>
            </a:r>
            <a:r>
              <a:rPr lang="cs-CZ" dirty="0"/>
              <a:t> </a:t>
            </a:r>
            <a:r>
              <a:rPr lang="cs-CZ" dirty="0" err="1"/>
              <a:t>dispose</a:t>
            </a:r>
            <a:r>
              <a:rPr lang="cs-CZ" dirty="0"/>
              <a:t> </a:t>
            </a:r>
            <a:r>
              <a:rPr lang="cs-CZ" dirty="0" err="1"/>
              <a:t>with</a:t>
            </a:r>
            <a:r>
              <a:rPr lang="cs-CZ" dirty="0"/>
              <a:t> his </a:t>
            </a:r>
            <a:r>
              <a:rPr lang="cs-CZ" dirty="0" err="1"/>
              <a:t>estate</a:t>
            </a:r>
            <a:r>
              <a:rPr lang="cs-CZ" dirty="0"/>
              <a:t> not </a:t>
            </a:r>
            <a:r>
              <a:rPr lang="cs-CZ" dirty="0" err="1"/>
              <a:t>only</a:t>
            </a:r>
            <a:r>
              <a:rPr lang="cs-CZ" dirty="0"/>
              <a:t> </a:t>
            </a:r>
            <a:r>
              <a:rPr lang="cs-CZ" dirty="0" err="1"/>
              <a:t>during</a:t>
            </a:r>
            <a:r>
              <a:rPr lang="cs-CZ" dirty="0"/>
              <a:t> his </a:t>
            </a:r>
            <a:r>
              <a:rPr lang="cs-CZ" dirty="0" err="1"/>
              <a:t>life</a:t>
            </a:r>
            <a:r>
              <a:rPr lang="cs-CZ" dirty="0"/>
              <a:t> (</a:t>
            </a:r>
            <a:r>
              <a:rPr lang="cs-CZ" dirty="0" err="1"/>
              <a:t>ownership</a:t>
            </a:r>
            <a:r>
              <a:rPr lang="cs-CZ" dirty="0"/>
              <a:t> </a:t>
            </a:r>
            <a:r>
              <a:rPr lang="cs-CZ" dirty="0" err="1"/>
              <a:t>freedom</a:t>
            </a:r>
            <a:r>
              <a:rPr lang="cs-CZ" dirty="0"/>
              <a:t>), but </a:t>
            </a:r>
            <a:r>
              <a:rPr lang="cs-CZ" dirty="0" err="1"/>
              <a:t>also</a:t>
            </a:r>
            <a:r>
              <a:rPr lang="cs-CZ" dirty="0"/>
              <a:t> </a:t>
            </a:r>
            <a:r>
              <a:rPr lang="cs-CZ" i="1" dirty="0" err="1"/>
              <a:t>mortis</a:t>
            </a:r>
            <a:r>
              <a:rPr lang="cs-CZ" i="1" dirty="0"/>
              <a:t> causa</a:t>
            </a:r>
            <a:r>
              <a:rPr lang="cs-CZ" dirty="0"/>
              <a:t> (in </a:t>
            </a:r>
            <a:r>
              <a:rPr lang="cs-CZ" dirty="0" err="1"/>
              <a:t>the</a:t>
            </a:r>
            <a:r>
              <a:rPr lang="cs-CZ" dirty="0"/>
              <a:t> case </a:t>
            </a:r>
            <a:r>
              <a:rPr lang="cs-CZ" dirty="0" err="1"/>
              <a:t>of</a:t>
            </a:r>
            <a:r>
              <a:rPr lang="cs-CZ" dirty="0"/>
              <a:t> </a:t>
            </a:r>
            <a:r>
              <a:rPr lang="cs-CZ" dirty="0" err="1"/>
              <a:t>death</a:t>
            </a:r>
            <a:r>
              <a:rPr lang="cs-CZ" dirty="0"/>
              <a:t>)</a:t>
            </a:r>
          </a:p>
        </p:txBody>
      </p:sp>
    </p:spTree>
    <p:extLst>
      <p:ext uri="{BB962C8B-B14F-4D97-AF65-F5344CB8AC3E}">
        <p14:creationId xmlns:p14="http://schemas.microsoft.com/office/powerpoint/2010/main" val="3433866987"/>
      </p:ext>
    </p:extLst>
  </p:cSld>
  <p:clrMapOvr>
    <a:masterClrMapping/>
  </p:clrMapOvr>
</p:sld>
</file>

<file path=ppt/theme/theme1.xml><?xml version="1.0" encoding="utf-8"?>
<a:theme xmlns:a="http://schemas.openxmlformats.org/drawingml/2006/main" name="Univerzita Karlova">
  <a:themeElements>
    <a:clrScheme name="Univerzita Karlova">
      <a:dk1>
        <a:sysClr val="windowText" lastClr="000000"/>
      </a:dk1>
      <a:lt1>
        <a:sysClr val="window" lastClr="FFFFFF"/>
      </a:lt1>
      <a:dk2>
        <a:srgbClr val="003657"/>
      </a:dk2>
      <a:lt2>
        <a:srgbClr val="9D9D9C"/>
      </a:lt2>
      <a:accent1>
        <a:srgbClr val="D22D40"/>
      </a:accent1>
      <a:accent2>
        <a:srgbClr val="003657"/>
      </a:accent2>
      <a:accent3>
        <a:srgbClr val="000000"/>
      </a:accent3>
      <a:accent4>
        <a:srgbClr val="9D9D9C"/>
      </a:accent4>
      <a:accent5>
        <a:srgbClr val="E16C79"/>
      </a:accent5>
      <a:accent6>
        <a:srgbClr val="9AAFBC"/>
      </a:accent6>
      <a:hlink>
        <a:srgbClr val="D22D40"/>
      </a:hlink>
      <a:folHlink>
        <a:srgbClr val="E16C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en-prezentace-sablona-2" id="{8F42ACA6-D9FF-3F4C-8719-50B9A5F2E729}" vid="{20574923-1C67-D34A-8936-989A490CEB8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51253AC9DDFFB4EB9FD6B3264826B5A" ma:contentTypeVersion="4" ma:contentTypeDescription="Vytvoří nový dokument" ma:contentTypeScope="" ma:versionID="82000d616822cde83e49a3d4967df78b">
  <xsd:schema xmlns:xsd="http://www.w3.org/2001/XMLSchema" xmlns:xs="http://www.w3.org/2001/XMLSchema" xmlns:p="http://schemas.microsoft.com/office/2006/metadata/properties" xmlns:ns2="62aff434-e629-4e63-96eb-3a617ac1c1ba" targetNamespace="http://schemas.microsoft.com/office/2006/metadata/properties" ma:root="true" ma:fieldsID="2fa3212aac6ddc9aa1f1aa9dd0d2c58e" ns2:_="">
    <xsd:import namespace="62aff434-e629-4e63-96eb-3a617ac1c1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aff434-e629-4e63-96eb-3a617ac1c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A5D6B-700C-42BB-86C4-A32B7E87A693}">
  <ds:schemaRefs>
    <ds:schemaRef ds:uri="http://schemas.microsoft.com/sharepoint/v3/contenttype/forms"/>
  </ds:schemaRefs>
</ds:datastoreItem>
</file>

<file path=customXml/itemProps2.xml><?xml version="1.0" encoding="utf-8"?>
<ds:datastoreItem xmlns:ds="http://schemas.openxmlformats.org/officeDocument/2006/customXml" ds:itemID="{F662D419-B660-4BFE-B80D-A4B13852A87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0D56098-A2FA-4F68-A6A0-34FA301AA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aff434-e629-4e63-96eb-3a617ac1c1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uk-EU_MSMT-en-prezentace-sablona</Template>
  <TotalTime>228</TotalTime>
  <Words>2536</Words>
  <Application>Microsoft Office PowerPoint</Application>
  <PresentationFormat>Širokoúhlá obrazovka</PresentationFormat>
  <Paragraphs>288</Paragraphs>
  <Slides>38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38</vt:i4>
      </vt:variant>
    </vt:vector>
  </HeadingPairs>
  <TitlesOfParts>
    <vt:vector size="41" baseType="lpstr">
      <vt:lpstr>Arial</vt:lpstr>
      <vt:lpstr>Aptos</vt:lpstr>
      <vt:lpstr>Univerzita Karlova</vt:lpstr>
      <vt:lpstr>Prezentace aplikace PowerPoint</vt:lpstr>
      <vt:lpstr>Content</vt:lpstr>
      <vt:lpstr>Prezentace aplikace PowerPoint</vt:lpstr>
      <vt:lpstr>Notion: Succession Law</vt:lpstr>
      <vt:lpstr>Prezentace aplikace PowerPoint</vt:lpstr>
      <vt:lpstr>Fundamental Principles: (1) Liqudation of the Estate VS (2) Preservation of the Estate</vt:lpstr>
      <vt:lpstr>Fundamental Principles: (1) Succession of a Collective VS (2) Succession of an Individual</vt:lpstr>
      <vt:lpstr>Fundamental Principles: (1) Familiarization VS (2) Testamentary Freedom</vt:lpstr>
      <vt:lpstr>Fundamental Principles: (1) Familiarization VS (2) Testamentary Freedom</vt:lpstr>
      <vt:lpstr>Prezentace aplikace PowerPoint</vt:lpstr>
      <vt:lpstr>Universal Succession</vt:lpstr>
      <vt:lpstr>Singular Succession</vt:lpstr>
      <vt:lpstr>Prezentace aplikace PowerPoint</vt:lpstr>
      <vt:lpstr>The Moment of Transition of the Estate</vt:lpstr>
      <vt:lpstr>The Moment of Transition of the Estate</vt:lpstr>
      <vt:lpstr>The Moment of Transition of the Estate</vt:lpstr>
      <vt:lpstr>The Moment of Transition of the Estate</vt:lpstr>
      <vt:lpstr>Prezentace aplikace PowerPoint</vt:lpstr>
      <vt:lpstr>Prerequisites of Inheritance</vt:lpstr>
      <vt:lpstr>Prezentace aplikace PowerPoint</vt:lpstr>
      <vt:lpstr>Legal Titles (1): Inheritance contract</vt:lpstr>
      <vt:lpstr>Legal Titles (1): Inheritance contract</vt:lpstr>
      <vt:lpstr>Prezentace aplikace PowerPoint</vt:lpstr>
      <vt:lpstr>Legal Titles (2): Testament</vt:lpstr>
      <vt:lpstr>Legal Titles (2): Testament</vt:lpstr>
      <vt:lpstr>Legal Titles (2): Testament</vt:lpstr>
      <vt:lpstr>Prezentace aplikace PowerPoint</vt:lpstr>
      <vt:lpstr>Legal Titles (3): Intestate Succession</vt:lpstr>
      <vt:lpstr>Legal Titles (3): Intestate Succession</vt:lpstr>
      <vt:lpstr>Legal Titles (3): Intestate Succession</vt:lpstr>
      <vt:lpstr>Prezentace aplikace PowerPoint</vt:lpstr>
      <vt:lpstr>Forced Share / réserve héreditaire</vt:lpstr>
      <vt:lpstr>Forced Share / réserve héreditaire</vt:lpstr>
      <vt:lpstr>Forced Share / réserve héreditaire</vt:lpstr>
      <vt:lpstr>Prezentace aplikace PowerPoint</vt:lpstr>
      <vt:lpstr>List of Sources – Civil Code, Case Law</vt:lpstr>
      <vt:lpstr>List of Sources – Literature</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Ilona Smotlachová</dc:creator>
  <cp:lastModifiedBy>User</cp:lastModifiedBy>
  <cp:revision>100</cp:revision>
  <cp:lastPrinted>2024-09-10T18:18:32Z</cp:lastPrinted>
  <dcterms:created xsi:type="dcterms:W3CDTF">2025-07-07T19:06:51Z</dcterms:created>
  <dcterms:modified xsi:type="dcterms:W3CDTF">2026-01-03T15:58:45Z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0x010100251253AC9DDFFB4EB9FD6B3264826B5A</vt:lpwstr>
  </property>
</Properties>
</file>