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77" r:id="rId5"/>
    <p:sldId id="261" r:id="rId6"/>
    <p:sldId id="263" r:id="rId7"/>
    <p:sldId id="276" r:id="rId8"/>
    <p:sldId id="275" r:id="rId9"/>
    <p:sldId id="280" r:id="rId10"/>
    <p:sldId id="257" r:id="rId11"/>
    <p:sldId id="258" r:id="rId12"/>
    <p:sldId id="264" r:id="rId13"/>
    <p:sldId id="266" r:id="rId14"/>
    <p:sldId id="265" r:id="rId15"/>
    <p:sldId id="267" r:id="rId16"/>
    <p:sldId id="281" r:id="rId17"/>
    <p:sldId id="268" r:id="rId18"/>
    <p:sldId id="269" r:id="rId19"/>
    <p:sldId id="282" r:id="rId20"/>
    <p:sldId id="270" r:id="rId21"/>
    <p:sldId id="274" r:id="rId22"/>
    <p:sldId id="283" r:id="rId23"/>
    <p:sldId id="271" r:id="rId24"/>
    <p:sldId id="272" r:id="rId25"/>
    <p:sldId id="273" r:id="rId26"/>
    <p:sldId id="278" r:id="rId27"/>
    <p:sldId id="28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95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98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31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81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9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36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13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50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13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613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56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5E716-AE87-45EB-958C-C57B0DAFDB77}" type="datetimeFigureOut">
              <a:rPr lang="cs-CZ" smtClean="0"/>
              <a:t>29.12.2019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4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úprava ochrany lesa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V.</a:t>
            </a:r>
          </a:p>
        </p:txBody>
      </p:sp>
    </p:spTree>
    <p:extLst>
      <p:ext uri="{BB962C8B-B14F-4D97-AF65-F5344CB8AC3E}">
        <p14:creationId xmlns:p14="http://schemas.microsoft.com/office/powerpoint/2010/main" val="2679032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Ochrana 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ochrana lesa = činnost směřující k omezení škodlivých činitelů, ochranná opatření proti škodlivým činitelům a zmírňování následků jejich působení</a:t>
            </a:r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/>
              <a:t>A) ochrana pozemků k plnění funkce lesa</a:t>
            </a:r>
            <a:r>
              <a:rPr lang="cs-CZ" sz="1600" dirty="0"/>
              <a:t> § 13 násl.</a:t>
            </a:r>
          </a:p>
          <a:p>
            <a:pPr marL="0" indent="0">
              <a:buNone/>
            </a:pPr>
            <a:r>
              <a:rPr lang="cs-CZ" sz="2200" dirty="0"/>
              <a:t>B) ochrana lesa při obecném užívání </a:t>
            </a:r>
            <a:r>
              <a:rPr lang="cs-CZ" sz="1600" dirty="0"/>
              <a:t>§ 19 + § 20 + § 32 odst. 7  </a:t>
            </a:r>
          </a:p>
          <a:p>
            <a:pPr marL="0" indent="0">
              <a:buNone/>
            </a:pPr>
            <a:r>
              <a:rPr lang="cs-CZ" sz="2200" dirty="0"/>
              <a:t>C) ochrana lesa při hospodaření v lese </a:t>
            </a:r>
            <a:r>
              <a:rPr lang="cs-CZ" sz="1600" dirty="0"/>
              <a:t>§ 29 násl.</a:t>
            </a:r>
          </a:p>
          <a:p>
            <a:pPr marL="0" indent="0">
              <a:buNone/>
            </a:pPr>
            <a:r>
              <a:rPr lang="cs-CZ" sz="2200" dirty="0"/>
              <a:t>D) ochrana lesa před škůdci a jinými škodlivými činiteli</a:t>
            </a:r>
            <a:r>
              <a:rPr lang="cs-CZ" sz="1600" dirty="0"/>
              <a:t> § 32 odst. 1, 2, …</a:t>
            </a:r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/>
              <a:t>Les = lesní porost + pozemky určené k plnění funkce lesa </a:t>
            </a:r>
          </a:p>
        </p:txBody>
      </p:sp>
    </p:spTree>
    <p:extLst>
      <p:ext uri="{BB962C8B-B14F-4D97-AF65-F5344CB8AC3E}">
        <p14:creationId xmlns:p14="http://schemas.microsoft.com/office/powerpoint/2010/main" val="1289769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A) Ochrana pozemků LPF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/>
              <a:t>Pozemky určené k plnění funkcí lesa jsou</a:t>
            </a:r>
            <a:r>
              <a:rPr lang="cs-CZ" dirty="0"/>
              <a:t> </a:t>
            </a:r>
            <a:r>
              <a:rPr lang="cs-CZ" sz="2300" dirty="0"/>
              <a:t>§ 3 odst. 1</a:t>
            </a:r>
            <a:endParaRPr lang="cs-CZ" sz="2300" u="sng" dirty="0"/>
          </a:p>
          <a:p>
            <a:pPr marL="514350" indent="-514350">
              <a:buAutoNum type="arabicParenBoth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u="sng" dirty="0"/>
              <a:t>pozemky s lesními porosty a plochy, na nichž byly lesní porosty odstraněny za účelem obnovy</a:t>
            </a:r>
            <a:r>
              <a:rPr lang="cs-CZ" u="sng" dirty="0"/>
              <a:t>, lesní průseky a nezpevněné lesní cesty</a:t>
            </a:r>
            <a:r>
              <a:rPr lang="cs-CZ" dirty="0"/>
              <a:t>, …</a:t>
            </a:r>
          </a:p>
          <a:p>
            <a:pPr marL="514350" indent="-514350">
              <a:buAutoNum type="alphaLcParenR"/>
            </a:pPr>
            <a:r>
              <a:rPr lang="cs-CZ" b="1" dirty="0"/>
              <a:t>zpevněné lesní cesty, drobné vodní plochy, ostatní plochy, pozemky nad horní hranicí dřevinné vegetace (hole)</a:t>
            </a:r>
            <a:r>
              <a:rPr lang="cs-CZ" dirty="0"/>
              <a:t>, s výjimkou pozemků zastavěných a jejich příjezdních komunikací, a lesní pastviny a políčka pro zvěř, pokud nejsou součástí zemědělského půdního fondu a jestliže s lesem souvisejí nebo slouží lesnímu hospodářství (dále jen "jiné pozemky"). U těchto pozemků může orgán státní správy lesů nařídit označení jejich příslušnosti k pozemkům určeným k plnění funkcí lesa.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sz="2900" dirty="0"/>
              <a:t>faktické odlesnění (legální či nelegální) neznamená, že pozemek přestává být PUPFL</a:t>
            </a:r>
          </a:p>
          <a:p>
            <a:pPr>
              <a:buFontTx/>
              <a:buChar char="-"/>
            </a:pPr>
            <a:r>
              <a:rPr lang="cs-CZ" sz="2900" dirty="0"/>
              <a:t>školky a plantáže na pozemcích, které nejsou určené k plnění funkce lesa, nejsou pozemky určené k plnění </a:t>
            </a:r>
            <a:r>
              <a:rPr lang="cs-CZ" sz="2900" dirty="0" err="1"/>
              <a:t>fce</a:t>
            </a:r>
            <a:r>
              <a:rPr lang="cs-CZ" sz="2900" dirty="0"/>
              <a:t> lesa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69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A) Ochrana pozemků LPF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/>
              <a:t>§ 11/4 </a:t>
            </a:r>
            <a:r>
              <a:rPr lang="cs-CZ" sz="2400" u="sng" dirty="0"/>
              <a:t>„</a:t>
            </a:r>
            <a:r>
              <a:rPr lang="cs-CZ" sz="2400" i="1" u="sng" dirty="0"/>
              <a:t>Nikdo nesmí bez povolení užít lesní pozemky k jiným účelům</a:t>
            </a:r>
            <a:r>
              <a:rPr lang="cs-CZ" sz="2400" i="1" dirty="0"/>
              <a:t>, pokud tento zákon nestanoví jinak.“</a:t>
            </a:r>
          </a:p>
          <a:p>
            <a:pPr marL="0" indent="0">
              <a:buNone/>
            </a:pPr>
            <a:endParaRPr lang="cs-CZ" sz="2400" i="1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§ 13/1 „</a:t>
            </a:r>
            <a:r>
              <a:rPr lang="cs-CZ" sz="2400" i="1" dirty="0"/>
              <a:t>Veškeré pozemky určené k plnění funkcí lesa musí být účelně obhospodařovány podle tohoto zákona. </a:t>
            </a:r>
            <a:r>
              <a:rPr lang="cs-CZ" sz="2400" i="1" u="sng" dirty="0"/>
              <a:t>Jejich využití k jiným účelům je zakázáno. O výjimce</a:t>
            </a:r>
            <a:r>
              <a:rPr lang="cs-CZ" sz="2400" i="1" dirty="0"/>
              <a:t> z tohoto zákazu může rozhodnout orgán státní správy lesů na základě žádosti vlastníka lesního pozemku nebo ve veřejném zájmu.“</a:t>
            </a:r>
          </a:p>
        </p:txBody>
      </p:sp>
    </p:spTree>
    <p:extLst>
      <p:ext uri="{BB962C8B-B14F-4D97-AF65-F5344CB8AC3E}">
        <p14:creationId xmlns:p14="http://schemas.microsoft.com/office/powerpoint/2010/main" val="309698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A) Ochrana pozemků LPF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odnětí pozemků pro plnění funkcí lesa = jejich uvolnění pro jiné využití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omezení využívání pozemků pro plnění funkcí lesa = stav, kdy na pozemcích nelze plnit funkce lesa v obvyklém rozsahu </a:t>
            </a:r>
            <a:r>
              <a:rPr lang="cs-CZ" sz="1600" dirty="0"/>
              <a:t>§ 15 odst. 1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dočasné/ trvalé </a:t>
            </a:r>
            <a:r>
              <a:rPr lang="cs-CZ" sz="1600" dirty="0"/>
              <a:t>§ 15 odst. 1</a:t>
            </a:r>
          </a:p>
          <a:p>
            <a:pPr>
              <a:buFont typeface="Wingdings" pitchFamily="2" charset="2"/>
              <a:buChar char="§"/>
            </a:pPr>
            <a:endParaRPr lang="cs-CZ" sz="2200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musí být v souladu s </a:t>
            </a:r>
            <a:r>
              <a:rPr lang="cs-CZ" sz="2000" dirty="0" err="1"/>
              <a:t>úpd</a:t>
            </a:r>
            <a:r>
              <a:rPr lang="cs-CZ" sz="2000" dirty="0"/>
              <a:t> </a:t>
            </a:r>
            <a:r>
              <a:rPr lang="cs-CZ" sz="1600" dirty="0"/>
              <a:t>§ 15 odst. 2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v lesích ochranných a lesích zvláštního určení, nesmí nové stavby narušit účel </a:t>
            </a:r>
            <a:r>
              <a:rPr lang="cs-CZ" sz="1600" dirty="0"/>
              <a:t>§ 15 odst. 2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existují stavby, které lze umístit bez odnětí – signály, stožáry, vrty, studny… </a:t>
            </a:r>
            <a:r>
              <a:rPr lang="cs-CZ" sz="1600" dirty="0"/>
              <a:t>§ 15 odst. 3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s odlesňováním lze začít nejdříve po PM rozhodnutí </a:t>
            </a:r>
            <a:r>
              <a:rPr lang="cs-CZ" sz="1600" dirty="0"/>
              <a:t>§ 16 odst. 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461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A) Ochrana pozemků LPF </a:t>
            </a:r>
            <a:r>
              <a:rPr lang="cs-CZ" sz="1600" dirty="0"/>
              <a:t>§ 13</a:t>
            </a: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Při využití pozemků určených k plnění funkcí lesa k jiným účelům musí být zejména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a)</a:t>
            </a:r>
            <a:r>
              <a:rPr lang="cs-CZ" dirty="0"/>
              <a:t> přednostně použity </a:t>
            </a:r>
            <a:r>
              <a:rPr lang="cs-CZ" u="sng" dirty="0"/>
              <a:t>pozemky méně významné z hlediska plnění </a:t>
            </a:r>
            <a:r>
              <a:rPr lang="cs-CZ" dirty="0"/>
              <a:t>funkcí lesa a zajištěno, aby použití pozemků co nejméně narušovalo hospodaření v lese a plnění jeho funkcí,</a:t>
            </a:r>
          </a:p>
          <a:p>
            <a:pPr marL="0" indent="0">
              <a:buNone/>
            </a:pPr>
            <a:r>
              <a:rPr lang="cs-CZ" i="1" dirty="0"/>
              <a:t>b)</a:t>
            </a:r>
            <a:r>
              <a:rPr lang="cs-CZ" dirty="0"/>
              <a:t> dbáno, aby nedocházelo </a:t>
            </a:r>
            <a:r>
              <a:rPr lang="cs-CZ" u="sng" dirty="0"/>
              <a:t>k nevhodnému dělení lesa </a:t>
            </a:r>
            <a:r>
              <a:rPr lang="cs-CZ" dirty="0"/>
              <a:t>z hlediska jeho ochrany a k ohrožení sousedních lesních porostů,</a:t>
            </a:r>
          </a:p>
          <a:p>
            <a:pPr marL="0" indent="0">
              <a:buNone/>
            </a:pPr>
            <a:r>
              <a:rPr lang="cs-CZ" i="1" dirty="0"/>
              <a:t>c)</a:t>
            </a:r>
            <a:r>
              <a:rPr lang="cs-CZ" dirty="0"/>
              <a:t> </a:t>
            </a:r>
            <a:r>
              <a:rPr lang="cs-CZ" u="sng" dirty="0"/>
              <a:t>nenarušována síť lesních cest</a:t>
            </a:r>
            <a:r>
              <a:rPr lang="cs-CZ" dirty="0"/>
              <a:t>, meliorací a hrazení bystřin v lesích a jiná zařízení sloužící lesnímu hospodářství; v případě nezbytného omezení jejich funkcí musí být uvedena do původního stavu, a není-li to možné, zajištěno odpovídající náhradní řešení,</a:t>
            </a:r>
          </a:p>
          <a:p>
            <a:pPr marL="0" indent="0">
              <a:buNone/>
            </a:pPr>
            <a:r>
              <a:rPr lang="cs-CZ" i="1" dirty="0"/>
              <a:t>d)</a:t>
            </a:r>
            <a:r>
              <a:rPr lang="cs-CZ" dirty="0"/>
              <a:t> </a:t>
            </a:r>
            <a:r>
              <a:rPr lang="cs-CZ" u="sng" dirty="0"/>
              <a:t>zřizovány pozemní komunikace a průseky v lese tak, aby jejich zřízením nedošlo ke zvýšenému ohrožení lesa, zejména větrem a vodní erozí.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264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A) Ochrana pozemků LPF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do územního řízení souhlas (závazné stanovisko) </a:t>
            </a:r>
            <a:r>
              <a:rPr lang="cs-CZ" sz="1600" dirty="0"/>
              <a:t>§ 14 odst. 2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+ rozhodnutí o odnětí (po PM územního rozhodnutí) , v něm již jsou stanoveny odvody! </a:t>
            </a:r>
            <a:r>
              <a:rPr lang="cs-CZ" sz="1600" dirty="0"/>
              <a:t>§ 16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srov. půda: závazné stanovisko/rozhodnutí, odvody jsou v samostatném rozhodnutí </a:t>
            </a:r>
          </a:p>
          <a:p>
            <a:pPr>
              <a:buFont typeface="Wingdings" pitchFamily="2" charset="2"/>
              <a:buChar char="§"/>
            </a:pPr>
            <a:endParaRPr lang="cs-CZ" sz="2200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Jestliže k dalšímu využití lesních pozemků odňatých plnění funkcí lesa nebo lesních pozemků, jejichž plnění funkcí lesa je omezeno</a:t>
            </a:r>
            <a:r>
              <a:rPr lang="cs-CZ" sz="2200" u="sng" dirty="0"/>
              <a:t>, je třeba stavební povolení nebo jiné rozhodnutí podle zvláštních předpisů, nesmí být započato s jejich odlesňováním dříve, než toto rozhodnutí nabude právní moci!</a:t>
            </a:r>
            <a:r>
              <a:rPr lang="cs-CZ" sz="2200" dirty="0"/>
              <a:t> </a:t>
            </a:r>
            <a:r>
              <a:rPr lang="cs-CZ" sz="1600" dirty="0"/>
              <a:t>§ 16 odst. 3</a:t>
            </a:r>
            <a:endParaRPr lang="cs-CZ" sz="1600" u="sng" dirty="0"/>
          </a:p>
          <a:p>
            <a:pPr>
              <a:buFont typeface="Wingdings" pitchFamily="2" charset="2"/>
              <a:buChar char="§"/>
            </a:pPr>
            <a:endParaRPr lang="cs-CZ" sz="2200" u="sng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poplatek za </a:t>
            </a:r>
            <a:r>
              <a:rPr lang="cs-CZ" sz="2200" b="1" dirty="0"/>
              <a:t>odnětí </a:t>
            </a:r>
            <a:r>
              <a:rPr lang="cs-CZ" sz="2200" dirty="0"/>
              <a:t>(nikoli za omezení) </a:t>
            </a:r>
            <a:r>
              <a:rPr lang="cs-CZ" sz="1600" dirty="0"/>
              <a:t>§ 17</a:t>
            </a:r>
          </a:p>
        </p:txBody>
      </p:sp>
    </p:spTree>
    <p:extLst>
      <p:ext uri="{BB962C8B-B14F-4D97-AF65-F5344CB8AC3E}">
        <p14:creationId xmlns:p14="http://schemas.microsoft.com/office/powerpoint/2010/main" val="3628623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Poplatek za odnětí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40 % obec, 60 % SFŽP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příjem obce může být využit jen na zlepšení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581164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B) Obecné užívání lesů </a:t>
            </a:r>
            <a:r>
              <a:rPr lang="cs-CZ" sz="1800" dirty="0"/>
              <a:t>§ 19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000" dirty="0"/>
              <a:t>v zákoně vymezeno </a:t>
            </a:r>
            <a:r>
              <a:rPr lang="cs-CZ" sz="2000" u="sng" dirty="0"/>
              <a:t>obecné užívání </a:t>
            </a:r>
            <a:r>
              <a:rPr lang="cs-CZ" sz="2000" dirty="0"/>
              <a:t>+ </a:t>
            </a:r>
            <a:r>
              <a:rPr lang="cs-CZ" sz="2000" u="sng" dirty="0"/>
              <a:t>zákazy</a:t>
            </a:r>
            <a:r>
              <a:rPr lang="cs-CZ" sz="2000" dirty="0"/>
              <a:t>, subjektem je </a:t>
            </a:r>
            <a:r>
              <a:rPr lang="cs-CZ" sz="2000" u="sng" dirty="0"/>
              <a:t>každý</a:t>
            </a:r>
          </a:p>
          <a:p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„Každý má právo </a:t>
            </a:r>
            <a:r>
              <a:rPr lang="cs-CZ" sz="2000" i="1" u="sng" dirty="0"/>
              <a:t>vstupovat do lesa na vlastní </a:t>
            </a:r>
            <a:r>
              <a:rPr lang="cs-CZ" sz="2000" i="1" dirty="0"/>
              <a:t>nebezpečí, </a:t>
            </a:r>
          </a:p>
          <a:p>
            <a:pPr marL="0" indent="0">
              <a:buNone/>
            </a:pPr>
            <a:r>
              <a:rPr lang="cs-CZ" sz="2000" i="1" u="sng" dirty="0"/>
              <a:t>sbírat</a:t>
            </a:r>
            <a:r>
              <a:rPr lang="cs-CZ" sz="2000" i="1" dirty="0"/>
              <a:t> tam </a:t>
            </a:r>
            <a:r>
              <a:rPr lang="cs-CZ" sz="2000" i="1" u="sng" dirty="0"/>
              <a:t>pro vlastní potřebu lesní plody</a:t>
            </a:r>
          </a:p>
          <a:p>
            <a:pPr marL="0" indent="0">
              <a:buNone/>
            </a:pPr>
            <a:r>
              <a:rPr lang="cs-CZ" sz="2000" i="1" dirty="0"/>
              <a:t>a suchou na zemi ležící </a:t>
            </a:r>
            <a:r>
              <a:rPr lang="cs-CZ" sz="2000" i="1" u="sng" dirty="0"/>
              <a:t>klest</a:t>
            </a:r>
            <a:r>
              <a:rPr lang="cs-CZ" sz="2000" i="1" dirty="0"/>
              <a:t>. </a:t>
            </a:r>
          </a:p>
          <a:p>
            <a:pPr marL="0" indent="0">
              <a:buNone/>
            </a:pPr>
            <a:r>
              <a:rPr lang="cs-CZ" sz="2000" i="1" dirty="0"/>
              <a:t>Při tom je povinen les </a:t>
            </a:r>
            <a:r>
              <a:rPr lang="cs-CZ" sz="2000" i="1" u="sng" dirty="0"/>
              <a:t>nepoškozovat</a:t>
            </a:r>
            <a:r>
              <a:rPr lang="cs-CZ" sz="2000" i="1" dirty="0"/>
              <a:t>, </a:t>
            </a:r>
          </a:p>
          <a:p>
            <a:pPr marL="0" indent="0">
              <a:buNone/>
            </a:pPr>
            <a:r>
              <a:rPr lang="cs-CZ" sz="2000" i="1" u="sng" dirty="0"/>
              <a:t>nenarušovat lesní prostředí</a:t>
            </a:r>
          </a:p>
          <a:p>
            <a:pPr marL="0" indent="0">
              <a:buNone/>
            </a:pPr>
            <a:r>
              <a:rPr lang="cs-CZ" sz="2000" i="1" dirty="0"/>
              <a:t>a </a:t>
            </a:r>
            <a:r>
              <a:rPr lang="cs-CZ" sz="2000" i="1" u="sng" dirty="0"/>
              <a:t>dbát pokynů</a:t>
            </a:r>
            <a:r>
              <a:rPr lang="cs-CZ" sz="2000" i="1" dirty="0"/>
              <a:t> vlastníka, popřípadě nájemce lesa a jeho zaměstnanců.“</a:t>
            </a:r>
          </a:p>
          <a:p>
            <a:pPr marL="0" indent="0">
              <a:buNone/>
            </a:pPr>
            <a:endParaRPr lang="cs-CZ" sz="1800" i="1" u="sng" dirty="0"/>
          </a:p>
          <a:p>
            <a:pPr>
              <a:buFontTx/>
              <a:buChar char="-"/>
            </a:pPr>
            <a:r>
              <a:rPr lang="cs-CZ" sz="1800" dirty="0"/>
              <a:t>vstup lze omezit z důvodu ochrany lesa nebo v zájmu zdraví a bezpečnosti občanů, učiní tak orgán státní správy lesů na návrh vlastníka nebo z vlastního podnětu, rozhodnutím (lze i nařízením obce), nejvýše na 3 měsíce, lze o 3 měsíce prodloužit § 19 odst. </a:t>
            </a:r>
            <a:r>
              <a:rPr lang="cs-CZ" sz="1800" dirty="0" smtClean="0"/>
              <a:t>3 - - - novelou změna na </a:t>
            </a:r>
            <a:r>
              <a:rPr lang="cs-CZ" sz="1800" b="1" dirty="0" smtClean="0"/>
              <a:t>opatření obecné povahy</a:t>
            </a:r>
            <a:endParaRPr lang="cs-CZ" sz="1800" b="1" dirty="0"/>
          </a:p>
          <a:p>
            <a:pPr>
              <a:buFontTx/>
              <a:buChar char="-"/>
            </a:pPr>
            <a:r>
              <a:rPr lang="cs-CZ" sz="1800" dirty="0"/>
              <a:t>je zakázáno les oplocovat, s výjimkou školek, za určitých okolností obor…                  </a:t>
            </a:r>
            <a:r>
              <a:rPr lang="cs-CZ" sz="1600" dirty="0"/>
              <a:t>§ 32 odst. 7 + zákon o myslivosti</a:t>
            </a:r>
          </a:p>
          <a:p>
            <a:pPr>
              <a:buFontTx/>
              <a:buChar char="-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98722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V lesích je zakázáno § 20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a)</a:t>
            </a:r>
            <a:r>
              <a:rPr lang="cs-CZ" dirty="0"/>
              <a:t> rušit klid a ticho,</a:t>
            </a:r>
          </a:p>
          <a:p>
            <a:pPr marL="0" indent="0">
              <a:buNone/>
            </a:pPr>
            <a:r>
              <a:rPr lang="cs-CZ" i="1" dirty="0"/>
              <a:t>b)</a:t>
            </a:r>
            <a:r>
              <a:rPr lang="cs-CZ" dirty="0"/>
              <a:t> provádět terénní úpravy, narušovat půdní kryt, budovat chodníky, stavět oplocení a jiné objekty,</a:t>
            </a:r>
          </a:p>
          <a:p>
            <a:pPr marL="0" indent="0">
              <a:buNone/>
            </a:pPr>
            <a:r>
              <a:rPr lang="cs-CZ" i="1" dirty="0"/>
              <a:t>c)</a:t>
            </a:r>
            <a:r>
              <a:rPr lang="cs-CZ" dirty="0"/>
              <a:t> vyzvedávat semenáčky a sazenice stromů a keřů lesních dřevin,</a:t>
            </a:r>
          </a:p>
          <a:p>
            <a:pPr marL="0" indent="0">
              <a:buNone/>
            </a:pPr>
            <a:r>
              <a:rPr lang="cs-CZ" i="1" dirty="0"/>
              <a:t>d)</a:t>
            </a:r>
            <a:r>
              <a:rPr lang="cs-CZ" dirty="0"/>
              <a:t> těžit stromy a keře nebo je poškozovat,</a:t>
            </a:r>
          </a:p>
          <a:p>
            <a:pPr marL="0" indent="0">
              <a:buNone/>
            </a:pPr>
            <a:r>
              <a:rPr lang="cs-CZ" i="1" dirty="0"/>
              <a:t>e)</a:t>
            </a:r>
            <a:r>
              <a:rPr lang="cs-CZ" dirty="0"/>
              <a:t> sbírat semena lesních dřevin, jmelí a </a:t>
            </a:r>
            <a:r>
              <a:rPr lang="cs-CZ" dirty="0" err="1"/>
              <a:t>ochmet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i="1" dirty="0"/>
              <a:t>f)</a:t>
            </a:r>
            <a:r>
              <a:rPr lang="cs-CZ" dirty="0"/>
              <a:t> sbírat lesní plody způsobem, který poškozuje les,</a:t>
            </a:r>
          </a:p>
          <a:p>
            <a:pPr marL="0" indent="0">
              <a:buNone/>
            </a:pPr>
            <a:r>
              <a:rPr lang="cs-CZ" i="1" dirty="0"/>
              <a:t>g)</a:t>
            </a:r>
            <a:r>
              <a:rPr lang="cs-CZ" dirty="0"/>
              <a:t> jezdit a stát s motorovými vozidly,</a:t>
            </a:r>
          </a:p>
          <a:p>
            <a:pPr marL="0" indent="0">
              <a:buNone/>
            </a:pPr>
            <a:r>
              <a:rPr lang="cs-CZ" i="1" dirty="0"/>
              <a:t>h)</a:t>
            </a:r>
            <a:r>
              <a:rPr lang="cs-CZ" dirty="0"/>
              <a:t> vstupovat do míst oplocených nebo označených zákazem vstupu,</a:t>
            </a:r>
          </a:p>
          <a:p>
            <a:pPr marL="0" indent="0">
              <a:buNone/>
            </a:pPr>
            <a:r>
              <a:rPr lang="cs-CZ" i="1" dirty="0"/>
              <a:t>i)</a:t>
            </a:r>
            <a:r>
              <a:rPr lang="cs-CZ" dirty="0"/>
              <a:t> vstupovat do porostů, kde se provádí těžba, manipulace nebo doprava dříví,</a:t>
            </a:r>
          </a:p>
          <a:p>
            <a:pPr marL="0" indent="0">
              <a:buNone/>
            </a:pPr>
            <a:r>
              <a:rPr lang="cs-CZ" i="1" dirty="0"/>
              <a:t>j)</a:t>
            </a:r>
            <a:r>
              <a:rPr lang="cs-CZ" dirty="0"/>
              <a:t> mimo lesní cesty a vyznačené trasy jezdit na kole, na koni, na lyžích nebo na saních,</a:t>
            </a:r>
          </a:p>
          <a:p>
            <a:pPr marL="0" indent="0">
              <a:buNone/>
            </a:pPr>
            <a:r>
              <a:rPr lang="cs-CZ" i="1" dirty="0"/>
              <a:t>k)</a:t>
            </a:r>
            <a:r>
              <a:rPr lang="cs-CZ" dirty="0"/>
              <a:t> kouřit, rozdělávat nebo udržovat otevřené ohně a tábořit mimo vyhrazená místa,</a:t>
            </a:r>
          </a:p>
          <a:p>
            <a:pPr marL="0" indent="0">
              <a:buNone/>
            </a:pPr>
            <a:r>
              <a:rPr lang="cs-CZ" i="1" dirty="0"/>
              <a:t>l)</a:t>
            </a:r>
            <a:r>
              <a:rPr lang="cs-CZ" dirty="0"/>
              <a:t> odhazovat hořící nebo doutnající předměty,</a:t>
            </a:r>
          </a:p>
          <a:p>
            <a:pPr marL="0" indent="0">
              <a:buNone/>
            </a:pPr>
            <a:r>
              <a:rPr lang="cs-CZ" i="1" dirty="0"/>
              <a:t>m)</a:t>
            </a:r>
            <a:r>
              <a:rPr lang="cs-CZ" dirty="0"/>
              <a:t> narušovat vodní režim a hrabat stelivo,</a:t>
            </a:r>
          </a:p>
          <a:p>
            <a:pPr marL="0" indent="0">
              <a:buNone/>
            </a:pPr>
            <a:r>
              <a:rPr lang="cs-CZ" i="1" dirty="0"/>
              <a:t>n)</a:t>
            </a:r>
            <a:r>
              <a:rPr lang="cs-CZ" dirty="0"/>
              <a:t> pást dobytek, umožňovat výběh hospodářským zvířatům a průhon dobytka lesními porosty,</a:t>
            </a:r>
          </a:p>
          <a:p>
            <a:pPr marL="0" indent="0">
              <a:buNone/>
            </a:pPr>
            <a:r>
              <a:rPr lang="cs-CZ" i="1" dirty="0"/>
              <a:t>o)</a:t>
            </a:r>
            <a:r>
              <a:rPr lang="cs-CZ" dirty="0"/>
              <a:t> znečišťovat les odpady a odpadky.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(2) Rozdělávat nebo udržovat otevřené ohně je zakázáno také do vzdálenosti 50 m od okraje lesa.</a:t>
            </a:r>
          </a:p>
        </p:txBody>
      </p:sp>
    </p:spTree>
    <p:extLst>
      <p:ext uri="{BB962C8B-B14F-4D97-AF65-F5344CB8AC3E}">
        <p14:creationId xmlns:p14="http://schemas.microsoft.com/office/powerpoint/2010/main" val="3306359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Výjimky ze zákazů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zákazy se nevztahují na činnosti prováděné při hospodaření v lese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některé zákazy se vztahují i na vlastníka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výjimky povoluje vlastník, ledaže by tím byla porušena práva jiného vlastníka (pak orgán státní správy lesů)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organizované akce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vjezd a stání v případě zaměstnanců orgánu státní správy lesů, …</a:t>
            </a:r>
          </a:p>
        </p:txBody>
      </p:sp>
    </p:spTree>
    <p:extLst>
      <p:ext uri="{BB962C8B-B14F-4D97-AF65-F5344CB8AC3E}">
        <p14:creationId xmlns:p14="http://schemas.microsoft.com/office/powerpoint/2010/main" val="14095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Lesy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/>
              <a:t>les = lesní porost + pozemky určené k plnění funkce lesa </a:t>
            </a:r>
            <a:r>
              <a:rPr lang="cs-CZ" sz="1800" dirty="0"/>
              <a:t>§ 2 a)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lesní porost = stromy a keře lesních dřevin, které v daných podmínkách plní funkce lesa </a:t>
            </a:r>
            <a:r>
              <a:rPr lang="cs-CZ" sz="1800" dirty="0"/>
              <a:t>§ 2 c)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funkce lesa: produkční a mimoprodukční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cíle právní úpravy: </a:t>
            </a:r>
          </a:p>
          <a:p>
            <a:pPr>
              <a:buFont typeface="Wingdings" pitchFamily="2" charset="2"/>
              <a:buChar char="§"/>
            </a:pPr>
            <a:r>
              <a:rPr lang="cs-CZ" sz="2400" i="1" dirty="0"/>
              <a:t>ochrana lesa, </a:t>
            </a:r>
          </a:p>
          <a:p>
            <a:pPr>
              <a:buFont typeface="Wingdings" pitchFamily="2" charset="2"/>
              <a:buChar char="§"/>
            </a:pPr>
            <a:r>
              <a:rPr lang="cs-CZ" sz="2400" i="1" dirty="0"/>
              <a:t>podpora jeho ekologických funkcí, </a:t>
            </a:r>
          </a:p>
          <a:p>
            <a:pPr>
              <a:buFont typeface="Wingdings" pitchFamily="2" charset="2"/>
              <a:buChar char="§"/>
            </a:pPr>
            <a:r>
              <a:rPr lang="cs-CZ" sz="2400" i="1" dirty="0"/>
              <a:t>podpora hospodaření za podmínek trvalé udržitelnosti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218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C) Ochrana lesa při hospodaření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reprodukční materiál dřevních rostlin</a:t>
            </a:r>
            <a:r>
              <a:rPr lang="cs-CZ" sz="1600" dirty="0"/>
              <a:t> § 29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obnova a výchova lesních porostů </a:t>
            </a:r>
            <a:r>
              <a:rPr lang="cs-CZ" sz="1600" dirty="0"/>
              <a:t>§ 31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povinnost hospodařit tak, aby nebyly ohroženy lesy sousedních vlastníků </a:t>
            </a:r>
            <a:r>
              <a:rPr lang="cs-CZ" sz="1600" dirty="0"/>
              <a:t>§ 32 odst. 6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těžba dříví </a:t>
            </a:r>
            <a:r>
              <a:rPr lang="cs-CZ" sz="1600" dirty="0"/>
              <a:t>§ 33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lesní doprava </a:t>
            </a:r>
            <a:r>
              <a:rPr lang="cs-CZ" sz="1600" dirty="0"/>
              <a:t>§ 34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meliorace a hrazení </a:t>
            </a:r>
            <a:r>
              <a:rPr lang="cs-CZ" sz="1600" dirty="0"/>
              <a:t>§ 35</a:t>
            </a:r>
          </a:p>
        </p:txBody>
      </p:sp>
    </p:spTree>
    <p:extLst>
      <p:ext uri="{BB962C8B-B14F-4D97-AF65-F5344CB8AC3E}">
        <p14:creationId xmlns:p14="http://schemas.microsoft.com/office/powerpoint/2010/main" val="4114630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C) Ochrana lesa při hospodaření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koncepční nástroje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lesní hospodářské plány </a:t>
            </a:r>
            <a:r>
              <a:rPr lang="cs-CZ" sz="1600" dirty="0"/>
              <a:t>§ 24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nástroj vlastníka, zadání zpracovává vlastník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schvaluje orgán státní správy lesů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zpravidla na 10 let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státní lesy + lesy nad 50 ha, dobrovolně i menší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mimo jiné maximální výše těžeb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lesní hospodářské osnovy </a:t>
            </a:r>
            <a:r>
              <a:rPr lang="cs-CZ" sz="1600" dirty="0"/>
              <a:t>§ 25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menší než 50 ha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zpravidla 10 let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zpracování zadává orgán státní správy lesů obecně závaznou vyhláškou </a:t>
            </a:r>
          </a:p>
        </p:txBody>
      </p:sp>
    </p:spTree>
    <p:extLst>
      <p:ext uri="{BB962C8B-B14F-4D97-AF65-F5344CB8AC3E}">
        <p14:creationId xmlns:p14="http://schemas.microsoft.com/office/powerpoint/2010/main" val="22762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C) Ochrana lesa při hospodaření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těžba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podle lesního hospodářského plánu/ lesní hospodářské osnovy/ se souhlasem odborného lesního hospodáře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těžba mýtní úmyslná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těžba nahodilá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zákaz mýtní úmyslné těžby u porostů mladší 80 let, možnost výjimky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5857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D) Ochrana lesa před škůdci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800" dirty="0"/>
              <a:t>souvisí s povinnostmi vlastníka při hospodaření</a:t>
            </a:r>
          </a:p>
          <a:p>
            <a:pPr marL="0" indent="0">
              <a:buNone/>
            </a:pPr>
            <a:r>
              <a:rPr lang="cs-CZ" sz="1800" u="sng" dirty="0"/>
              <a:t>1) povinnost prevence</a:t>
            </a:r>
            <a:r>
              <a:rPr lang="cs-CZ" sz="1800" dirty="0"/>
              <a:t> § 32 odst. 1</a:t>
            </a:r>
            <a:endParaRPr lang="cs-CZ" sz="1800" u="sng" dirty="0"/>
          </a:p>
          <a:p>
            <a:pPr marL="0" indent="0">
              <a:buNone/>
            </a:pPr>
            <a:r>
              <a:rPr lang="cs-CZ" sz="1800" u="sng" dirty="0"/>
              <a:t>2) povinnost činit bezodkladná opatření (nápravná opatření)</a:t>
            </a:r>
            <a:r>
              <a:rPr lang="cs-CZ" sz="1800" dirty="0"/>
              <a:t> § 32 odst. 2</a:t>
            </a:r>
            <a:endParaRPr lang="cs-CZ" sz="1800" u="sng" dirty="0"/>
          </a:p>
          <a:p>
            <a:pPr marL="0" indent="0">
              <a:buNone/>
            </a:pPr>
            <a:r>
              <a:rPr lang="cs-CZ" sz="1800" dirty="0"/>
              <a:t>+ </a:t>
            </a:r>
            <a:r>
              <a:rPr lang="cs-CZ" sz="1800" u="sng" dirty="0"/>
              <a:t>možnost orgánů státní správy ukládat opatření</a:t>
            </a:r>
            <a:r>
              <a:rPr lang="cs-CZ" sz="1800" dirty="0"/>
              <a:t> § 32 odst. 2, 3 + odst. 9</a:t>
            </a:r>
            <a:endParaRPr lang="cs-CZ" sz="1800" u="sng" dirty="0"/>
          </a:p>
          <a:p>
            <a:endParaRPr lang="cs-CZ" sz="1800" dirty="0"/>
          </a:p>
          <a:p>
            <a:pPr marL="457200" indent="-457200">
              <a:buAutoNum type="arabicParenR"/>
            </a:pPr>
            <a:r>
              <a:rPr lang="cs-CZ" sz="1800" b="1" dirty="0"/>
              <a:t>Preventivní opatření</a:t>
            </a:r>
          </a:p>
          <a:p>
            <a:pPr marL="0" indent="0">
              <a:buNone/>
            </a:pPr>
            <a:r>
              <a:rPr lang="cs-CZ" sz="1800" dirty="0"/>
              <a:t>„Vlastník lesa je povinen provádět taková opatření, aby se </a:t>
            </a:r>
            <a:r>
              <a:rPr lang="cs-CZ" sz="1800" b="1" dirty="0"/>
              <a:t>předcházelo</a:t>
            </a:r>
            <a:r>
              <a:rPr lang="cs-CZ" sz="1800" dirty="0"/>
              <a:t> a zabránilo působení škodlivých činitelů na les, zejména</a:t>
            </a:r>
          </a:p>
          <a:p>
            <a:pPr marL="0" indent="0">
              <a:buNone/>
            </a:pPr>
            <a:r>
              <a:rPr lang="cs-CZ" sz="1800" i="1" dirty="0"/>
              <a:t>a)</a:t>
            </a:r>
            <a:r>
              <a:rPr lang="cs-CZ" sz="1800" dirty="0"/>
              <a:t> </a:t>
            </a:r>
            <a:r>
              <a:rPr lang="cs-CZ" sz="1800" u="sng" dirty="0"/>
              <a:t>zjišťovat a evidovat </a:t>
            </a:r>
            <a:r>
              <a:rPr lang="cs-CZ" sz="1800" dirty="0"/>
              <a:t>výskyt a rozsah škodlivých činitelů a jimi působených poškození důležitých pro pozdější průkaznost provedených opatření; při zvýšeném výskytu neprodleně </a:t>
            </a:r>
            <a:r>
              <a:rPr lang="cs-CZ" sz="1800" u="sng" dirty="0"/>
              <a:t>informovat</a:t>
            </a:r>
            <a:r>
              <a:rPr lang="cs-CZ" sz="1800" dirty="0"/>
              <a:t> místně příslušný orgán státní správy lesů a provést nezbytná opatření,</a:t>
            </a:r>
          </a:p>
          <a:p>
            <a:pPr marL="0" indent="0">
              <a:buNone/>
            </a:pPr>
            <a:r>
              <a:rPr lang="cs-CZ" sz="1800" i="1" dirty="0"/>
              <a:t>b)</a:t>
            </a:r>
            <a:r>
              <a:rPr lang="cs-CZ" sz="1800" dirty="0"/>
              <a:t> </a:t>
            </a:r>
            <a:r>
              <a:rPr lang="cs-CZ" sz="1800" b="1" dirty="0"/>
              <a:t>preventivně bránit vývoji, šíření a přemnožení škodlivých organismů</a:t>
            </a:r>
            <a:r>
              <a:rPr lang="cs-CZ" sz="1800" dirty="0"/>
              <a:t>,</a:t>
            </a:r>
          </a:p>
          <a:p>
            <a:pPr marL="0" indent="0">
              <a:buNone/>
            </a:pPr>
            <a:r>
              <a:rPr lang="cs-CZ" sz="1800" i="1" dirty="0"/>
              <a:t>c)</a:t>
            </a:r>
            <a:r>
              <a:rPr lang="cs-CZ" sz="1800" dirty="0"/>
              <a:t> provádět preventivní opatření </a:t>
            </a:r>
            <a:r>
              <a:rPr lang="cs-CZ" sz="1800" b="1" dirty="0"/>
              <a:t>proti vzniku lesních požárů </a:t>
            </a:r>
            <a:r>
              <a:rPr lang="cs-CZ" sz="1800" dirty="0"/>
              <a:t>podle zvláštních předpisů.“ § 32/1</a:t>
            </a:r>
          </a:p>
          <a:p>
            <a:pPr marL="457200" indent="-457200">
              <a:buAutoNum type="arabicParenR"/>
            </a:pPr>
            <a:endParaRPr lang="cs-CZ" sz="2400" dirty="0"/>
          </a:p>
          <a:p>
            <a:pPr marL="457200" indent="-457200">
              <a:buAutoNum type="arabicParenR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218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D) Ochrana lesa před škůdci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900" b="1" dirty="0"/>
              <a:t>2) opatření při vzniku mimořádných okolností</a:t>
            </a:r>
          </a:p>
          <a:p>
            <a:pPr marL="0" indent="0">
              <a:buNone/>
            </a:pPr>
            <a:r>
              <a:rPr lang="cs-CZ" sz="1900" i="1" dirty="0"/>
              <a:t>„Při vzniku mimořádných okolností a nepředvídaných škod v lese (větrné a sněhové kalamity, přemnožení škůdců, nebezpečí vzniku požárů v období sucha apod.) je vlastník lesa povinen činit </a:t>
            </a:r>
            <a:r>
              <a:rPr lang="cs-CZ" sz="1900" i="1" u="sng" dirty="0"/>
              <a:t>bezodkladná opatření k jejich odstranění a pro zmírnění jejich následků.</a:t>
            </a:r>
            <a:r>
              <a:rPr lang="cs-CZ" sz="1900" i="1" dirty="0"/>
              <a:t>“</a:t>
            </a:r>
          </a:p>
          <a:p>
            <a:pPr marL="0" indent="0">
              <a:buNone/>
            </a:pPr>
            <a:endParaRPr lang="cs-CZ" sz="2400" i="1" u="sng" dirty="0"/>
          </a:p>
          <a:p>
            <a:pPr marL="0" indent="0">
              <a:buNone/>
            </a:pPr>
            <a:r>
              <a:rPr lang="cs-CZ" sz="2400" u="sng" dirty="0"/>
              <a:t>+ </a:t>
            </a:r>
            <a:r>
              <a:rPr lang="cs-CZ" sz="1900" u="sng" dirty="0"/>
              <a:t>orgán státní správy může:</a:t>
            </a:r>
            <a:r>
              <a:rPr lang="cs-CZ" sz="1900" dirty="0"/>
              <a:t> </a:t>
            </a:r>
            <a:r>
              <a:rPr lang="cs-CZ" sz="1700" dirty="0"/>
              <a:t>§ 32 odst. 2</a:t>
            </a:r>
            <a:endParaRPr lang="cs-CZ" sz="1700" u="sng" dirty="0"/>
          </a:p>
          <a:p>
            <a:pPr marL="0" indent="0">
              <a:buNone/>
            </a:pPr>
            <a:r>
              <a:rPr lang="cs-CZ" sz="1900" i="1" dirty="0"/>
              <a:t>a)</a:t>
            </a:r>
            <a:r>
              <a:rPr lang="cs-CZ" sz="1900" dirty="0"/>
              <a:t> zastavení jiných těžeb než těžeb nahodilých a zpracování těžeb nahodilých ve stanoveném rozsahu a termínu,</a:t>
            </a:r>
          </a:p>
          <a:p>
            <a:pPr marL="0" indent="0">
              <a:buNone/>
            </a:pPr>
            <a:r>
              <a:rPr lang="cs-CZ" sz="1900" i="1" dirty="0"/>
              <a:t>b)</a:t>
            </a:r>
            <a:r>
              <a:rPr lang="cs-CZ" sz="1900" dirty="0"/>
              <a:t> provedení ochranného zásahu směřujícího k zastavení šíření nebo k hubení škodlivých organismů,</a:t>
            </a:r>
          </a:p>
          <a:p>
            <a:pPr marL="0" indent="0">
              <a:buNone/>
            </a:pPr>
            <a:r>
              <a:rPr lang="cs-CZ" sz="1900" i="1" dirty="0"/>
              <a:t>c)</a:t>
            </a:r>
            <a:r>
              <a:rPr lang="cs-CZ" sz="1900" dirty="0"/>
              <a:t> zničení napadených semen a sazenic,</a:t>
            </a:r>
          </a:p>
          <a:p>
            <a:pPr marL="0" indent="0">
              <a:buNone/>
            </a:pPr>
            <a:r>
              <a:rPr lang="cs-CZ" sz="1900" i="1" dirty="0"/>
              <a:t>d)</a:t>
            </a:r>
            <a:r>
              <a:rPr lang="cs-CZ" sz="1900" dirty="0"/>
              <a:t> průkazné označování a evidenci vytěženého dřeva,</a:t>
            </a:r>
          </a:p>
          <a:p>
            <a:pPr marL="0" indent="0">
              <a:buNone/>
            </a:pPr>
            <a:r>
              <a:rPr lang="cs-CZ" sz="1900" i="1" dirty="0"/>
              <a:t>e)</a:t>
            </a:r>
            <a:r>
              <a:rPr lang="cs-CZ" sz="1900" dirty="0"/>
              <a:t> omezení nakládání se dřevem, semeny nebo sazenicemi lesních dřevin.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200" i="1" u="sng" dirty="0"/>
          </a:p>
        </p:txBody>
      </p:sp>
    </p:spTree>
    <p:extLst>
      <p:ext uri="{BB962C8B-B14F-4D97-AF65-F5344CB8AC3E}">
        <p14:creationId xmlns:p14="http://schemas.microsoft.com/office/powerpoint/2010/main" val="1388654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D) Ochrana lesa před škůdci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povinnost dbát, aby porosty nebyly poškozovány zvěří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povinnost zvyšovat odolnost lesa a jeho stabilitu, </a:t>
            </a:r>
            <a:r>
              <a:rPr lang="cs-CZ" sz="1800" dirty="0"/>
              <a:t>zejména vhodnou druhovou skladbou dřevin a jejich rozmístěním v porostu, výchovou v mladých porostech, zakládáním zpevňovacích pásů na okraji i uvnitř lesních porostů, používáním vhodných způsobů a postupů obnovy a řazením sečí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povinnost chránit les před znečišťujícími látkami vznikajícími při hospodaření v něm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povinnost používat jen biologicky odbouratelné oleje a hydraulické kapaliny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povinnost dát přednost účinným technologiím šetřícím životní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31802774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Odborný lesní hospodář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„Hospodaření v lesích je vlastník lesa povinen zajišťovat v součinnosti s odborným lesním hospodářem. Odborný lesní hospodář zabezpečuje vlastníku lesa odbornou úroveň hospodaření v lese podle tohoto zákona a právních předpisů vydaných k jeho provedení.“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vlastník má právo si tuto osobu vybrat, osoba musí mít licenci </a:t>
            </a:r>
            <a:r>
              <a:rPr lang="cs-CZ" sz="1600" dirty="0"/>
              <a:t>§ 37 odst. 3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47847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Lesní stráž </a:t>
            </a:r>
            <a:r>
              <a:rPr lang="cs-CZ" sz="2000" b="1" dirty="0"/>
              <a:t>§ 38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fyzická osoba zajišťující ochrannou službu v lesích při obecném užívání lesa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podmínky</a:t>
            </a:r>
          </a:p>
        </p:txBody>
      </p:sp>
    </p:spTree>
    <p:extLst>
      <p:ext uri="{BB962C8B-B14F-4D97-AF65-F5344CB8AC3E}">
        <p14:creationId xmlns:p14="http://schemas.microsoft.com/office/powerpoint/2010/main" val="266734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Lesy - 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1) lesy ochranné</a:t>
            </a:r>
          </a:p>
          <a:p>
            <a:pPr marL="0" indent="0">
              <a:buNone/>
            </a:pPr>
            <a:r>
              <a:rPr lang="cs-CZ" sz="2200" b="1" dirty="0"/>
              <a:t>2) lesy zvláštního určení</a:t>
            </a:r>
          </a:p>
          <a:p>
            <a:pPr marL="0" indent="0">
              <a:buNone/>
            </a:pPr>
            <a:r>
              <a:rPr lang="cs-CZ" sz="2200" b="1" dirty="0"/>
              <a:t>3) lesy hospodářské</a:t>
            </a:r>
          </a:p>
          <a:p>
            <a:pPr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7450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Lesní plochy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C:\Users\t\Downloads\ORP_les resiz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104384" cy="501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10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1) lesy ochranné </a:t>
            </a:r>
            <a:r>
              <a:rPr lang="cs-CZ" sz="2400" dirty="0"/>
              <a:t>§ 7 + § 36</a:t>
            </a:r>
            <a:endParaRPr lang="cs-CZ" sz="2400" b="1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200" i="1" dirty="0"/>
              <a:t>„</a:t>
            </a:r>
            <a:r>
              <a:rPr lang="cs-CZ" sz="2200" dirty="0"/>
              <a:t>Do kategorie lesů ochranných se zařazují:</a:t>
            </a:r>
          </a:p>
          <a:p>
            <a:pPr marL="0" indent="0">
              <a:buNone/>
            </a:pPr>
            <a:endParaRPr lang="cs-CZ" sz="2200" i="1" dirty="0"/>
          </a:p>
          <a:p>
            <a:pPr marL="0" indent="0">
              <a:buNone/>
            </a:pPr>
            <a:r>
              <a:rPr lang="cs-CZ" sz="2200" i="1" dirty="0"/>
              <a:t>a)</a:t>
            </a:r>
            <a:r>
              <a:rPr lang="cs-CZ" sz="2200" dirty="0"/>
              <a:t> </a:t>
            </a:r>
            <a:r>
              <a:rPr lang="cs-CZ" sz="2200" u="sng" dirty="0"/>
              <a:t>lesy na mimořádně nepříznivých stanovištích </a:t>
            </a:r>
            <a:r>
              <a:rPr lang="cs-CZ" sz="2200" dirty="0"/>
              <a:t>(sutě, kamenná moře, prudké svahy, strže, nestabilizované náplavy a písky, rašeliniště, odvaly a výsypky apod.),</a:t>
            </a:r>
          </a:p>
          <a:p>
            <a:pPr marL="0" indent="0">
              <a:buNone/>
            </a:pPr>
            <a:r>
              <a:rPr lang="cs-CZ" sz="2200" i="1" dirty="0"/>
              <a:t>b)</a:t>
            </a:r>
            <a:r>
              <a:rPr lang="cs-CZ" sz="2200" dirty="0"/>
              <a:t> </a:t>
            </a:r>
            <a:r>
              <a:rPr lang="cs-CZ" sz="2200" u="sng" dirty="0"/>
              <a:t>vysokohorské lesy pod hranicí stromové </a:t>
            </a:r>
            <a:r>
              <a:rPr lang="cs-CZ" sz="2200" dirty="0"/>
              <a:t>vegetace chránící níže položené lesy a lesy na exponovaných hřebenech,</a:t>
            </a:r>
          </a:p>
          <a:p>
            <a:pPr marL="0" indent="0">
              <a:buNone/>
            </a:pPr>
            <a:r>
              <a:rPr lang="cs-CZ" sz="2200" i="1" dirty="0"/>
              <a:t>c)</a:t>
            </a:r>
            <a:r>
              <a:rPr lang="cs-CZ" sz="2200" dirty="0"/>
              <a:t> </a:t>
            </a:r>
            <a:r>
              <a:rPr lang="cs-CZ" sz="2200" u="sng" dirty="0"/>
              <a:t>lesy v klečovém lesním vegetačním stupni.</a:t>
            </a:r>
            <a:r>
              <a:rPr lang="cs-CZ" sz="2200" dirty="0"/>
              <a:t>“</a:t>
            </a:r>
          </a:p>
          <a:p>
            <a:pPr marL="0" indent="0">
              <a:buNone/>
            </a:pPr>
            <a:endParaRPr lang="cs-CZ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výrazná ekologická funkce (</a:t>
            </a:r>
            <a:r>
              <a:rPr lang="cs-CZ" sz="2000" dirty="0" err="1"/>
              <a:t>půdoochranná</a:t>
            </a:r>
            <a:r>
              <a:rPr lang="cs-CZ" sz="2000" dirty="0"/>
              <a:t>, klimatická, hydrická, </a:t>
            </a:r>
            <a:r>
              <a:rPr lang="cs-CZ" sz="2000" dirty="0" err="1"/>
              <a:t>protilavinová</a:t>
            </a:r>
            <a:r>
              <a:rPr lang="cs-CZ" sz="2000" dirty="0"/>
              <a:t>, </a:t>
            </a:r>
            <a:r>
              <a:rPr lang="cs-CZ" sz="2000" dirty="0" err="1"/>
              <a:t>protisesuvná</a:t>
            </a:r>
            <a:r>
              <a:rPr lang="cs-CZ" sz="2000" dirty="0"/>
              <a:t>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598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6967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b="1" dirty="0"/>
              <a:t>2) lesy zvláštního určení </a:t>
            </a:r>
            <a:r>
              <a:rPr lang="cs-CZ" sz="4400" dirty="0"/>
              <a:t>§ 8 + § 36</a:t>
            </a:r>
            <a:endParaRPr lang="cs-CZ" sz="4400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3800" i="1" dirty="0"/>
              <a:t>„(1)</a:t>
            </a:r>
            <a:r>
              <a:rPr lang="cs-CZ" sz="3800" dirty="0"/>
              <a:t> Lesy zvláštního určení jsou lesy, které nejsou lesy ochrannými a nacházejí se</a:t>
            </a:r>
          </a:p>
          <a:p>
            <a:pPr marL="0" indent="0">
              <a:buNone/>
            </a:pPr>
            <a:r>
              <a:rPr lang="cs-CZ" sz="3800" i="1" dirty="0"/>
              <a:t>a)</a:t>
            </a:r>
            <a:r>
              <a:rPr lang="cs-CZ" sz="3800" dirty="0"/>
              <a:t> </a:t>
            </a:r>
            <a:r>
              <a:rPr lang="cs-CZ" sz="3800" u="sng" dirty="0"/>
              <a:t>v pásmech </a:t>
            </a:r>
            <a:r>
              <a:rPr lang="cs-CZ" sz="3800" b="1" u="sng" dirty="0"/>
              <a:t>hygienické ochrany vodních zdrojů I. stupně</a:t>
            </a:r>
            <a:r>
              <a:rPr lang="cs-CZ" sz="3800" dirty="0"/>
              <a:t>,</a:t>
            </a:r>
            <a:endParaRPr lang="cs-CZ" sz="3800" baseline="30000" dirty="0"/>
          </a:p>
          <a:p>
            <a:pPr marL="0" indent="0">
              <a:buNone/>
            </a:pPr>
            <a:r>
              <a:rPr lang="cs-CZ" sz="3800" i="1" dirty="0"/>
              <a:t>b)</a:t>
            </a:r>
            <a:r>
              <a:rPr lang="cs-CZ" sz="3800" dirty="0"/>
              <a:t> </a:t>
            </a:r>
            <a:r>
              <a:rPr lang="cs-CZ" sz="3800" u="sng" dirty="0"/>
              <a:t>v </a:t>
            </a:r>
            <a:r>
              <a:rPr lang="cs-CZ" sz="3800" b="1" u="sng" dirty="0"/>
              <a:t>ochranných pásmech zdrojů přírodních léčivých a stolních minerálních vod</a:t>
            </a:r>
            <a:r>
              <a:rPr lang="cs-CZ" sz="3800" dirty="0"/>
              <a:t>,</a:t>
            </a:r>
          </a:p>
          <a:p>
            <a:pPr marL="0" indent="0">
              <a:buNone/>
            </a:pPr>
            <a:r>
              <a:rPr lang="cs-CZ" sz="3800" i="1" dirty="0"/>
              <a:t>c)</a:t>
            </a:r>
            <a:r>
              <a:rPr lang="cs-CZ" sz="3800" dirty="0"/>
              <a:t> </a:t>
            </a:r>
            <a:r>
              <a:rPr lang="cs-CZ" sz="3800" u="sng" dirty="0"/>
              <a:t>na území </a:t>
            </a:r>
            <a:r>
              <a:rPr lang="cs-CZ" sz="3800" b="1" u="sng" dirty="0"/>
              <a:t>národních parků a národních přírodních rezervací.</a:t>
            </a:r>
          </a:p>
          <a:p>
            <a:pPr marL="0" indent="0">
              <a:buNone/>
            </a:pPr>
            <a:endParaRPr lang="cs-CZ" i="1" u="sng" dirty="0"/>
          </a:p>
          <a:p>
            <a:pPr marL="0" indent="0">
              <a:buNone/>
            </a:pPr>
            <a:r>
              <a:rPr lang="cs-CZ" i="1" dirty="0"/>
              <a:t>(2)</a:t>
            </a:r>
            <a:r>
              <a:rPr lang="cs-CZ" dirty="0"/>
              <a:t> Do kategorie lesů zvláštního určení lze dále zařadit lesy, u kterých </a:t>
            </a:r>
            <a:r>
              <a:rPr lang="cs-CZ" b="1" u="sng" dirty="0"/>
              <a:t>veřejný zájem na zlepšení a ochraně životního prostředí nebo jiný oprávněný zájem na plnění mimoprodukčních funkcí lesa je nadřazen funkcím produkčním</a:t>
            </a:r>
            <a:r>
              <a:rPr lang="cs-CZ" dirty="0"/>
              <a:t>. Jde o lesy</a:t>
            </a:r>
          </a:p>
          <a:p>
            <a:pPr marL="0" indent="0">
              <a:buNone/>
            </a:pPr>
            <a:r>
              <a:rPr lang="cs-CZ" i="1" dirty="0"/>
              <a:t>a)</a:t>
            </a:r>
            <a:r>
              <a:rPr lang="cs-CZ" dirty="0"/>
              <a:t> v prvních zónách chráněných krajinných oblastí a lesy v přírodních rezervacích, národních přírodních památkách a přírodních památkách,</a:t>
            </a:r>
          </a:p>
          <a:p>
            <a:pPr marL="0" indent="0">
              <a:buNone/>
            </a:pPr>
            <a:r>
              <a:rPr lang="cs-CZ" i="1" dirty="0"/>
              <a:t>b)</a:t>
            </a:r>
            <a:r>
              <a:rPr lang="cs-CZ" dirty="0"/>
              <a:t> lázeňské,</a:t>
            </a:r>
          </a:p>
          <a:p>
            <a:pPr marL="0" indent="0">
              <a:buNone/>
            </a:pPr>
            <a:r>
              <a:rPr lang="cs-CZ" i="1" dirty="0"/>
              <a:t>c)</a:t>
            </a:r>
            <a:r>
              <a:rPr lang="cs-CZ" dirty="0"/>
              <a:t> příměstské a další lesy se zvýšenou rekreační funkcí,</a:t>
            </a:r>
          </a:p>
          <a:p>
            <a:pPr marL="0" indent="0">
              <a:buNone/>
            </a:pPr>
            <a:r>
              <a:rPr lang="cs-CZ" i="1" dirty="0"/>
              <a:t>d)</a:t>
            </a:r>
            <a:r>
              <a:rPr lang="cs-CZ" dirty="0"/>
              <a:t> sloužící lesnickému výzkumu a lesnické výuce,</a:t>
            </a:r>
          </a:p>
          <a:p>
            <a:pPr marL="0" indent="0">
              <a:buNone/>
            </a:pPr>
            <a:r>
              <a:rPr lang="cs-CZ" i="1" dirty="0"/>
              <a:t>e)</a:t>
            </a:r>
            <a:r>
              <a:rPr lang="cs-CZ" dirty="0"/>
              <a:t> se zvýšenou funkcí </a:t>
            </a:r>
            <a:r>
              <a:rPr lang="cs-CZ" dirty="0" err="1"/>
              <a:t>půdoochrannou</a:t>
            </a:r>
            <a:r>
              <a:rPr lang="cs-CZ" dirty="0"/>
              <a:t>, </a:t>
            </a:r>
            <a:r>
              <a:rPr lang="cs-CZ" dirty="0" err="1"/>
              <a:t>vodoochrannou</a:t>
            </a:r>
            <a:r>
              <a:rPr lang="cs-CZ" dirty="0"/>
              <a:t>, klimatickou nebo krajinotvornou,</a:t>
            </a:r>
          </a:p>
          <a:p>
            <a:pPr marL="0" indent="0">
              <a:buNone/>
            </a:pPr>
            <a:r>
              <a:rPr lang="cs-CZ" i="1" dirty="0"/>
              <a:t>f)</a:t>
            </a:r>
            <a:r>
              <a:rPr lang="cs-CZ" dirty="0"/>
              <a:t> potřebné pro zachování biologické různorodosti,</a:t>
            </a:r>
          </a:p>
          <a:p>
            <a:pPr marL="0" indent="0">
              <a:buNone/>
            </a:pPr>
            <a:r>
              <a:rPr lang="cs-CZ" i="1" dirty="0"/>
              <a:t>g)</a:t>
            </a:r>
            <a:r>
              <a:rPr lang="cs-CZ" dirty="0"/>
              <a:t> v uznaných oborách a v samostatných bažantnicích,</a:t>
            </a:r>
          </a:p>
          <a:p>
            <a:pPr marL="0" indent="0">
              <a:buNone/>
            </a:pPr>
            <a:r>
              <a:rPr lang="cs-CZ" i="1" dirty="0"/>
              <a:t>h)</a:t>
            </a:r>
            <a:r>
              <a:rPr lang="cs-CZ" dirty="0"/>
              <a:t> v nichž jiný důležitý veřejný zájem vyžaduje odlišný způsob hospodaření.“</a:t>
            </a:r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30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t\Downloads\lesy zvláštního určení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116" y="980728"/>
            <a:ext cx="7543576" cy="504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942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Subjekty  ochrany 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cs-CZ" sz="2200" dirty="0"/>
              <a:t>klíčovým subjektem je vlastník…</a:t>
            </a:r>
          </a:p>
          <a:p>
            <a:pPr marL="514350" indent="-514350">
              <a:buAutoNum type="arabicParenR"/>
            </a:pPr>
            <a:r>
              <a:rPr lang="cs-CZ" sz="2200" dirty="0"/>
              <a:t>orgány státní správy lesů</a:t>
            </a:r>
          </a:p>
          <a:p>
            <a:pPr marL="514350" indent="-514350">
              <a:buAutoNum type="arabicParenR"/>
            </a:pPr>
            <a:r>
              <a:rPr lang="cs-CZ" sz="2200" dirty="0"/>
              <a:t>subjekty s převážně kontrolní pravomocí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+) nájemníci</a:t>
            </a:r>
          </a:p>
          <a:p>
            <a:pPr marL="0" indent="0">
              <a:buNone/>
            </a:pPr>
            <a:r>
              <a:rPr lang="cs-CZ" sz="2200" dirty="0"/>
              <a:t>„</a:t>
            </a:r>
            <a:r>
              <a:rPr lang="cs-CZ" sz="2200" i="1" dirty="0"/>
              <a:t>Nájem a podnájem státního lesa za účelem hospodaření v lese je zakázán.“</a:t>
            </a:r>
          </a:p>
          <a:p>
            <a:pPr marL="0" indent="0">
              <a:buNone/>
            </a:pPr>
            <a:endParaRPr lang="cs-CZ" sz="2200" i="1" dirty="0"/>
          </a:p>
          <a:p>
            <a:pPr marL="0" indent="0">
              <a:buNone/>
            </a:pPr>
            <a:r>
              <a:rPr lang="cs-CZ" sz="2200" dirty="0"/>
              <a:t>pozn. Lesy ČR:</a:t>
            </a:r>
          </a:p>
          <a:p>
            <a:pPr marL="0" indent="0">
              <a:buNone/>
            </a:pPr>
            <a:r>
              <a:rPr lang="cs-CZ" sz="2200" i="1" dirty="0"/>
              <a:t>„Pokud jde o lesy ve vlastnictví státu (dále jen "státní lesy"), vztahují se práva a povinnosti vlastníka lesa podle tohoto zákona na právnickou osobu, které je svěřeno nakládání s těmito lesy, pokud tento zákon nestanoví jinak.“</a:t>
            </a:r>
          </a:p>
          <a:p>
            <a:pPr marL="0" indent="0"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32603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Lesy ve vlastnictví státu </a:t>
            </a:r>
            <a:r>
              <a:rPr lang="cs-CZ" sz="2400" dirty="0"/>
              <a:t>§ 4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= „státní lesy“</a:t>
            </a:r>
          </a:p>
          <a:p>
            <a:pPr marL="0" indent="0">
              <a:buNone/>
            </a:pPr>
            <a:r>
              <a:rPr lang="cs-CZ" sz="2000" i="1" dirty="0"/>
              <a:t>„Pokud jde o lesy ve vlastnictví státu (dále jen "státní lesy"), vztahují se práva a povinnosti vlastníka lesa podle tohoto zákona na právnickou osobu, které je svěřeno nakládání s těmito lesy, pokud tento zákon nestanoví jinak.“ </a:t>
            </a:r>
            <a:r>
              <a:rPr lang="cs-CZ" sz="1600" dirty="0"/>
              <a:t>§ 4 odst. 1</a:t>
            </a:r>
            <a:endParaRPr lang="cs-CZ" sz="1600" i="1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smlouvy, kterými se nakládá se státními lesy v zásadě vyžadují souhlas Ministerstva zemědělství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zákaz nájmu a podnájmu státních lesů za účelem hospodaření </a:t>
            </a:r>
            <a:r>
              <a:rPr lang="cs-CZ" sz="1600" dirty="0"/>
              <a:t>§ 5 odst. 2</a:t>
            </a:r>
          </a:p>
          <a:p>
            <a:pPr marL="0" indent="0"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6806662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2232</Words>
  <Application>Microsoft Office PowerPoint</Application>
  <PresentationFormat>Předvádění na obrazovce (4:3)</PresentationFormat>
  <Paragraphs>202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Motiv systému Office</vt:lpstr>
      <vt:lpstr>Právní úprava ochrany lesa</vt:lpstr>
      <vt:lpstr>Lesy</vt:lpstr>
      <vt:lpstr>Lesy - kategorizace</vt:lpstr>
      <vt:lpstr>Lesní plochy</vt:lpstr>
      <vt:lpstr>Prezentace aplikace PowerPoint</vt:lpstr>
      <vt:lpstr>Prezentace aplikace PowerPoint</vt:lpstr>
      <vt:lpstr>Prezentace aplikace PowerPoint</vt:lpstr>
      <vt:lpstr>Subjekty  ochrany lesa</vt:lpstr>
      <vt:lpstr>Lesy ve vlastnictví státu § 4</vt:lpstr>
      <vt:lpstr>Ochrana lesa</vt:lpstr>
      <vt:lpstr>A) Ochrana pozemků LPF</vt:lpstr>
      <vt:lpstr>A) Ochrana pozemků LPF</vt:lpstr>
      <vt:lpstr>A) Ochrana pozemků LPF</vt:lpstr>
      <vt:lpstr>A) Ochrana pozemků LPF § 13</vt:lpstr>
      <vt:lpstr>A) Ochrana pozemků LPF</vt:lpstr>
      <vt:lpstr>Poplatek za odnětí</vt:lpstr>
      <vt:lpstr>B) Obecné užívání lesů § 19</vt:lpstr>
      <vt:lpstr>Prezentace aplikace PowerPoint</vt:lpstr>
      <vt:lpstr>Prezentace aplikace PowerPoint</vt:lpstr>
      <vt:lpstr>C) Ochrana lesa při hospodaření</vt:lpstr>
      <vt:lpstr>C) Ochrana lesa při hospodaření</vt:lpstr>
      <vt:lpstr>C) Ochrana lesa při hospodaření</vt:lpstr>
      <vt:lpstr>D) Ochrana lesa před škůdci</vt:lpstr>
      <vt:lpstr>D) Ochrana lesa před škůdci …</vt:lpstr>
      <vt:lpstr>D) Ochrana lesa před škůdci …</vt:lpstr>
      <vt:lpstr>Odborný lesní hospodář</vt:lpstr>
      <vt:lpstr>Lesní stráž § 38</vt:lpstr>
    </vt:vector>
  </TitlesOfParts>
  <Company>Metrostav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úprava ochrany lesa</dc:title>
  <dc:creator>t</dc:creator>
  <cp:lastModifiedBy>User</cp:lastModifiedBy>
  <cp:revision>36</cp:revision>
  <dcterms:created xsi:type="dcterms:W3CDTF">2017-11-07T18:04:41Z</dcterms:created>
  <dcterms:modified xsi:type="dcterms:W3CDTF">2019-12-29T13:57:41Z</dcterms:modified>
</cp:coreProperties>
</file>